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79" r:id="rId2"/>
    <p:sldId id="282" r:id="rId3"/>
    <p:sldId id="283" r:id="rId4"/>
    <p:sldId id="284" r:id="rId5"/>
    <p:sldId id="257" r:id="rId6"/>
    <p:sldId id="285" r:id="rId7"/>
    <p:sldId id="280" r:id="rId8"/>
    <p:sldId id="281" r:id="rId9"/>
    <p:sldId id="256" r:id="rId10"/>
    <p:sldId id="276" r:id="rId11"/>
    <p:sldId id="266" r:id="rId12"/>
    <p:sldId id="267" r:id="rId13"/>
    <p:sldId id="268" r:id="rId14"/>
    <p:sldId id="263" r:id="rId15"/>
    <p:sldId id="264" r:id="rId16"/>
    <p:sldId id="271" r:id="rId17"/>
    <p:sldId id="272" r:id="rId18"/>
    <p:sldId id="273" r:id="rId19"/>
    <p:sldId id="275" r:id="rId20"/>
    <p:sldId id="274" r:id="rId21"/>
    <p:sldId id="277" r:id="rId2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Economica" panose="020B0604020202020204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4" y="91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136-5B48-4F29-B410-30CE51B8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A3DC-C0EB-4B88-B221-43CAEAF4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4166-1E9D-4C5B-97E4-2BF3E6B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1D60-9FE2-49B3-A001-BA053DD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1855-B131-4E63-99F3-46C8AE14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083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533400" y="1383030"/>
            <a:ext cx="8610600" cy="258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Cambria" panose="02040503050406030204" charset="0"/>
                <a:cs typeface="Cambria" panose="02040503050406030204" charset="0"/>
              </a:rPr>
              <a:t>Our goal is to predict whether a meme is hateful or non-hateful. This is a binary classification problem with multimodal input data consisting of the meme image itself (the image mode) and a string representing the text in the meme image (the text mode).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</a:p>
          <a:p>
            <a:pPr marL="114300" indent="0">
              <a:buNone/>
            </a:pPr>
            <a:r>
              <a:rPr lang="en-US" sz="1600" dirty="0">
                <a:sym typeface="+mn-ea"/>
              </a:rPr>
              <a:t>	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941070"/>
            <a:ext cx="705040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05510"/>
            <a:ext cx="5588635" cy="3673475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Using VQA knowledge to improve image-caption ranking.</a:t>
            </a:r>
            <a:br>
              <a:rPr lang="en-US" sz="1400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Ex:</a:t>
            </a:r>
            <a:r>
              <a:rPr lang="en-US" sz="1085">
                <a:latin typeface="Times New Roman" panose="02020603050405020304" charset="0"/>
                <a:cs typeface="Times New Roman" panose="02020603050405020304" charset="0"/>
              </a:rPr>
              <a:t>Realizing that a batter up at the plate would imply that a  player is </a:t>
            </a:r>
          </a:p>
          <a:p>
            <a:pPr marL="1200150" lvl="2" indent="-1714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holding a bat</a:t>
            </a:r>
          </a:p>
          <a:p>
            <a:pPr marL="1200150" lvl="2" indent="-17145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posing to hit the baseball</a:t>
            </a:r>
          </a:p>
          <a:p>
            <a:pPr marL="1200150" lvl="2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there might be another player nearby waiting to </a:t>
            </a:r>
            <a:br>
              <a:rPr lang="en-US" sz="1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catch the ball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45" y="1035685"/>
            <a:ext cx="303276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caption ranking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image-caption ranking task is to retrieve relevant images given a query caption and relevant captions given a query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During training we are given image-caption pairs (I, C) </a:t>
            </a: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For each pair we sample K - 1 other images in addition to I so the image</a:t>
            </a:r>
            <a:br>
              <a:rPr lang="en-US" sz="1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retrieval task becomes retrieving I from K images given caption C. </a:t>
            </a: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We also sample K-1 random captions in addition to C so the caption retrieval task becomes retrieving C from K given image 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image-caption ranking models learn a ranking scoring function S(I, C) such that the corresponding retrieval probabilities are maximised: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3622040"/>
            <a:ext cx="382016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44575"/>
            <a:ext cx="8520515" cy="3905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 projects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dimensional CNN activation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image I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dimensional RNN latent encoding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caption C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to the same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-dimensional common multi-modal embedding space as unit-norm vectors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multi-modal scoring function is defined as their dot product 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(I, C) =&lt;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&gt;.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2664460"/>
            <a:ext cx="201676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VQA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VQA is the task of given an image I and a free-form open-ended question Q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about I, generating a natural language answer A to that question.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Similarly,VQA-Caption task  takes a caption C of an image and a question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Q about the image, then generates an answer 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he generated answers are evaluated using 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min(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# humans that provided A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, 1). </a:t>
            </a: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That is, A is 100% correct if at least 3 humans (out of 10) provide the answer 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85" y="704215"/>
            <a:ext cx="8520430" cy="3014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During training, given triplets of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Q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truth answer 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mage I,</a:t>
            </a: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negative log-likelihood (NLL) loss to maximize the probability of the ground truth answer PI (A|Q, I) given by the VQA model.</a:t>
            </a:r>
          </a:p>
          <a:p>
            <a:pPr marL="742950" lvl="1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aption C, </a:t>
            </a: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NLL loss to maximize the VQA-Caption model probability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 PC (A|Q, C).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18440"/>
            <a:ext cx="8520430" cy="436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a VQA question (I, Q)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Image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the 19-layer VGGNet [46] as a 4,096-dimensional image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Qestion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a 2-layer RNN with 512 Long Short-Term Memory (LSTM) units per layer as a 2,048-dimensional question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Then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are projected into a common 1,024-dimensional multi-modal space as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We then compute the representation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the image-question pair (I, Q) by element-wise multiplying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scores 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1,000 answers are given by: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= W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+ b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5" y="2757170"/>
            <a:ext cx="319341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47015"/>
            <a:ext cx="8520430" cy="43319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the VQA-Caption task given caption C and question Q,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use the same network architecture and learning procedure as above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using the most frequent 1,000 words in training captions as the dictionary to construct a 1,000 dimensional bag-of-words encoding for caption C as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replace the image feature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compute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,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C+Q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respectively.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VQA and VQA-Caption models are learned on the train split of the VQA dataset using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82,783 images, 413,915 captions and 248,349 questions.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models achieve VQA validation set accuracies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54.42% (VQA) and 56.28%(VQA-Caption).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Next, they are used as sub-modules in the image caption ranking approach.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6175"/>
            <a:ext cx="8520600" cy="831300"/>
          </a:xfrm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53615"/>
            <a:ext cx="8520430" cy="154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leverage knowledge in VQA for image-caption ranking we propose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represent the images and the captions in the VQA space using VQA and VQA-Caption models.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representations is called VQA-grounded representations.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461645"/>
            <a:ext cx="8520430" cy="4117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Let’s say we have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VQA model PI (A|Q, I), a VQA-Caption model PC (A|Q, 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Set of N questions Qi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their plausible answers (one for each question) Ai, i = 1, 2, ...N.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given an image I and a caption C, we first extract the N dimensional VQA-grounded activation vectors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I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C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Such that each dimension i of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the log probability of the ground truth answer Ai given a question Qi.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3691890"/>
            <a:ext cx="54787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31A6-3302-49C5-9126-724CD00D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23" y="1850260"/>
            <a:ext cx="8520600" cy="831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: Labelling Meme Into Categories of Hate Speech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488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07695"/>
            <a:ext cx="4695190" cy="3439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0960" y="1186180"/>
            <a:ext cx="33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 if the (Qi, Ai) pairs are </a:t>
            </a: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(Q1: What is the person riding?,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A1:Motorcycle)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(Q2: What is the man wearing on his head?, A2: Helmet),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u(1)I and u(1)C verify if the person in image I and caption C respectively is riding a motorcycle.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 the same time u(2)I and u(2)C</a:t>
            </a: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verify whether the man in I and C</a:t>
            </a: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is wearing a helmet.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10640"/>
            <a:ext cx="6903720" cy="252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0140" y="4226560"/>
            <a:ext cx="2415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https://arxiv.org/pdf/1605.01379.pdf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719C-04B4-4E5F-90F6-1C3C996F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4331-B63C-4995-A5D1-2D2613D6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2F46-9908-4CDB-9364-B94FF8D7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EEE7-DC3A-4733-8FCB-F24E22A98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96EE-CFDB-4427-AE33-252EBB2F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7" r="10628"/>
          <a:stretch/>
        </p:blipFill>
        <p:spPr>
          <a:xfrm>
            <a:off x="281354" y="833612"/>
            <a:ext cx="4489938" cy="42386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175FDE-B4D3-4DB9-8143-CCC67BE4F807}"/>
              </a:ext>
            </a:extLst>
          </p:cNvPr>
          <p:cNvSpPr txBox="1">
            <a:spLocks/>
          </p:cNvSpPr>
          <p:nvPr/>
        </p:nvSpPr>
        <p:spPr>
          <a:xfrm>
            <a:off x="1959821" y="82960"/>
            <a:ext cx="5224357" cy="72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Deep Multimodal Fusion of Text and Photo for Hate Speech Classification 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Third Workshop on Abusive Language Online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AB881-23FE-4EAC-9606-69A60B9C98D9}"/>
              </a:ext>
            </a:extLst>
          </p:cNvPr>
          <p:cNvSpPr txBox="1"/>
          <p:nvPr/>
        </p:nvSpPr>
        <p:spPr>
          <a:xfrm>
            <a:off x="5058508" y="2094696"/>
            <a:ext cx="358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MLP-W : Serves as solution for fine-tuning word embeddings to hate speech domain.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Gated Summation </a:t>
            </a:r>
          </a:p>
        </p:txBody>
      </p:sp>
    </p:spTree>
    <p:extLst>
      <p:ext uri="{BB962C8B-B14F-4D97-AF65-F5344CB8AC3E}">
        <p14:creationId xmlns:p14="http://schemas.microsoft.com/office/powerpoint/2010/main" val="28973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115D-7078-4AAD-BC68-887A9609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7" y="2009911"/>
            <a:ext cx="8520600" cy="8313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6990" cy="611197"/>
          </a:xfrm>
        </p:spPr>
        <p:txBody>
          <a:bodyPr/>
          <a:lstStyle/>
          <a:p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From Recognition to Cognition: Visual Commonsense Reasoning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2" y="1555531"/>
            <a:ext cx="8432907" cy="30236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14).png"/>
          <p:cNvPicPr>
            <a:picLocks noChangeAspect="1"/>
          </p:cNvPicPr>
          <p:nvPr/>
        </p:nvPicPr>
        <p:blipFill>
          <a:blip r:embed="rId2"/>
          <a:srcRect l="1379" t="23282" r="1724" b="34807"/>
          <a:stretch>
            <a:fillRect/>
          </a:stretch>
        </p:blipFill>
        <p:spPr>
          <a:xfrm>
            <a:off x="0" y="1508983"/>
            <a:ext cx="9144000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85" y="729343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https://arxiv.org/pdf/1811.10830.pdf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1257" y="1153885"/>
            <a:ext cx="3204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686" y="3788229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2"/>
          <a:srcRect l="49310" t="31254" r="10920" b="33990"/>
          <a:stretch>
            <a:fillRect/>
          </a:stretch>
        </p:blipFill>
        <p:spPr>
          <a:xfrm>
            <a:off x="136635" y="420415"/>
            <a:ext cx="3930869" cy="2060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77" y="0"/>
            <a:ext cx="1901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Adversarial Matching 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3"/>
          <a:srcRect l="7241" t="35753" r="5977" b="29492"/>
          <a:stretch>
            <a:fillRect/>
          </a:stretch>
        </p:blipFill>
        <p:spPr>
          <a:xfrm>
            <a:off x="0" y="3121573"/>
            <a:ext cx="7210097" cy="178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75" y="2711669"/>
            <a:ext cx="2607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Recognition to Cognition Model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629" y="515007"/>
            <a:ext cx="482237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Question Answering Q -&gt;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Language generation dataset to Multiple Choice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Two subtasks: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- Answer is as relevant as possible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- Dissimilarity between other answers are from the correct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Maximum weight bipartite matching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3429" y="3450771"/>
            <a:ext cx="17199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QA -&gt; 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Grounding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Contextualization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61260" y="2052955"/>
            <a:ext cx="4420870" cy="1010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Leveraging Visual Question Answering for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Image-Caption Ranking</a:t>
            </a:r>
          </a:p>
        </p:txBody>
      </p:sp>
      <p:sp>
        <p:nvSpPr>
          <p:cNvPr id="3" name="Text Box 0"/>
          <p:cNvSpPr txBox="1"/>
          <p:nvPr/>
        </p:nvSpPr>
        <p:spPr>
          <a:xfrm>
            <a:off x="2683510" y="3310255"/>
            <a:ext cx="331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Xiao Lin Devi Parikh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Bradley Department of Electrical and Computer Engineering,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Virginia Tech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{linxiao,parikh}@vt.edu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On-screen Show (16:9)</PresentationFormat>
  <Paragraphs>103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Economica</vt:lpstr>
      <vt:lpstr>Cambria</vt:lpstr>
      <vt:lpstr>Open Sans</vt:lpstr>
      <vt:lpstr>Arial</vt:lpstr>
      <vt:lpstr>Times New Roman</vt:lpstr>
      <vt:lpstr>Luxe</vt:lpstr>
      <vt:lpstr>Equation.KSEE3</vt:lpstr>
      <vt:lpstr>Problem Statement</vt:lpstr>
      <vt:lpstr>Task 1 : Labelling Meme Into Categories of Hate Speech.</vt:lpstr>
      <vt:lpstr>PowerPoint Presentation</vt:lpstr>
      <vt:lpstr>PowerPoint Presentation</vt:lpstr>
      <vt:lpstr>PowerPoint Presentation</vt:lpstr>
      <vt:lpstr>Task 2  : Reasoning Of Meme Labelled Into Different Categories </vt:lpstr>
      <vt:lpstr>  From Recognition to Cognition: Visual Commonsense Reasoning   </vt:lpstr>
      <vt:lpstr>PowerPoint Presentation</vt:lpstr>
      <vt:lpstr>Leveraging Visual Question Answering for Image-Caption Ranking</vt:lpstr>
      <vt:lpstr>PowerPoint Presentation</vt:lpstr>
      <vt:lpstr>PowerPoint Presentation</vt:lpstr>
      <vt:lpstr>Image caption ranking</vt:lpstr>
      <vt:lpstr>Baseline model</vt:lpstr>
      <vt:lpstr>VQA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Abhishek rao</cp:lastModifiedBy>
  <cp:revision>16</cp:revision>
  <dcterms:created xsi:type="dcterms:W3CDTF">2020-10-30T11:20:00Z</dcterms:created>
  <dcterms:modified xsi:type="dcterms:W3CDTF">2020-10-31T13:27:53Z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