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43" d="100"/>
          <a:sy n="43" d="100"/>
        </p:scale>
        <p:origin x="20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38728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14201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69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111022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21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42311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253402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34543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79122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227103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307714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310659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425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286959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29373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28207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pPr marL="25398">
              <a:lnSpc>
                <a:spcPts val="1235"/>
              </a:lnSpc>
            </a:pPr>
            <a:fld id="{81D60167-4931-47E6-BA6A-407CBD079E47}" type="slidenum">
              <a:rPr lang="en-US" spc="70" smtClean="0"/>
              <a:pPr marL="25398">
                <a:lnSpc>
                  <a:spcPts val="1235"/>
                </a:lnSpc>
              </a:pPr>
              <a:t>‹#›</a:t>
            </a:fld>
            <a:endParaRPr lang="en-US" spc="70" dirty="0"/>
          </a:p>
        </p:txBody>
      </p:sp>
    </p:spTree>
    <p:extLst>
      <p:ext uri="{BB962C8B-B14F-4D97-AF65-F5344CB8AC3E}">
        <p14:creationId xmlns:p14="http://schemas.microsoft.com/office/powerpoint/2010/main" val="285607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NAIVES BAYES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TEAM:3</a:t>
            </a:r>
          </a:p>
          <a:p>
            <a:r>
              <a:rPr lang="en-US" dirty="0" smtClean="0"/>
              <a:t>VARUN CHAVAKULA-4</a:t>
            </a:r>
          </a:p>
          <a:p>
            <a:r>
              <a:rPr lang="en-US" dirty="0" smtClean="0"/>
              <a:t>SOWMYA YELMATI-32</a:t>
            </a:r>
          </a:p>
          <a:p>
            <a:r>
              <a:rPr lang="en-US" dirty="0" smtClean="0"/>
              <a:t>VAMSI KRISHNA BHUVANAM-3</a:t>
            </a:r>
          </a:p>
          <a:p>
            <a:r>
              <a:rPr lang="en-US" dirty="0" smtClean="0"/>
              <a:t>VIKAS KONDAPALLI-11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560" y="1088645"/>
            <a:ext cx="4740275" cy="5365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68"/>
            <a:r>
              <a:rPr sz="1200" spc="130" dirty="0">
                <a:latin typeface="PMingLiU"/>
                <a:cs typeface="PMingLiU"/>
              </a:rPr>
              <a:t>Naive </a:t>
            </a:r>
            <a:r>
              <a:rPr sz="1200" spc="120" dirty="0">
                <a:latin typeface="PMingLiU"/>
                <a:cs typeface="PMingLiU"/>
              </a:rPr>
              <a:t>Bayes</a:t>
            </a:r>
            <a:r>
              <a:rPr sz="1200" spc="110" dirty="0">
                <a:latin typeface="PMingLiU"/>
                <a:cs typeface="PMingLiU"/>
              </a:rPr>
              <a:t> </a:t>
            </a:r>
            <a:r>
              <a:rPr sz="1200" spc="95" dirty="0">
                <a:latin typeface="PMingLiU"/>
                <a:cs typeface="PMingLiU"/>
              </a:rPr>
              <a:t>Classifier</a:t>
            </a:r>
            <a:endParaRPr sz="1200" dirty="0">
              <a:latin typeface="PMingLiU"/>
              <a:cs typeface="PMingLiU"/>
            </a:endParaRPr>
          </a:p>
          <a:p>
            <a:pPr marL="163171" marR="6350" indent="-150473" algn="just">
              <a:lnSpc>
                <a:spcPct val="100800"/>
              </a:lnSpc>
              <a:spcBef>
                <a:spcPts val="98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70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naive </a:t>
            </a:r>
            <a:r>
              <a:rPr sz="1200" spc="-45" dirty="0">
                <a:latin typeface="Georgia"/>
                <a:cs typeface="Georgia"/>
              </a:rPr>
              <a:t>bayes classifier is based </a:t>
            </a:r>
            <a:r>
              <a:rPr sz="1200" spc="-60" dirty="0">
                <a:latin typeface="Georgia"/>
                <a:cs typeface="Georgia"/>
              </a:rPr>
              <a:t>on </a:t>
            </a:r>
            <a:r>
              <a:rPr sz="1200" spc="-30" dirty="0">
                <a:latin typeface="Georgia"/>
                <a:cs typeface="Georgia"/>
              </a:rPr>
              <a:t>applying </a:t>
            </a:r>
            <a:r>
              <a:rPr sz="1200" spc="-35" dirty="0">
                <a:latin typeface="Georgia"/>
                <a:cs typeface="Georgia"/>
              </a:rPr>
              <a:t>Bayes </a:t>
            </a:r>
            <a:r>
              <a:rPr sz="1200" spc="-50" dirty="0">
                <a:latin typeface="Georgia"/>
                <a:cs typeface="Georgia"/>
              </a:rPr>
              <a:t>theorem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50" dirty="0">
                <a:latin typeface="Georgia"/>
                <a:cs typeface="Georgia"/>
              </a:rPr>
              <a:t>find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40" dirty="0">
                <a:latin typeface="Georgia"/>
                <a:cs typeface="Georgia"/>
              </a:rPr>
              <a:t>class 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0" dirty="0">
                <a:latin typeface="Georgia"/>
                <a:cs typeface="Georgia"/>
              </a:rPr>
              <a:t>a</a:t>
            </a:r>
            <a:r>
              <a:rPr sz="1200" spc="-170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pattern.</a:t>
            </a:r>
            <a:endParaRPr sz="1200" dirty="0">
              <a:latin typeface="Georgia"/>
              <a:cs typeface="Georgia"/>
            </a:endParaRPr>
          </a:p>
          <a:p>
            <a:pPr marL="163171" marR="6350" indent="-150473" algn="just">
              <a:lnSpc>
                <a:spcPct val="100800"/>
              </a:lnSpc>
              <a:spcBef>
                <a:spcPts val="98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assumption </a:t>
            </a:r>
            <a:r>
              <a:rPr sz="1200" spc="-55" dirty="0">
                <a:latin typeface="Georgia"/>
                <a:cs typeface="Georgia"/>
              </a:rPr>
              <a:t>made here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35" dirty="0">
                <a:latin typeface="Georgia"/>
                <a:cs typeface="Georgia"/>
              </a:rPr>
              <a:t>every feature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40" dirty="0">
                <a:latin typeface="Georgia"/>
                <a:cs typeface="Georgia"/>
              </a:rPr>
              <a:t>class </a:t>
            </a:r>
            <a:r>
              <a:rPr sz="1200" spc="-30" dirty="0">
                <a:latin typeface="Georgia"/>
                <a:cs typeface="Georgia"/>
              </a:rPr>
              <a:t>conditionally  </a:t>
            </a:r>
            <a:r>
              <a:rPr sz="1200" spc="-45" dirty="0">
                <a:latin typeface="Georgia"/>
                <a:cs typeface="Georgia"/>
              </a:rPr>
              <a:t>independent.</a:t>
            </a:r>
            <a:endParaRPr sz="1200" dirty="0">
              <a:latin typeface="Georgia"/>
              <a:cs typeface="Georgia"/>
            </a:endParaRPr>
          </a:p>
          <a:p>
            <a:pPr marL="163171" indent="-150473">
              <a:spcBef>
                <a:spcPts val="994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35" dirty="0">
                <a:latin typeface="Georgia"/>
                <a:cs typeface="Georgia"/>
              </a:rPr>
              <a:t>Due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assumption,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probabilistic  </a:t>
            </a:r>
            <a:r>
              <a:rPr sz="1200" spc="-45" dirty="0">
                <a:latin typeface="Georgia"/>
                <a:cs typeface="Georgia"/>
              </a:rPr>
              <a:t>classifier  is 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simple.</a:t>
            </a:r>
            <a:endParaRPr sz="1200" dirty="0">
              <a:latin typeface="Georgia"/>
              <a:cs typeface="Georgia"/>
            </a:endParaRPr>
          </a:p>
          <a:p>
            <a:pPr marL="163171" marR="6350" indent="-150473" algn="just">
              <a:lnSpc>
                <a:spcPct val="100800"/>
              </a:lnSpc>
              <a:spcBef>
                <a:spcPts val="98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55" dirty="0">
                <a:latin typeface="Georgia"/>
                <a:cs typeface="Georgia"/>
              </a:rPr>
              <a:t>In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50" dirty="0">
                <a:latin typeface="Georgia"/>
                <a:cs typeface="Georgia"/>
              </a:rPr>
              <a:t>words, </a:t>
            </a:r>
            <a:r>
              <a:rPr sz="1200" spc="5" dirty="0">
                <a:latin typeface="Georgia"/>
                <a:cs typeface="Georgia"/>
              </a:rPr>
              <a:t>it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60" dirty="0">
                <a:latin typeface="Georgia"/>
                <a:cs typeface="Georgia"/>
              </a:rPr>
              <a:t>assumed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effect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55" dirty="0">
                <a:latin typeface="Georgia"/>
                <a:cs typeface="Georgia"/>
              </a:rPr>
              <a:t>each </a:t>
            </a:r>
            <a:r>
              <a:rPr sz="1200" spc="-35" dirty="0">
                <a:latin typeface="Georgia"/>
                <a:cs typeface="Georgia"/>
              </a:rPr>
              <a:t>feature </a:t>
            </a:r>
            <a:r>
              <a:rPr sz="1200" spc="-60" dirty="0">
                <a:latin typeface="Georgia"/>
                <a:cs typeface="Georgia"/>
              </a:rPr>
              <a:t>on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given  </a:t>
            </a:r>
            <a:r>
              <a:rPr sz="1200" spc="-40" dirty="0">
                <a:latin typeface="Georgia"/>
                <a:cs typeface="Georgia"/>
              </a:rPr>
              <a:t>class 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50" dirty="0">
                <a:latin typeface="Georgia"/>
                <a:cs typeface="Georgia"/>
              </a:rPr>
              <a:t>independent  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35" dirty="0">
                <a:latin typeface="Georgia"/>
                <a:cs typeface="Georgia"/>
              </a:rPr>
              <a:t>other</a:t>
            </a:r>
            <a:r>
              <a:rPr sz="1200" spc="15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features.</a:t>
            </a:r>
            <a:endParaRPr sz="1200" dirty="0">
              <a:latin typeface="Georgia"/>
              <a:cs typeface="Georgia"/>
            </a:endParaRPr>
          </a:p>
          <a:p>
            <a:pPr marL="163171" marR="7619" indent="-150473" algn="just">
              <a:lnSpc>
                <a:spcPct val="100800"/>
              </a:lnSpc>
              <a:spcBef>
                <a:spcPts val="98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45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50" dirty="0">
                <a:latin typeface="Georgia"/>
                <a:cs typeface="Georgia"/>
              </a:rPr>
              <a:t>simplifies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computation, </a:t>
            </a:r>
            <a:r>
              <a:rPr sz="1200" spc="-35" dirty="0">
                <a:latin typeface="Georgia"/>
                <a:cs typeface="Georgia"/>
              </a:rPr>
              <a:t>though </a:t>
            </a:r>
            <a:r>
              <a:rPr sz="1200" spc="5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may </a:t>
            </a:r>
            <a:r>
              <a:rPr sz="1200" spc="-30" dirty="0">
                <a:latin typeface="Georgia"/>
                <a:cs typeface="Georgia"/>
              </a:rPr>
              <a:t>not be </a:t>
            </a:r>
            <a:r>
              <a:rPr sz="1200" spc="-40" dirty="0">
                <a:latin typeface="Georgia"/>
                <a:cs typeface="Georgia"/>
              </a:rPr>
              <a:t>always  </a:t>
            </a:r>
            <a:r>
              <a:rPr sz="1200" spc="-25" dirty="0">
                <a:latin typeface="Georgia"/>
                <a:cs typeface="Georgia"/>
              </a:rPr>
              <a:t>true, </a:t>
            </a:r>
            <a:r>
              <a:rPr sz="1200" spc="5" dirty="0">
                <a:latin typeface="Georgia"/>
                <a:cs typeface="Georgia"/>
              </a:rPr>
              <a:t>it </a:t>
            </a:r>
            <a:r>
              <a:rPr sz="1200" spc="-45" dirty="0">
                <a:latin typeface="Georgia"/>
                <a:cs typeface="Georgia"/>
              </a:rPr>
              <a:t>is  </a:t>
            </a:r>
            <a:r>
              <a:rPr sz="1200" spc="-55" dirty="0">
                <a:latin typeface="Georgia"/>
                <a:cs typeface="Georgia"/>
              </a:rPr>
              <a:t>considered 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30" dirty="0">
                <a:latin typeface="Georgia"/>
                <a:cs typeface="Georgia"/>
              </a:rPr>
              <a:t>be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naive  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classifier.</a:t>
            </a:r>
            <a:endParaRPr sz="1200" dirty="0">
              <a:latin typeface="Georgia"/>
              <a:cs typeface="Georgia"/>
            </a:endParaRPr>
          </a:p>
          <a:p>
            <a:pPr marL="163171" marR="6350" indent="-150473" algn="just">
              <a:lnSpc>
                <a:spcPct val="100400"/>
              </a:lnSpc>
              <a:spcBef>
                <a:spcPts val="990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35" dirty="0">
                <a:latin typeface="Georgia"/>
                <a:cs typeface="Georgia"/>
              </a:rPr>
              <a:t>Even though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5" dirty="0">
                <a:latin typeface="Georgia"/>
                <a:cs typeface="Georgia"/>
              </a:rPr>
              <a:t>assumption is made,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Naive </a:t>
            </a:r>
            <a:r>
              <a:rPr sz="1200" spc="-35" dirty="0">
                <a:latin typeface="Georgia"/>
                <a:cs typeface="Georgia"/>
              </a:rPr>
              <a:t>Bayes Classifier </a:t>
            </a:r>
            <a:r>
              <a:rPr sz="1200" spc="-45" dirty="0">
                <a:latin typeface="Georgia"/>
                <a:cs typeface="Georgia"/>
              </a:rPr>
              <a:t>is  </a:t>
            </a:r>
            <a:r>
              <a:rPr sz="1200" spc="-50" dirty="0">
                <a:latin typeface="Georgia"/>
                <a:cs typeface="Georgia"/>
              </a:rPr>
              <a:t>found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give </a:t>
            </a:r>
            <a:r>
              <a:rPr sz="1200" spc="-40" dirty="0">
                <a:latin typeface="Georgia"/>
                <a:cs typeface="Georgia"/>
              </a:rPr>
              <a:t>results </a:t>
            </a:r>
            <a:r>
              <a:rPr sz="1200" spc="-45" dirty="0">
                <a:latin typeface="Georgia"/>
                <a:cs typeface="Georgia"/>
              </a:rPr>
              <a:t>comparable in performance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50" dirty="0">
                <a:latin typeface="Georgia"/>
                <a:cs typeface="Georgia"/>
              </a:rPr>
              <a:t>classifiers like  </a:t>
            </a:r>
            <a:r>
              <a:rPr sz="1200" spc="-45" dirty="0">
                <a:latin typeface="Georgia"/>
                <a:cs typeface="Georgia"/>
              </a:rPr>
              <a:t>neural </a:t>
            </a:r>
            <a:r>
              <a:rPr sz="1200" spc="-50" dirty="0">
                <a:latin typeface="Georgia"/>
                <a:cs typeface="Georgia"/>
              </a:rPr>
              <a:t>network  </a:t>
            </a:r>
            <a:r>
              <a:rPr sz="1200" spc="-45" dirty="0">
                <a:latin typeface="Georgia"/>
                <a:cs typeface="Georgia"/>
              </a:rPr>
              <a:t>classifiers  and </a:t>
            </a:r>
            <a:r>
              <a:rPr sz="1200" spc="-40" dirty="0">
                <a:latin typeface="Georgia"/>
                <a:cs typeface="Georgia"/>
              </a:rPr>
              <a:t>classification 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trees.</a:t>
            </a:r>
            <a:endParaRPr sz="1200" dirty="0">
              <a:latin typeface="Georgia"/>
              <a:cs typeface="Georgia"/>
            </a:endParaRPr>
          </a:p>
          <a:p>
            <a:pPr marL="163171" marR="5080" indent="-150473" algn="just">
              <a:spcBef>
                <a:spcPts val="994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45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calculations </a:t>
            </a:r>
            <a:r>
              <a:rPr sz="1200" spc="-40" dirty="0">
                <a:latin typeface="Georgia"/>
                <a:cs typeface="Georgia"/>
              </a:rPr>
              <a:t>are </a:t>
            </a:r>
            <a:r>
              <a:rPr sz="1200" spc="-45" dirty="0">
                <a:latin typeface="Georgia"/>
                <a:cs typeface="Georgia"/>
              </a:rPr>
              <a:t>simple,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5" dirty="0">
                <a:latin typeface="Georgia"/>
                <a:cs typeface="Georgia"/>
              </a:rPr>
              <a:t>classifier </a:t>
            </a:r>
            <a:r>
              <a:rPr sz="1200" spc="-40" dirty="0">
                <a:latin typeface="Georgia"/>
                <a:cs typeface="Georgia"/>
              </a:rPr>
              <a:t>can </a:t>
            </a:r>
            <a:r>
              <a:rPr sz="1200" spc="-30" dirty="0">
                <a:latin typeface="Georgia"/>
                <a:cs typeface="Georgia"/>
              </a:rPr>
              <a:t>be </a:t>
            </a:r>
            <a:r>
              <a:rPr sz="1200" spc="-60" dirty="0">
                <a:latin typeface="Georgia"/>
                <a:cs typeface="Georgia"/>
              </a:rPr>
              <a:t>used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35" dirty="0">
                <a:latin typeface="Georgia"/>
                <a:cs typeface="Georgia"/>
              </a:rPr>
              <a:t>large  databases </a:t>
            </a:r>
            <a:r>
              <a:rPr sz="1200" spc="-55" dirty="0">
                <a:latin typeface="Georgia"/>
                <a:cs typeface="Georgia"/>
              </a:rPr>
              <a:t>where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results are </a:t>
            </a:r>
            <a:r>
              <a:rPr sz="1200" spc="-35" dirty="0">
                <a:latin typeface="Georgia"/>
                <a:cs typeface="Georgia"/>
              </a:rPr>
              <a:t>obtained </a:t>
            </a:r>
            <a:r>
              <a:rPr sz="1200" spc="-20" dirty="0">
                <a:latin typeface="Georgia"/>
                <a:cs typeface="Georgia"/>
              </a:rPr>
              <a:t>fast </a:t>
            </a:r>
            <a:r>
              <a:rPr sz="1200" spc="-25" dirty="0">
                <a:latin typeface="Georgia"/>
                <a:cs typeface="Georgia"/>
              </a:rPr>
              <a:t>with </a:t>
            </a:r>
            <a:r>
              <a:rPr sz="1200" spc="-45" dirty="0">
                <a:latin typeface="Georgia"/>
                <a:cs typeface="Georgia"/>
              </a:rPr>
              <a:t>reasonable  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accuracy.</a:t>
            </a:r>
            <a:endParaRPr sz="1200" dirty="0">
              <a:latin typeface="Georgia"/>
              <a:cs typeface="Georgia"/>
            </a:endParaRPr>
          </a:p>
          <a:p>
            <a:pPr marL="163171" marR="5714" indent="-150473" algn="just">
              <a:lnSpc>
                <a:spcPct val="100400"/>
              </a:lnSpc>
              <a:spcBef>
                <a:spcPts val="1000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70" dirty="0">
                <a:latin typeface="Georgia"/>
                <a:cs typeface="Georgia"/>
              </a:rPr>
              <a:t>minimum </a:t>
            </a:r>
            <a:r>
              <a:rPr sz="1200" spc="-50" dirty="0">
                <a:latin typeface="Georgia"/>
                <a:cs typeface="Georgia"/>
              </a:rPr>
              <a:t>error </a:t>
            </a:r>
            <a:r>
              <a:rPr sz="1200" spc="-20" dirty="0">
                <a:latin typeface="Georgia"/>
                <a:cs typeface="Georgia"/>
              </a:rPr>
              <a:t>rate </a:t>
            </a:r>
            <a:r>
              <a:rPr sz="1200" spc="-40" dirty="0">
                <a:latin typeface="Georgia"/>
                <a:cs typeface="Georgia"/>
              </a:rPr>
              <a:t>classifier, </a:t>
            </a:r>
            <a:r>
              <a:rPr sz="1200" spc="-75" dirty="0">
                <a:latin typeface="Georgia"/>
                <a:cs typeface="Georgia"/>
              </a:rPr>
              <a:t>we </a:t>
            </a:r>
            <a:r>
              <a:rPr sz="1200" spc="-35" dirty="0">
                <a:latin typeface="Georgia"/>
                <a:cs typeface="Georgia"/>
              </a:rPr>
              <a:t>classify </a:t>
            </a:r>
            <a:r>
              <a:rPr sz="1200" spc="-25" dirty="0">
                <a:latin typeface="Georgia"/>
                <a:cs typeface="Georgia"/>
              </a:rPr>
              <a:t>the pattern </a:t>
            </a:r>
            <a:r>
              <a:rPr sz="1200" i="1" spc="170" dirty="0">
                <a:latin typeface="Arial"/>
                <a:cs typeface="Arial"/>
              </a:rPr>
              <a:t>X </a:t>
            </a:r>
            <a:r>
              <a:rPr sz="1200" spc="-10" dirty="0">
                <a:latin typeface="Georgia"/>
                <a:cs typeface="Georgia"/>
              </a:rPr>
              <a:t>to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class </a:t>
            </a:r>
            <a:r>
              <a:rPr sz="1200" spc="-25" dirty="0">
                <a:latin typeface="Georgia"/>
                <a:cs typeface="Georgia"/>
              </a:rPr>
              <a:t>with the </a:t>
            </a:r>
            <a:r>
              <a:rPr sz="1200" spc="-55" dirty="0">
                <a:latin typeface="Georgia"/>
                <a:cs typeface="Georgia"/>
              </a:rPr>
              <a:t>maximum </a:t>
            </a:r>
            <a:r>
              <a:rPr sz="1200" spc="-40" dirty="0">
                <a:latin typeface="Georgia"/>
                <a:cs typeface="Georgia"/>
              </a:rPr>
              <a:t>posterior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-50" dirty="0">
                <a:latin typeface="Georgia"/>
                <a:cs typeface="Georgia"/>
              </a:rPr>
              <a:t>(</a:t>
            </a:r>
            <a:r>
              <a:rPr sz="1200" i="1" spc="-50" dirty="0">
                <a:latin typeface="Arial"/>
                <a:cs typeface="Arial"/>
              </a:rPr>
              <a:t>c </a:t>
            </a:r>
            <a:r>
              <a:rPr sz="1200" spc="20" dirty="0">
                <a:latin typeface="Microsoft Sans Serif"/>
                <a:cs typeface="Microsoft Sans Serif"/>
              </a:rPr>
              <a:t>| </a:t>
            </a:r>
            <a:r>
              <a:rPr sz="1200" i="1" spc="90" dirty="0">
                <a:latin typeface="Arial"/>
                <a:cs typeface="Arial"/>
              </a:rPr>
              <a:t>X</a:t>
            </a:r>
            <a:r>
              <a:rPr sz="1200" spc="90" dirty="0">
                <a:latin typeface="Georgia"/>
                <a:cs typeface="Georgia"/>
              </a:rPr>
              <a:t>). </a:t>
            </a:r>
            <a:r>
              <a:rPr sz="1200" spc="-5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40" dirty="0">
                <a:latin typeface="Georgia"/>
                <a:cs typeface="Georgia"/>
              </a:rPr>
              <a:t>naive  </a:t>
            </a:r>
            <a:r>
              <a:rPr sz="1200" spc="-45" dirty="0">
                <a:latin typeface="Georgia"/>
                <a:cs typeface="Georgia"/>
              </a:rPr>
              <a:t>bayes  </a:t>
            </a:r>
            <a:r>
              <a:rPr sz="1200" spc="-40" dirty="0">
                <a:latin typeface="Georgia"/>
                <a:cs typeface="Georgia"/>
              </a:rPr>
              <a:t>classifier, 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can </a:t>
            </a:r>
            <a:r>
              <a:rPr sz="1200" spc="-30" dirty="0">
                <a:latin typeface="Georgia"/>
                <a:cs typeface="Georgia"/>
              </a:rPr>
              <a:t>be </a:t>
            </a:r>
            <a:r>
              <a:rPr sz="1200" spc="-25" dirty="0">
                <a:latin typeface="Georgia"/>
                <a:cs typeface="Georgia"/>
              </a:rPr>
              <a:t>written</a:t>
            </a:r>
            <a:r>
              <a:rPr sz="1200" spc="18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as</a:t>
            </a:r>
            <a:endParaRPr sz="1200" dirty="0">
              <a:latin typeface="Georgia"/>
              <a:cs typeface="Georgia"/>
            </a:endParaRPr>
          </a:p>
          <a:p>
            <a:pPr>
              <a:spcBef>
                <a:spcPts val="45"/>
              </a:spcBef>
              <a:buFont typeface="Microsoft Sans Serif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163171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5" dirty="0">
                <a:latin typeface="Georgia"/>
                <a:cs typeface="Georgia"/>
              </a:rPr>
              <a:t>(</a:t>
            </a:r>
            <a:r>
              <a:rPr sz="1200" i="1" spc="-15" dirty="0">
                <a:latin typeface="Arial"/>
                <a:cs typeface="Arial"/>
              </a:rPr>
              <a:t>C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i="1" spc="90" dirty="0">
                <a:latin typeface="Arial"/>
                <a:cs typeface="Arial"/>
              </a:rPr>
              <a:t>f</a:t>
            </a:r>
            <a:r>
              <a:rPr sz="1200" spc="135" baseline="-13888" dirty="0">
                <a:latin typeface="Tahoma"/>
                <a:cs typeface="Tahoma"/>
              </a:rPr>
              <a:t>1</a:t>
            </a:r>
            <a:r>
              <a:rPr sz="1200" i="1" spc="90" dirty="0">
                <a:latin typeface="Arial"/>
                <a:cs typeface="Arial"/>
              </a:rPr>
              <a:t>,</a:t>
            </a:r>
            <a:r>
              <a:rPr sz="1200" i="1" spc="-150" dirty="0">
                <a:latin typeface="Arial"/>
                <a:cs typeface="Arial"/>
              </a:rPr>
              <a:t> </a:t>
            </a:r>
            <a:r>
              <a:rPr sz="1200" i="1" spc="-15" dirty="0">
                <a:latin typeface="Arial"/>
                <a:cs typeface="Arial"/>
              </a:rPr>
              <a:t>...,</a:t>
            </a:r>
            <a:r>
              <a:rPr sz="1200" i="1" spc="-150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f</a:t>
            </a:r>
            <a:r>
              <a:rPr sz="1200" i="1" spc="120" baseline="-13888" dirty="0">
                <a:latin typeface="Times New Roman"/>
                <a:cs typeface="Times New Roman"/>
              </a:rPr>
              <a:t>d</a:t>
            </a:r>
            <a:r>
              <a:rPr sz="1200" spc="80" dirty="0">
                <a:latin typeface="Georgia"/>
                <a:cs typeface="Georgia"/>
              </a:rPr>
              <a:t>).</a:t>
            </a:r>
            <a:endParaRPr sz="1200" dirty="0">
              <a:latin typeface="Georgia"/>
              <a:cs typeface="Georgia"/>
            </a:endParaRPr>
          </a:p>
          <a:p>
            <a:pPr marL="163171">
              <a:spcBef>
                <a:spcPts val="505"/>
              </a:spcBef>
            </a:pPr>
            <a:r>
              <a:rPr sz="1200" spc="-55" dirty="0">
                <a:latin typeface="Georgia"/>
                <a:cs typeface="Georgia"/>
              </a:rPr>
              <a:t>where  </a:t>
            </a:r>
            <a:r>
              <a:rPr sz="1200" i="1" spc="85" dirty="0">
                <a:latin typeface="Arial"/>
                <a:cs typeface="Arial"/>
              </a:rPr>
              <a:t>f</a:t>
            </a:r>
            <a:r>
              <a:rPr sz="1200" spc="127" baseline="-13888" dirty="0">
                <a:latin typeface="Tahoma"/>
                <a:cs typeface="Tahoma"/>
              </a:rPr>
              <a:t>1</a:t>
            </a:r>
            <a:r>
              <a:rPr sz="1200" i="1" spc="85" dirty="0">
                <a:latin typeface="Arial"/>
                <a:cs typeface="Arial"/>
              </a:rPr>
              <a:t>, </a:t>
            </a:r>
            <a:r>
              <a:rPr sz="1200" i="1" spc="-15" dirty="0">
                <a:latin typeface="Arial"/>
                <a:cs typeface="Arial"/>
              </a:rPr>
              <a:t>..., </a:t>
            </a:r>
            <a:r>
              <a:rPr sz="1200" i="1" spc="135" dirty="0">
                <a:latin typeface="Arial"/>
                <a:cs typeface="Arial"/>
              </a:rPr>
              <a:t>f</a:t>
            </a:r>
            <a:r>
              <a:rPr sz="1200" i="1" spc="202" baseline="-13888" dirty="0">
                <a:latin typeface="Times New Roman"/>
                <a:cs typeface="Times New Roman"/>
              </a:rPr>
              <a:t>d </a:t>
            </a:r>
            <a:r>
              <a:rPr sz="1200" spc="-40" dirty="0">
                <a:latin typeface="Georgia"/>
                <a:cs typeface="Georgia"/>
              </a:rPr>
              <a:t>are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features.</a:t>
            </a:r>
            <a:endParaRPr sz="1200" dirty="0">
              <a:latin typeface="Georgia"/>
              <a:cs typeface="Georgia"/>
            </a:endParaRPr>
          </a:p>
          <a:p>
            <a:pPr marL="163171" indent="-150473">
              <a:spcBef>
                <a:spcPts val="994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45" dirty="0">
                <a:latin typeface="Georgia"/>
                <a:cs typeface="Georgia"/>
              </a:rPr>
              <a:t>Using  </a:t>
            </a:r>
            <a:r>
              <a:rPr sz="1200" spc="-35" dirty="0">
                <a:latin typeface="Georgia"/>
                <a:cs typeface="Georgia"/>
              </a:rPr>
              <a:t>Bayes </a:t>
            </a:r>
            <a:r>
              <a:rPr sz="1200" spc="-45" dirty="0">
                <a:latin typeface="Georgia"/>
                <a:cs typeface="Georgia"/>
              </a:rPr>
              <a:t>theorem, 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can </a:t>
            </a:r>
            <a:r>
              <a:rPr sz="1200" spc="-30" dirty="0">
                <a:latin typeface="Georgia"/>
                <a:cs typeface="Georgia"/>
              </a:rPr>
              <a:t>be </a:t>
            </a:r>
            <a:r>
              <a:rPr sz="1200" spc="-25" dirty="0">
                <a:latin typeface="Georgia"/>
                <a:cs typeface="Georgia"/>
              </a:rPr>
              <a:t>written </a:t>
            </a:r>
            <a:r>
              <a:rPr sz="1200" spc="19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as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6600" y="6660390"/>
            <a:ext cx="330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715"/>
              </a:lnSpc>
              <a:tabLst>
                <a:tab pos="268566" algn="l"/>
              </a:tabLst>
            </a:pPr>
            <a:r>
              <a:rPr sz="900" spc="-22" baseline="4629" dirty="0">
                <a:latin typeface="Lucida Sans Unicode"/>
                <a:cs typeface="Lucida Sans Unicode"/>
              </a:rPr>
              <a:t>1	</a:t>
            </a:r>
            <a:r>
              <a:rPr sz="600" spc="80" dirty="0"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3445" y="6565898"/>
            <a:ext cx="21748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i="1" spc="-75" baseline="-25462" dirty="0">
                <a:latin typeface="Arial"/>
                <a:cs typeface="Arial"/>
              </a:rPr>
              <a:t>P</a:t>
            </a:r>
            <a:r>
              <a:rPr i="1" spc="-254" baseline="-25462" dirty="0">
                <a:latin typeface="Arial"/>
                <a:cs typeface="Arial"/>
              </a:rPr>
              <a:t> </a:t>
            </a:r>
            <a:r>
              <a:rPr spc="-22" baseline="-25462" dirty="0">
                <a:latin typeface="Georgia"/>
                <a:cs typeface="Georgia"/>
              </a:rPr>
              <a:t>(</a:t>
            </a:r>
            <a:r>
              <a:rPr i="1" spc="-22" baseline="-25462" dirty="0">
                <a:latin typeface="Arial"/>
                <a:cs typeface="Arial"/>
              </a:rPr>
              <a:t>C</a:t>
            </a:r>
            <a:r>
              <a:rPr i="1" spc="104" baseline="-25462" dirty="0">
                <a:latin typeface="Arial"/>
                <a:cs typeface="Arial"/>
              </a:rPr>
              <a:t> </a:t>
            </a:r>
            <a:r>
              <a:rPr spc="30" baseline="-25462" dirty="0">
                <a:latin typeface="Microsoft Sans Serif"/>
                <a:cs typeface="Microsoft Sans Serif"/>
              </a:rPr>
              <a:t>|</a:t>
            </a:r>
            <a:r>
              <a:rPr baseline="-25462" dirty="0">
                <a:latin typeface="Microsoft Sans Serif"/>
                <a:cs typeface="Microsoft Sans Serif"/>
              </a:rPr>
              <a:t> </a:t>
            </a:r>
            <a:r>
              <a:rPr i="1" spc="135" baseline="-25462" dirty="0">
                <a:latin typeface="Arial"/>
                <a:cs typeface="Arial"/>
              </a:rPr>
              <a:t>f</a:t>
            </a:r>
            <a:r>
              <a:rPr sz="1200" spc="135" baseline="-52083" dirty="0">
                <a:latin typeface="Tahoma"/>
                <a:cs typeface="Tahoma"/>
              </a:rPr>
              <a:t>1</a:t>
            </a:r>
            <a:r>
              <a:rPr i="1" spc="135" baseline="-25462" dirty="0">
                <a:latin typeface="Arial"/>
                <a:cs typeface="Arial"/>
              </a:rPr>
              <a:t>,</a:t>
            </a:r>
            <a:r>
              <a:rPr i="1" spc="-209" baseline="-25462" dirty="0">
                <a:latin typeface="Arial"/>
                <a:cs typeface="Arial"/>
              </a:rPr>
              <a:t> </a:t>
            </a:r>
            <a:r>
              <a:rPr i="1" spc="-22" baseline="-25462" dirty="0">
                <a:latin typeface="Arial"/>
                <a:cs typeface="Arial"/>
              </a:rPr>
              <a:t>...,</a:t>
            </a:r>
            <a:r>
              <a:rPr i="1" spc="-209" baseline="-25462" dirty="0">
                <a:latin typeface="Arial"/>
                <a:cs typeface="Arial"/>
              </a:rPr>
              <a:t> </a:t>
            </a:r>
            <a:r>
              <a:rPr i="1" spc="157" baseline="-25462" dirty="0">
                <a:latin typeface="Arial"/>
                <a:cs typeface="Arial"/>
              </a:rPr>
              <a:t>f</a:t>
            </a:r>
            <a:r>
              <a:rPr sz="1200" i="1" spc="157" baseline="-52083" dirty="0">
                <a:latin typeface="Times New Roman"/>
                <a:cs typeface="Times New Roman"/>
              </a:rPr>
              <a:t>d</a:t>
            </a:r>
            <a:r>
              <a:rPr spc="157" baseline="-25462" dirty="0">
                <a:latin typeface="Georgia"/>
                <a:cs typeface="Georgia"/>
              </a:rPr>
              <a:t>)</a:t>
            </a:r>
            <a:r>
              <a:rPr spc="60" baseline="-25462" dirty="0">
                <a:latin typeface="Georgia"/>
                <a:cs typeface="Georgia"/>
              </a:rPr>
              <a:t> </a:t>
            </a:r>
            <a:r>
              <a:rPr spc="202" baseline="-25462" dirty="0">
                <a:latin typeface="Georgia"/>
                <a:cs typeface="Georgia"/>
              </a:rPr>
              <a:t>=</a:t>
            </a:r>
            <a:r>
              <a:rPr spc="225" baseline="-25462" dirty="0">
                <a:latin typeface="Georgia"/>
                <a:cs typeface="Georgia"/>
              </a:rPr>
              <a:t> </a:t>
            </a:r>
            <a:r>
              <a:rPr sz="800" i="1" spc="45" dirty="0">
                <a:latin typeface="Times New Roman"/>
                <a:cs typeface="Times New Roman"/>
              </a:rPr>
              <a:t>P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ahoma"/>
                <a:cs typeface="Tahoma"/>
              </a:rPr>
              <a:t>(</a:t>
            </a:r>
            <a:r>
              <a:rPr sz="800" i="1" spc="50" dirty="0">
                <a:latin typeface="Times New Roman"/>
                <a:cs typeface="Times New Roman"/>
              </a:rPr>
              <a:t>C</a:t>
            </a:r>
            <a:r>
              <a:rPr sz="800" spc="50" dirty="0">
                <a:latin typeface="Tahoma"/>
                <a:cs typeface="Tahoma"/>
              </a:rPr>
              <a:t>)</a:t>
            </a:r>
            <a:r>
              <a:rPr sz="800" spc="135" dirty="0">
                <a:latin typeface="Tahoma"/>
                <a:cs typeface="Tahoma"/>
              </a:rPr>
              <a:t> </a:t>
            </a:r>
            <a:r>
              <a:rPr sz="800" i="1" spc="45" dirty="0">
                <a:latin typeface="Times New Roman"/>
                <a:cs typeface="Times New Roman"/>
              </a:rPr>
              <a:t>P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ahoma"/>
                <a:cs typeface="Tahoma"/>
              </a:rPr>
              <a:t>(</a:t>
            </a:r>
            <a:r>
              <a:rPr sz="800" i="1" spc="95" dirty="0">
                <a:latin typeface="Times New Roman"/>
                <a:cs typeface="Times New Roman"/>
              </a:rPr>
              <a:t>f</a:t>
            </a:r>
            <a:r>
              <a:rPr sz="800" i="1" spc="200" dirty="0">
                <a:latin typeface="Times New Roman"/>
                <a:cs typeface="Times New Roman"/>
              </a:rPr>
              <a:t> </a:t>
            </a:r>
            <a:r>
              <a:rPr sz="800" i="1" spc="60" dirty="0">
                <a:latin typeface="Times New Roman"/>
                <a:cs typeface="Times New Roman"/>
              </a:rPr>
              <a:t>,...,f</a:t>
            </a:r>
            <a:r>
              <a:rPr sz="800" i="1" spc="204" dirty="0">
                <a:latin typeface="Times New Roman"/>
                <a:cs typeface="Times New Roman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20" dirty="0">
                <a:latin typeface="Cambria"/>
                <a:cs typeface="Cambria"/>
              </a:rPr>
              <a:t>|</a:t>
            </a:r>
            <a:r>
              <a:rPr sz="800" i="1" spc="2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2127" y="6747408"/>
            <a:ext cx="941832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0560" y="6740151"/>
            <a:ext cx="52451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i="1" spc="30" dirty="0">
                <a:latin typeface="Times New Roman"/>
                <a:cs typeface="Times New Roman"/>
              </a:rPr>
              <a:t>p</a:t>
            </a:r>
            <a:r>
              <a:rPr sz="800" spc="10" dirty="0">
                <a:latin typeface="Tahoma"/>
                <a:cs typeface="Tahoma"/>
              </a:rPr>
              <a:t>(</a:t>
            </a:r>
            <a:r>
              <a:rPr sz="800" i="1" spc="180" dirty="0">
                <a:latin typeface="Times New Roman"/>
                <a:cs typeface="Times New Roman"/>
              </a:rPr>
              <a:t>f</a:t>
            </a:r>
            <a:r>
              <a:rPr sz="900" spc="-22" baseline="-9259" dirty="0">
                <a:latin typeface="Lucida Sans Unicode"/>
                <a:cs typeface="Lucida Sans Unicode"/>
              </a:rPr>
              <a:t>1</a:t>
            </a:r>
            <a:r>
              <a:rPr sz="900" spc="-202" baseline="-9259" dirty="0">
                <a:latin typeface="Lucida Sans Unicode"/>
                <a:cs typeface="Lucida Sans Unicode"/>
              </a:rPr>
              <a:t> </a:t>
            </a:r>
            <a:r>
              <a:rPr sz="800" i="1" spc="35" dirty="0">
                <a:latin typeface="Times New Roman"/>
                <a:cs typeface="Times New Roman"/>
              </a:rPr>
              <a:t>,...,</a:t>
            </a:r>
            <a:r>
              <a:rPr sz="800" i="1" spc="180" dirty="0">
                <a:latin typeface="Times New Roman"/>
                <a:cs typeface="Times New Roman"/>
              </a:rPr>
              <a:t>f</a:t>
            </a:r>
            <a:r>
              <a:rPr sz="900" spc="150" baseline="-13888" dirty="0">
                <a:latin typeface="Times New Roman"/>
                <a:cs typeface="Times New Roman"/>
              </a:rPr>
              <a:t>d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9452192" y="9242296"/>
            <a:ext cx="751869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5396">
              <a:lnSpc>
                <a:spcPts val="1235"/>
              </a:lnSpc>
            </a:pPr>
            <a:fld id="{81D60167-4931-47E6-BA6A-407CBD079E47}" type="slidenum">
              <a:rPr spc="70" dirty="0"/>
              <a:pPr marL="25396">
                <a:lnSpc>
                  <a:spcPts val="1235"/>
                </a:lnSpc>
              </a:pPr>
              <a:t>2</a:t>
            </a:fld>
            <a:endParaRPr spc="70" dirty="0"/>
          </a:p>
        </p:txBody>
      </p:sp>
      <p:sp>
        <p:nvSpPr>
          <p:cNvPr id="7" name="object 7"/>
          <p:cNvSpPr txBox="1"/>
          <p:nvPr/>
        </p:nvSpPr>
        <p:spPr>
          <a:xfrm>
            <a:off x="1773428" y="7067293"/>
            <a:ext cx="4587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80"/>
            <a:r>
              <a:rPr sz="1200" spc="-45" dirty="0">
                <a:latin typeface="Georgia"/>
                <a:cs typeface="Georgia"/>
              </a:rPr>
              <a:t>Since </a:t>
            </a:r>
            <a:r>
              <a:rPr sz="1200" spc="-35" dirty="0">
                <a:latin typeface="Georgia"/>
                <a:cs typeface="Georgia"/>
              </a:rPr>
              <a:t>every feature </a:t>
            </a:r>
            <a:r>
              <a:rPr sz="1200" i="1" spc="150" dirty="0">
                <a:latin typeface="Arial"/>
                <a:cs typeface="Arial"/>
              </a:rPr>
              <a:t>f</a:t>
            </a:r>
            <a:r>
              <a:rPr sz="1200" i="1" spc="225" baseline="-13888" dirty="0">
                <a:latin typeface="Times New Roman"/>
                <a:cs typeface="Times New Roman"/>
              </a:rPr>
              <a:t>i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50" dirty="0">
                <a:latin typeface="Georgia"/>
                <a:cs typeface="Georgia"/>
              </a:rPr>
              <a:t>independent of </a:t>
            </a:r>
            <a:r>
              <a:rPr sz="1200" spc="-35" dirty="0">
                <a:latin typeface="Georgia"/>
                <a:cs typeface="Georgia"/>
              </a:rPr>
              <a:t>every other feature </a:t>
            </a:r>
            <a:r>
              <a:rPr sz="1200" i="1" spc="175" dirty="0">
                <a:latin typeface="Arial"/>
                <a:cs typeface="Arial"/>
              </a:rPr>
              <a:t>f</a:t>
            </a:r>
            <a:r>
              <a:rPr sz="1200" i="1" spc="262" baseline="-13888" dirty="0">
                <a:latin typeface="Times New Roman"/>
                <a:cs typeface="Times New Roman"/>
              </a:rPr>
              <a:t>j </a:t>
            </a:r>
            <a:r>
              <a:rPr sz="1200" dirty="0">
                <a:latin typeface="Georgia"/>
                <a:cs typeface="Georgia"/>
              </a:rPr>
              <a:t>,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i="1" spc="215" dirty="0">
                <a:latin typeface="Arial"/>
                <a:cs typeface="Arial"/>
              </a:rPr>
              <a:t>j </a:t>
            </a:r>
            <a:r>
              <a:rPr sz="1200" spc="-265" dirty="0">
                <a:latin typeface="Microsoft Sans Serif"/>
                <a:cs typeface="Microsoft Sans Serif"/>
              </a:rPr>
              <a:t>ƒ</a:t>
            </a:r>
            <a:r>
              <a:rPr sz="1200" spc="-265" dirty="0">
                <a:latin typeface="Georgia"/>
                <a:cs typeface="Georgia"/>
              </a:rPr>
              <a:t>= </a:t>
            </a:r>
            <a:r>
              <a:rPr sz="1200" i="1" spc="60" dirty="0">
                <a:latin typeface="Arial"/>
                <a:cs typeface="Arial"/>
              </a:rPr>
              <a:t>i</a:t>
            </a:r>
            <a:r>
              <a:rPr sz="1200" spc="60" dirty="0">
                <a:latin typeface="Georgia"/>
                <a:cs typeface="Georgia"/>
              </a:rPr>
              <a:t>,  </a:t>
            </a:r>
            <a:r>
              <a:rPr sz="1200" spc="-45" dirty="0">
                <a:latin typeface="Georgia"/>
                <a:cs typeface="Georgia"/>
              </a:rPr>
              <a:t>given 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-6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class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27" y="1088643"/>
            <a:ext cx="3672840" cy="106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80" dirty="0">
                <a:latin typeface="Georgia"/>
                <a:cs typeface="Georgia"/>
              </a:rPr>
              <a:t>(</a:t>
            </a:r>
            <a:r>
              <a:rPr sz="1200" i="1" spc="80" dirty="0">
                <a:latin typeface="Arial"/>
                <a:cs typeface="Arial"/>
              </a:rPr>
              <a:t>f</a:t>
            </a:r>
            <a:r>
              <a:rPr sz="1200" i="1" spc="120" baseline="-13888" dirty="0">
                <a:latin typeface="Times New Roman"/>
                <a:cs typeface="Times New Roman"/>
              </a:rPr>
              <a:t>i</a:t>
            </a:r>
            <a:r>
              <a:rPr sz="1200" i="1" spc="80" dirty="0">
                <a:latin typeface="Arial"/>
                <a:cs typeface="Arial"/>
              </a:rPr>
              <a:t>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175" dirty="0">
                <a:latin typeface="Arial"/>
                <a:cs typeface="Arial"/>
              </a:rPr>
              <a:t>f</a:t>
            </a:r>
            <a:r>
              <a:rPr sz="1200" i="1" spc="262" baseline="-13888" dirty="0">
                <a:latin typeface="Times New Roman"/>
                <a:cs typeface="Times New Roman"/>
              </a:rPr>
              <a:t>j</a:t>
            </a:r>
            <a:r>
              <a:rPr sz="1200" i="1" spc="330" baseline="-13888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i="1" spc="30" dirty="0">
                <a:latin typeface="Arial"/>
                <a:cs typeface="Arial"/>
              </a:rPr>
              <a:t>C</a:t>
            </a:r>
            <a:r>
              <a:rPr sz="1200" spc="30" dirty="0">
                <a:latin typeface="Georgia"/>
                <a:cs typeface="Georgia"/>
              </a:rPr>
              <a:t>)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100" dirty="0">
                <a:latin typeface="Georgia"/>
                <a:cs typeface="Georgia"/>
              </a:rPr>
              <a:t>(</a:t>
            </a:r>
            <a:r>
              <a:rPr sz="1200" i="1" spc="100" dirty="0">
                <a:latin typeface="Arial"/>
                <a:cs typeface="Arial"/>
              </a:rPr>
              <a:t>f</a:t>
            </a:r>
            <a:r>
              <a:rPr sz="1200" i="1" spc="150" baseline="-13888" dirty="0">
                <a:latin typeface="Times New Roman"/>
                <a:cs typeface="Times New Roman"/>
              </a:rPr>
              <a:t>i</a:t>
            </a:r>
            <a:r>
              <a:rPr sz="1200" i="1" spc="247" baseline="-13888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i="1" spc="5" dirty="0">
                <a:latin typeface="Arial"/>
                <a:cs typeface="Arial"/>
              </a:rPr>
              <a:t>C</a:t>
            </a:r>
            <a:r>
              <a:rPr sz="1200" spc="5" dirty="0">
                <a:latin typeface="Georgia"/>
                <a:cs typeface="Georgia"/>
              </a:rPr>
              <a:t>)</a:t>
            </a:r>
            <a:r>
              <a:rPr sz="1200" i="1" spc="5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120" dirty="0">
                <a:latin typeface="Georgia"/>
                <a:cs typeface="Georgia"/>
              </a:rPr>
              <a:t>(</a:t>
            </a:r>
            <a:r>
              <a:rPr sz="1200" i="1" spc="120" dirty="0">
                <a:latin typeface="Arial"/>
                <a:cs typeface="Arial"/>
              </a:rPr>
              <a:t>f</a:t>
            </a:r>
            <a:r>
              <a:rPr sz="1200" i="1" spc="179" baseline="-13888" dirty="0">
                <a:latin typeface="Times New Roman"/>
                <a:cs typeface="Times New Roman"/>
              </a:rPr>
              <a:t>j</a:t>
            </a:r>
            <a:r>
              <a:rPr sz="1200" i="1" spc="307" baseline="-13888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30" dirty="0">
                <a:latin typeface="Arial"/>
                <a:cs typeface="Arial"/>
              </a:rPr>
              <a:t>C</a:t>
            </a:r>
            <a:r>
              <a:rPr sz="1200" spc="3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698"/>
            <a:r>
              <a:rPr sz="1200" spc="-45" dirty="0">
                <a:latin typeface="Georgia"/>
                <a:cs typeface="Georgia"/>
              </a:rPr>
              <a:t>So </a:t>
            </a:r>
            <a:r>
              <a:rPr sz="1200" spc="-75" dirty="0">
                <a:latin typeface="Georgia"/>
                <a:cs typeface="Georgia"/>
              </a:rPr>
              <a:t>we 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get,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Georgia"/>
                <a:cs typeface="Georgia"/>
              </a:rPr>
              <a:t>(</a:t>
            </a:r>
            <a:r>
              <a:rPr sz="1200" i="1" spc="-5" dirty="0">
                <a:latin typeface="Arial"/>
                <a:cs typeface="Arial"/>
              </a:rPr>
              <a:t>C,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f</a:t>
            </a:r>
            <a:r>
              <a:rPr sz="1200" spc="120" baseline="-13888" dirty="0">
                <a:latin typeface="Tahoma"/>
                <a:cs typeface="Tahoma"/>
              </a:rPr>
              <a:t>1</a:t>
            </a:r>
            <a:r>
              <a:rPr sz="1200" i="1" spc="80" dirty="0">
                <a:latin typeface="Arial"/>
                <a:cs typeface="Arial"/>
              </a:rPr>
              <a:t>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-15" dirty="0">
                <a:latin typeface="Arial"/>
                <a:cs typeface="Arial"/>
              </a:rPr>
              <a:t>...,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105" dirty="0">
                <a:latin typeface="Arial"/>
                <a:cs typeface="Arial"/>
              </a:rPr>
              <a:t>f</a:t>
            </a:r>
            <a:r>
              <a:rPr sz="1200" i="1" spc="157" baseline="-13888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Georgia"/>
                <a:cs typeface="Georgia"/>
              </a:rPr>
              <a:t>)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20" dirty="0">
                <a:latin typeface="Georgia"/>
                <a:cs typeface="Georgia"/>
              </a:rPr>
              <a:t>(</a:t>
            </a:r>
            <a:r>
              <a:rPr sz="1200" i="1" spc="20" dirty="0">
                <a:latin typeface="Arial"/>
                <a:cs typeface="Arial"/>
              </a:rPr>
              <a:t>C</a:t>
            </a:r>
            <a:r>
              <a:rPr sz="1200" spc="20" dirty="0">
                <a:latin typeface="Georgia"/>
                <a:cs typeface="Georgia"/>
              </a:rPr>
              <a:t>)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75" dirty="0">
                <a:latin typeface="Georgia"/>
                <a:cs typeface="Georgia"/>
              </a:rPr>
              <a:t>(</a:t>
            </a:r>
            <a:r>
              <a:rPr sz="1200" i="1" spc="75" dirty="0">
                <a:latin typeface="Arial"/>
                <a:cs typeface="Arial"/>
              </a:rPr>
              <a:t>f</a:t>
            </a:r>
            <a:r>
              <a:rPr sz="1200" spc="112" baseline="-13888" dirty="0">
                <a:latin typeface="Tahoma"/>
                <a:cs typeface="Tahoma"/>
              </a:rPr>
              <a:t>1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30" dirty="0">
                <a:latin typeface="Arial"/>
                <a:cs typeface="Arial"/>
              </a:rPr>
              <a:t>C</a:t>
            </a:r>
            <a:r>
              <a:rPr sz="1200" spc="30" dirty="0">
                <a:latin typeface="Georgia"/>
                <a:cs typeface="Georgia"/>
              </a:rPr>
              <a:t>)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75" dirty="0">
                <a:latin typeface="Georgia"/>
                <a:cs typeface="Georgia"/>
              </a:rPr>
              <a:t>(</a:t>
            </a:r>
            <a:r>
              <a:rPr sz="1200" i="1" spc="75" dirty="0">
                <a:latin typeface="Arial"/>
                <a:cs typeface="Arial"/>
              </a:rPr>
              <a:t>f</a:t>
            </a:r>
            <a:r>
              <a:rPr sz="1200" spc="112" baseline="-13888" dirty="0">
                <a:latin typeface="Tahoma"/>
                <a:cs typeface="Tahoma"/>
              </a:rPr>
              <a:t>2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30" dirty="0">
                <a:latin typeface="Arial"/>
                <a:cs typeface="Arial"/>
              </a:rPr>
              <a:t>C</a:t>
            </a:r>
            <a:r>
              <a:rPr sz="1200" spc="30" dirty="0">
                <a:latin typeface="Georgia"/>
                <a:cs typeface="Georgia"/>
              </a:rPr>
              <a:t>)</a:t>
            </a:r>
            <a:r>
              <a:rPr sz="1200" spc="290" dirty="0">
                <a:latin typeface="Georgia"/>
                <a:cs typeface="Georgia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·</a:t>
            </a:r>
            <a:r>
              <a:rPr sz="1200" spc="-1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·</a:t>
            </a:r>
            <a:r>
              <a:rPr sz="1200" spc="-1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·</a:t>
            </a:r>
            <a:r>
              <a:rPr sz="1200" spc="-145" dirty="0">
                <a:latin typeface="Microsoft Sans Serif"/>
                <a:cs typeface="Microsoft Sans Serif"/>
              </a:rPr>
              <a:t> </a:t>
            </a:r>
            <a:r>
              <a:rPr sz="1200" i="1" spc="50" dirty="0">
                <a:latin typeface="Arial"/>
                <a:cs typeface="Arial"/>
              </a:rPr>
              <a:t>p</a:t>
            </a:r>
            <a:r>
              <a:rPr sz="1200" spc="50" dirty="0">
                <a:latin typeface="Georgia"/>
                <a:cs typeface="Georgia"/>
              </a:rPr>
              <a:t>(</a:t>
            </a:r>
            <a:r>
              <a:rPr sz="1200" i="1" spc="50" dirty="0">
                <a:latin typeface="Arial"/>
                <a:cs typeface="Arial"/>
              </a:rPr>
              <a:t>f</a:t>
            </a:r>
            <a:r>
              <a:rPr sz="1200" i="1" spc="75" baseline="-13888" dirty="0">
                <a:latin typeface="Times New Roman"/>
                <a:cs typeface="Times New Roman"/>
              </a:rPr>
              <a:t>d</a:t>
            </a:r>
            <a:r>
              <a:rPr sz="1200" i="1" spc="262" baseline="-13888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i="1" spc="30" dirty="0">
                <a:latin typeface="Arial"/>
                <a:cs typeface="Arial"/>
              </a:rPr>
              <a:t>C</a:t>
            </a:r>
            <a:r>
              <a:rPr sz="1200" spc="3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3440" y="2379471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135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5184" y="2526291"/>
            <a:ext cx="1064895" cy="44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3012" algn="ctr">
              <a:lnSpc>
                <a:spcPts val="919"/>
              </a:lnSpc>
            </a:pPr>
            <a:r>
              <a:rPr sz="800" i="1" spc="35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  <a:p>
            <a:pPr marL="12698">
              <a:lnSpc>
                <a:spcPts val="1400"/>
              </a:lnSpc>
            </a:pPr>
            <a:r>
              <a:rPr sz="1200" i="1" spc="-5" dirty="0">
                <a:latin typeface="Arial"/>
                <a:cs typeface="Arial"/>
              </a:rPr>
              <a:t>p</a:t>
            </a:r>
            <a:r>
              <a:rPr sz="1200" spc="-5" dirty="0">
                <a:latin typeface="Georgia"/>
                <a:cs typeface="Georgia"/>
              </a:rPr>
              <a:t>(</a:t>
            </a:r>
            <a:r>
              <a:rPr sz="1200" i="1" spc="-5" dirty="0">
                <a:latin typeface="Arial"/>
                <a:cs typeface="Arial"/>
              </a:rPr>
              <a:t>C</a:t>
            </a:r>
            <a:r>
              <a:rPr sz="1200" spc="-5" dirty="0">
                <a:latin typeface="Georgia"/>
                <a:cs typeface="Georgia"/>
              </a:rPr>
              <a:t>) </a:t>
            </a:r>
            <a:r>
              <a:rPr sz="1500" spc="907" baseline="55555" dirty="0">
                <a:latin typeface="Arial"/>
                <a:cs typeface="Arial"/>
              </a:rPr>
              <a:t>Y</a:t>
            </a:r>
            <a:r>
              <a:rPr sz="1500" spc="-209" baseline="55555" dirty="0">
                <a:latin typeface="Arial"/>
                <a:cs typeface="Arial"/>
              </a:rPr>
              <a:t> </a:t>
            </a:r>
            <a:r>
              <a:rPr sz="1200" i="1" spc="40" dirty="0">
                <a:latin typeface="Arial"/>
                <a:cs typeface="Arial"/>
              </a:rPr>
              <a:t>p</a:t>
            </a:r>
            <a:r>
              <a:rPr sz="1200" spc="40" dirty="0">
                <a:latin typeface="Georgia"/>
                <a:cs typeface="Georgia"/>
              </a:rPr>
              <a:t>(</a:t>
            </a:r>
            <a:r>
              <a:rPr sz="1200" i="1" spc="40" dirty="0">
                <a:latin typeface="Arial"/>
                <a:cs typeface="Arial"/>
              </a:rPr>
              <a:t>f</a:t>
            </a:r>
            <a:r>
              <a:rPr sz="1200" i="1" spc="60" baseline="-13888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Microsoft Sans Serif"/>
                <a:cs typeface="Microsoft Sans Serif"/>
              </a:rPr>
              <a:t>|</a:t>
            </a:r>
            <a:r>
              <a:rPr sz="1200" i="1" spc="40" dirty="0">
                <a:latin typeface="Arial"/>
                <a:cs typeface="Arial"/>
              </a:rPr>
              <a:t>C</a:t>
            </a:r>
            <a:r>
              <a:rPr sz="1200" spc="40" dirty="0">
                <a:latin typeface="Georgia"/>
                <a:cs typeface="Georgia"/>
              </a:rPr>
              <a:t>)</a:t>
            </a:r>
            <a:r>
              <a:rPr sz="1200" i="1" spc="4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R="193012" algn="ctr">
              <a:spcBef>
                <a:spcPts val="160"/>
              </a:spcBef>
            </a:pPr>
            <a:r>
              <a:rPr sz="800" i="1" spc="40" dirty="0">
                <a:latin typeface="Times New Roman"/>
                <a:cs typeface="Times New Roman"/>
              </a:rPr>
              <a:t>i</a:t>
            </a:r>
            <a:r>
              <a:rPr sz="800" spc="40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3443" y="3335015"/>
            <a:ext cx="36563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conditional  </a:t>
            </a:r>
            <a:r>
              <a:rPr sz="1200" spc="-30" dirty="0">
                <a:latin typeface="Georgia"/>
                <a:cs typeface="Georgia"/>
              </a:rPr>
              <a:t>distribution  </a:t>
            </a:r>
            <a:r>
              <a:rPr sz="1200" spc="-55" dirty="0">
                <a:latin typeface="Georgia"/>
                <a:cs typeface="Georgia"/>
              </a:rPr>
              <a:t>over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class  </a:t>
            </a:r>
            <a:r>
              <a:rPr sz="1200" spc="-35" dirty="0">
                <a:latin typeface="Georgia"/>
                <a:cs typeface="Georgia"/>
              </a:rPr>
              <a:t>variable </a:t>
            </a:r>
            <a:r>
              <a:rPr sz="1200" i="1" spc="-30" dirty="0">
                <a:latin typeface="Arial"/>
                <a:cs typeface="Arial"/>
              </a:rPr>
              <a:t>C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9055" y="3863848"/>
            <a:ext cx="1003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70" dirty="0">
                <a:latin typeface="Georgia"/>
                <a:cs typeface="Georgia"/>
              </a:rPr>
              <a:t>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1794" y="4077360"/>
            <a:ext cx="112775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4362" y="3853695"/>
            <a:ext cx="90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1022" y="4169162"/>
            <a:ext cx="20002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i="1" spc="60" dirty="0">
                <a:latin typeface="Times New Roman"/>
                <a:cs typeface="Times New Roman"/>
              </a:rPr>
              <a:t>i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1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4238" y="3967476"/>
            <a:ext cx="23266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35" dirty="0">
                <a:latin typeface="Arial"/>
                <a:cs typeface="Arial"/>
              </a:rPr>
              <a:t>p</a:t>
            </a:r>
            <a:r>
              <a:rPr sz="1200" spc="35" dirty="0">
                <a:latin typeface="Georgia"/>
                <a:cs typeface="Georgia"/>
              </a:rPr>
              <a:t>(</a:t>
            </a:r>
            <a:r>
              <a:rPr sz="1200" i="1" spc="35" dirty="0">
                <a:latin typeface="Arial"/>
                <a:cs typeface="Arial"/>
              </a:rPr>
              <a:t>C</a:t>
            </a:r>
            <a:r>
              <a:rPr sz="1200" spc="35" dirty="0">
                <a:latin typeface="Microsoft Sans Serif"/>
                <a:cs typeface="Microsoft Sans Serif"/>
              </a:rPr>
              <a:t>|</a:t>
            </a:r>
            <a:r>
              <a:rPr sz="1200" i="1" spc="35" dirty="0">
                <a:latin typeface="Arial"/>
                <a:cs typeface="Arial"/>
              </a:rPr>
              <a:t>f</a:t>
            </a:r>
            <a:r>
              <a:rPr sz="1200" spc="52" baseline="-13888" dirty="0">
                <a:latin typeface="Tahoma"/>
                <a:cs typeface="Tahoma"/>
              </a:rPr>
              <a:t>1</a:t>
            </a:r>
            <a:r>
              <a:rPr sz="1200" i="1" spc="35" dirty="0">
                <a:latin typeface="Arial"/>
                <a:cs typeface="Arial"/>
              </a:rPr>
              <a:t>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.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.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.</a:t>
            </a:r>
            <a:r>
              <a:rPr sz="1200" i="1" spc="-16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135" dirty="0">
                <a:latin typeface="Arial"/>
                <a:cs typeface="Arial"/>
              </a:rPr>
              <a:t>f</a:t>
            </a:r>
            <a:r>
              <a:rPr sz="1200" i="1" spc="202" baseline="-13888" dirty="0">
                <a:latin typeface="Times New Roman"/>
                <a:cs typeface="Times New Roman"/>
              </a:rPr>
              <a:t>n</a:t>
            </a:r>
            <a:r>
              <a:rPr sz="1200" spc="135" dirty="0">
                <a:latin typeface="Georgia"/>
                <a:cs typeface="Georgia"/>
              </a:rPr>
              <a:t>)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i="1" spc="97" baseline="-37037" dirty="0">
                <a:latin typeface="Arial"/>
                <a:cs typeface="Arial"/>
              </a:rPr>
              <a:t>Z</a:t>
            </a:r>
            <a:r>
              <a:rPr i="1" spc="-202" baseline="-37037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</a:t>
            </a:r>
            <a:r>
              <a:rPr sz="1200" spc="-5" dirty="0">
                <a:latin typeface="Georgia"/>
                <a:cs typeface="Georgia"/>
              </a:rPr>
              <a:t>(</a:t>
            </a:r>
            <a:r>
              <a:rPr sz="1200" i="1" spc="-5" dirty="0">
                <a:latin typeface="Arial"/>
                <a:cs typeface="Arial"/>
              </a:rPr>
              <a:t>C</a:t>
            </a:r>
            <a:r>
              <a:rPr sz="1200" spc="-5" dirty="0">
                <a:latin typeface="Georgia"/>
                <a:cs typeface="Georgia"/>
              </a:rPr>
              <a:t>)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500" spc="907" baseline="55555" dirty="0">
                <a:latin typeface="Arial"/>
                <a:cs typeface="Arial"/>
              </a:rPr>
              <a:t>Y</a:t>
            </a:r>
            <a:r>
              <a:rPr sz="1500" spc="-67" baseline="55555" dirty="0">
                <a:latin typeface="Arial"/>
                <a:cs typeface="Arial"/>
              </a:rPr>
              <a:t> </a:t>
            </a:r>
            <a:r>
              <a:rPr sz="1200" i="1" spc="50" dirty="0">
                <a:latin typeface="Arial"/>
                <a:cs typeface="Arial"/>
              </a:rPr>
              <a:t>p</a:t>
            </a:r>
            <a:r>
              <a:rPr sz="1200" spc="50" dirty="0">
                <a:latin typeface="Georgia"/>
                <a:cs typeface="Georgia"/>
              </a:rPr>
              <a:t>(</a:t>
            </a:r>
            <a:r>
              <a:rPr sz="1200" i="1" spc="50" dirty="0">
                <a:latin typeface="Arial"/>
                <a:cs typeface="Arial"/>
              </a:rPr>
              <a:t>f</a:t>
            </a:r>
            <a:r>
              <a:rPr sz="1200" i="1" spc="75" baseline="-13888" dirty="0">
                <a:latin typeface="Times New Roman"/>
                <a:cs typeface="Times New Roman"/>
              </a:rPr>
              <a:t>i</a:t>
            </a:r>
            <a:r>
              <a:rPr sz="1200" spc="50" dirty="0">
                <a:latin typeface="Microsoft Sans Serif"/>
                <a:cs typeface="Microsoft Sans Serif"/>
              </a:rPr>
              <a:t>|</a:t>
            </a:r>
            <a:r>
              <a:rPr sz="1200" i="1" spc="50" dirty="0">
                <a:latin typeface="Arial"/>
                <a:cs typeface="Arial"/>
              </a:rPr>
              <a:t>C</a:t>
            </a:r>
            <a:r>
              <a:rPr sz="1200" spc="5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2538" y="4732527"/>
            <a:ext cx="4738370" cy="1997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71"/>
            <a:r>
              <a:rPr sz="1200" spc="-55" dirty="0">
                <a:latin typeface="Georgia"/>
                <a:cs typeface="Georgia"/>
              </a:rPr>
              <a:t>where  </a:t>
            </a:r>
            <a:r>
              <a:rPr sz="1200" i="1" spc="65" dirty="0">
                <a:latin typeface="Arial"/>
                <a:cs typeface="Arial"/>
              </a:rPr>
              <a:t>Z </a:t>
            </a:r>
            <a:r>
              <a:rPr sz="1200" spc="-45" dirty="0">
                <a:latin typeface="Georgia"/>
                <a:cs typeface="Georgia"/>
              </a:rPr>
              <a:t>is 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scaling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factor.</a:t>
            </a:r>
            <a:endParaRPr sz="1200" dirty="0">
              <a:latin typeface="Georgia"/>
              <a:cs typeface="Georgia"/>
            </a:endParaRPr>
          </a:p>
          <a:p>
            <a:pPr marL="163171" marR="6350" indent="-150473">
              <a:lnSpc>
                <a:spcPct val="100800"/>
              </a:lnSpc>
              <a:spcBef>
                <a:spcPts val="98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Naive </a:t>
            </a:r>
            <a:r>
              <a:rPr sz="1200" spc="-35" dirty="0">
                <a:latin typeface="Georgia"/>
                <a:cs typeface="Georgia"/>
              </a:rPr>
              <a:t>Bayes </a:t>
            </a:r>
            <a:r>
              <a:rPr sz="1200" spc="-40" dirty="0">
                <a:latin typeface="Georgia"/>
                <a:cs typeface="Georgia"/>
              </a:rPr>
              <a:t>classification </a:t>
            </a:r>
            <a:r>
              <a:rPr sz="1200" spc="-60" dirty="0">
                <a:latin typeface="Georgia"/>
                <a:cs typeface="Georgia"/>
              </a:rPr>
              <a:t>uses </a:t>
            </a:r>
            <a:r>
              <a:rPr sz="1200" spc="-35" dirty="0">
                <a:latin typeface="Georgia"/>
                <a:cs typeface="Georgia"/>
              </a:rPr>
              <a:t>only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</a:t>
            </a:r>
            <a:r>
              <a:rPr sz="1200" spc="-35" dirty="0">
                <a:latin typeface="Georgia"/>
                <a:cs typeface="Georgia"/>
              </a:rPr>
              <a:t>probabilities </a:t>
            </a:r>
            <a:r>
              <a:rPr sz="1200" spc="-50" dirty="0">
                <a:latin typeface="Georgia"/>
                <a:cs typeface="Georgia"/>
              </a:rPr>
              <a:t>of classes  </a:t>
            </a:r>
            <a:r>
              <a:rPr sz="1200" spc="30" dirty="0">
                <a:latin typeface="Georgia"/>
                <a:cs typeface="Georgia"/>
              </a:rPr>
              <a:t>P(C)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independent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35" dirty="0">
                <a:latin typeface="Georgia"/>
                <a:cs typeface="Georgia"/>
              </a:rPr>
              <a:t>distributions </a:t>
            </a:r>
            <a:r>
              <a:rPr sz="1200" i="1" spc="55" dirty="0">
                <a:latin typeface="Arial"/>
                <a:cs typeface="Arial"/>
              </a:rPr>
              <a:t>p</a:t>
            </a:r>
            <a:r>
              <a:rPr sz="1200" spc="55" dirty="0">
                <a:latin typeface="Georgia"/>
                <a:cs typeface="Georgia"/>
              </a:rPr>
              <a:t>(</a:t>
            </a:r>
            <a:r>
              <a:rPr sz="1200" i="1" spc="55" dirty="0">
                <a:latin typeface="Arial"/>
                <a:cs typeface="Arial"/>
              </a:rPr>
              <a:t>f</a:t>
            </a:r>
            <a:r>
              <a:rPr sz="1200" i="1" spc="82" baseline="-13888" dirty="0">
                <a:latin typeface="Times New Roman"/>
                <a:cs typeface="Times New Roman"/>
              </a:rPr>
              <a:t>i </a:t>
            </a:r>
            <a:r>
              <a:rPr sz="1200" spc="20" dirty="0">
                <a:latin typeface="Microsoft Sans Serif"/>
                <a:cs typeface="Microsoft Sans Serif"/>
              </a:rPr>
              <a:t>| </a:t>
            </a:r>
            <a:r>
              <a:rPr sz="1200" spc="135" dirty="0">
                <a:latin typeface="Microsoft Sans Serif"/>
                <a:cs typeface="Microsoft Sans Serif"/>
              </a:rPr>
              <a:t> </a:t>
            </a:r>
            <a:r>
              <a:rPr sz="1200" i="1" spc="20" dirty="0">
                <a:latin typeface="Arial"/>
                <a:cs typeface="Arial"/>
              </a:rPr>
              <a:t>C</a:t>
            </a:r>
            <a:r>
              <a:rPr sz="1200" spc="20" dirty="0">
                <a:latin typeface="Georgia"/>
                <a:cs typeface="Georgia"/>
              </a:rPr>
              <a:t>).</a:t>
            </a:r>
            <a:endParaRPr sz="1200" dirty="0">
              <a:latin typeface="Georgia"/>
              <a:cs typeface="Georgia"/>
            </a:endParaRPr>
          </a:p>
          <a:p>
            <a:pPr marL="13968">
              <a:spcBef>
                <a:spcPts val="994"/>
              </a:spcBef>
            </a:pPr>
            <a:r>
              <a:rPr sz="1200" spc="170" dirty="0">
                <a:latin typeface="PMingLiU"/>
                <a:cs typeface="PMingLiU"/>
              </a:rPr>
              <a:t>Parameter</a:t>
            </a:r>
            <a:r>
              <a:rPr sz="1200" spc="75" dirty="0">
                <a:latin typeface="PMingLiU"/>
                <a:cs typeface="PMingLiU"/>
              </a:rPr>
              <a:t> </a:t>
            </a:r>
            <a:r>
              <a:rPr sz="1200" spc="150" dirty="0">
                <a:latin typeface="PMingLiU"/>
                <a:cs typeface="PMingLiU"/>
              </a:rPr>
              <a:t>Estimation</a:t>
            </a:r>
            <a:endParaRPr sz="1200" dirty="0">
              <a:latin typeface="PMingLiU"/>
              <a:cs typeface="PMingLiU"/>
            </a:endParaRPr>
          </a:p>
          <a:p>
            <a:pPr marL="163171" marR="5080" indent="-150473">
              <a:spcBef>
                <a:spcPts val="100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55" dirty="0">
                <a:latin typeface="Georgia"/>
                <a:cs typeface="Georgia"/>
              </a:rPr>
              <a:t>In </a:t>
            </a:r>
            <a:r>
              <a:rPr sz="1200" spc="-45" dirty="0">
                <a:latin typeface="Georgia"/>
                <a:cs typeface="Georgia"/>
              </a:rPr>
              <a:t>supervised </a:t>
            </a:r>
            <a:r>
              <a:rPr sz="1200" spc="-40" dirty="0">
                <a:latin typeface="Georgia"/>
                <a:cs typeface="Georgia"/>
              </a:rPr>
              <a:t>learning,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training </a:t>
            </a:r>
            <a:r>
              <a:rPr sz="1200" spc="-35" dirty="0">
                <a:latin typeface="Georgia"/>
                <a:cs typeface="Georgia"/>
              </a:rPr>
              <a:t>set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35" dirty="0">
                <a:latin typeface="Georgia"/>
                <a:cs typeface="Georgia"/>
              </a:rPr>
              <a:t>given. </a:t>
            </a:r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training </a:t>
            </a:r>
            <a:r>
              <a:rPr sz="1200" spc="-25" dirty="0">
                <a:latin typeface="Georgia"/>
                <a:cs typeface="Georgia"/>
              </a:rPr>
              <a:t>set,  </a:t>
            </a:r>
            <a:r>
              <a:rPr sz="1200" spc="-20" dirty="0">
                <a:latin typeface="Georgia"/>
                <a:cs typeface="Georgia"/>
              </a:rPr>
              <a:t>all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parameters 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bayes  </a:t>
            </a:r>
            <a:r>
              <a:rPr sz="1200" spc="-50" dirty="0">
                <a:latin typeface="Georgia"/>
                <a:cs typeface="Georgia"/>
              </a:rPr>
              <a:t>model  </a:t>
            </a:r>
            <a:r>
              <a:rPr sz="1200" spc="-40" dirty="0">
                <a:latin typeface="Georgia"/>
                <a:cs typeface="Georgia"/>
              </a:rPr>
              <a:t>can  </a:t>
            </a:r>
            <a:r>
              <a:rPr sz="1200" spc="-30" dirty="0">
                <a:latin typeface="Georgia"/>
                <a:cs typeface="Georgia"/>
              </a:rPr>
              <a:t>be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computed.</a:t>
            </a:r>
            <a:endParaRPr sz="1200" dirty="0">
              <a:latin typeface="Georgia"/>
              <a:cs typeface="Georgia"/>
            </a:endParaRPr>
          </a:p>
          <a:p>
            <a:pPr marL="163171" marR="5080" indent="-150473">
              <a:lnSpc>
                <a:spcPct val="100800"/>
              </a:lnSpc>
              <a:spcBef>
                <a:spcPts val="98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45" dirty="0">
                <a:latin typeface="Georgia"/>
                <a:cs typeface="Georgia"/>
              </a:rPr>
              <a:t>If </a:t>
            </a:r>
            <a:r>
              <a:rPr sz="1200" i="1" spc="45" dirty="0">
                <a:latin typeface="Arial"/>
                <a:cs typeface="Arial"/>
              </a:rPr>
              <a:t>n</a:t>
            </a:r>
            <a:r>
              <a:rPr sz="1200" i="1" spc="67" baseline="-13888" dirty="0">
                <a:latin typeface="Times New Roman"/>
                <a:cs typeface="Times New Roman"/>
              </a:rPr>
              <a:t>C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training </a:t>
            </a:r>
            <a:r>
              <a:rPr sz="1200" spc="-45" dirty="0">
                <a:latin typeface="Georgia"/>
                <a:cs typeface="Georgia"/>
              </a:rPr>
              <a:t>examples </a:t>
            </a:r>
            <a:r>
              <a:rPr sz="1200" spc="-25" dirty="0">
                <a:latin typeface="Georgia"/>
                <a:cs typeface="Georgia"/>
              </a:rPr>
              <a:t>out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i="1" spc="30" dirty="0">
                <a:latin typeface="Arial"/>
                <a:cs typeface="Arial"/>
              </a:rPr>
              <a:t>n </a:t>
            </a:r>
            <a:r>
              <a:rPr sz="1200" spc="-40" dirty="0">
                <a:latin typeface="Georgia"/>
                <a:cs typeface="Georgia"/>
              </a:rPr>
              <a:t>belong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i="1" spc="25" dirty="0">
                <a:latin typeface="Arial"/>
                <a:cs typeface="Arial"/>
              </a:rPr>
              <a:t>C</a:t>
            </a:r>
            <a:r>
              <a:rPr sz="1200" spc="25" dirty="0">
                <a:latin typeface="Georgia"/>
                <a:cs typeface="Georgia"/>
              </a:rPr>
              <a:t>, </a:t>
            </a:r>
            <a:r>
              <a:rPr sz="1200" spc="-35" dirty="0">
                <a:latin typeface="Georgia"/>
                <a:cs typeface="Georgia"/>
              </a:rPr>
              <a:t>then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45" dirty="0">
                <a:latin typeface="Georgia"/>
                <a:cs typeface="Georgia"/>
              </a:rPr>
              <a:t>prior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i="1" spc="-30" dirty="0">
                <a:latin typeface="Arial"/>
                <a:cs typeface="Arial"/>
              </a:rPr>
              <a:t>C </a:t>
            </a:r>
            <a:r>
              <a:rPr sz="1200" spc="-35" dirty="0">
                <a:latin typeface="Georgia"/>
                <a:cs typeface="Georgia"/>
              </a:rPr>
              <a:t>will   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be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3436" y="6952994"/>
            <a:ext cx="7219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20" dirty="0">
                <a:latin typeface="Georgia"/>
                <a:cs typeface="Georgia"/>
              </a:rPr>
              <a:t>(</a:t>
            </a:r>
            <a:r>
              <a:rPr sz="1200" i="1" spc="20" dirty="0">
                <a:latin typeface="Arial"/>
                <a:cs typeface="Arial"/>
              </a:rPr>
              <a:t>C</a:t>
            </a:r>
            <a:r>
              <a:rPr sz="1200" spc="20" dirty="0">
                <a:latin typeface="Georgia"/>
                <a:cs typeface="Georgia"/>
              </a:rPr>
              <a:t>)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i="1" spc="179" baseline="34722" dirty="0">
                <a:latin typeface="Times New Roman"/>
                <a:cs typeface="Times New Roman"/>
              </a:rPr>
              <a:t>n</a:t>
            </a:r>
            <a:r>
              <a:rPr sz="900" spc="179" baseline="32407" dirty="0">
                <a:latin typeface="Times New Roman"/>
                <a:cs typeface="Times New Roman"/>
              </a:rPr>
              <a:t>C</a:t>
            </a:r>
            <a:endParaRPr sz="900" baseline="3240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9855" y="7064408"/>
            <a:ext cx="144780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76940" y="7055619"/>
            <a:ext cx="908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i="1" spc="1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9452192" y="9242296"/>
            <a:ext cx="751869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5396">
              <a:lnSpc>
                <a:spcPts val="1235"/>
              </a:lnSpc>
            </a:pPr>
            <a:fld id="{81D60167-4931-47E6-BA6A-407CBD079E47}" type="slidenum">
              <a:rPr spc="70" dirty="0"/>
              <a:pPr marL="25396">
                <a:lnSpc>
                  <a:spcPts val="1235"/>
                </a:lnSpc>
              </a:pPr>
              <a:t>3</a:t>
            </a:fld>
            <a:endParaRPr spc="70" dirty="0"/>
          </a:p>
        </p:txBody>
      </p:sp>
      <p:sp>
        <p:nvSpPr>
          <p:cNvPr id="15" name="object 15"/>
          <p:cNvSpPr txBox="1"/>
          <p:nvPr/>
        </p:nvSpPr>
        <p:spPr>
          <a:xfrm>
            <a:off x="1622560" y="7446771"/>
            <a:ext cx="474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71" marR="5080" indent="-150473">
              <a:buFont typeface="Microsoft Sans Serif"/>
              <a:buChar char="•"/>
              <a:tabLst>
                <a:tab pos="163806" algn="l"/>
              </a:tabLst>
            </a:pPr>
            <a:r>
              <a:rPr sz="1200" spc="-55" dirty="0">
                <a:latin typeface="Georgia"/>
                <a:cs typeface="Georgia"/>
              </a:rPr>
              <a:t>In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class </a:t>
            </a:r>
            <a:r>
              <a:rPr sz="1200" i="1" spc="25" dirty="0">
                <a:latin typeface="Arial"/>
                <a:cs typeface="Arial"/>
              </a:rPr>
              <a:t>C</a:t>
            </a:r>
            <a:r>
              <a:rPr sz="1200" spc="25" dirty="0">
                <a:latin typeface="Georgia"/>
                <a:cs typeface="Georgia"/>
              </a:rPr>
              <a:t>, </a:t>
            </a:r>
            <a:r>
              <a:rPr sz="1200" spc="-35" dirty="0">
                <a:latin typeface="Georgia"/>
                <a:cs typeface="Georgia"/>
              </a:rPr>
              <a:t>if </a:t>
            </a:r>
            <a:r>
              <a:rPr sz="1200" i="1" spc="5" dirty="0">
                <a:latin typeface="Arial"/>
                <a:cs typeface="Arial"/>
              </a:rPr>
              <a:t>n</a:t>
            </a:r>
            <a:r>
              <a:rPr sz="1200" spc="7" baseline="-13888" dirty="0">
                <a:latin typeface="Tahoma"/>
                <a:cs typeface="Tahoma"/>
              </a:rPr>
              <a:t>1 </a:t>
            </a:r>
            <a:r>
              <a:rPr sz="1200" spc="-55" dirty="0">
                <a:latin typeface="Georgia"/>
                <a:cs typeface="Georgia"/>
              </a:rPr>
              <a:t>samples </a:t>
            </a:r>
            <a:r>
              <a:rPr sz="1200" spc="-30" dirty="0">
                <a:latin typeface="Georgia"/>
                <a:cs typeface="Georgia"/>
              </a:rPr>
              <a:t>take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range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45" dirty="0">
                <a:latin typeface="Georgia"/>
                <a:cs typeface="Georgia"/>
              </a:rPr>
              <a:t>values </a:t>
            </a:r>
            <a:r>
              <a:rPr sz="1200" spc="-35" dirty="0">
                <a:latin typeface="Georgia"/>
                <a:cs typeface="Georgia"/>
              </a:rPr>
              <a:t>(or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50" dirty="0">
                <a:latin typeface="Georgia"/>
                <a:cs typeface="Georgia"/>
              </a:rPr>
              <a:t>single </a:t>
            </a:r>
            <a:r>
              <a:rPr sz="1200" spc="-35" dirty="0">
                <a:latin typeface="Georgia"/>
                <a:cs typeface="Georgia"/>
              </a:rPr>
              <a:t>value) </a:t>
            </a:r>
            <a:r>
              <a:rPr sz="1200" spc="-25" dirty="0">
                <a:latin typeface="Georgia"/>
                <a:cs typeface="Georgia"/>
              </a:rPr>
              <a:t>out 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5" dirty="0">
                <a:latin typeface="Georgia"/>
                <a:cs typeface="Georgia"/>
              </a:rPr>
              <a:t>total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i="1" spc="45" dirty="0">
                <a:latin typeface="Arial"/>
                <a:cs typeface="Arial"/>
              </a:rPr>
              <a:t>n</a:t>
            </a:r>
            <a:r>
              <a:rPr sz="1200" i="1" spc="67" baseline="-13888" dirty="0">
                <a:latin typeface="Times New Roman"/>
                <a:cs typeface="Times New Roman"/>
              </a:rPr>
              <a:t>C  </a:t>
            </a:r>
            <a:r>
              <a:rPr sz="1200" spc="-55" dirty="0">
                <a:latin typeface="Georgia"/>
                <a:cs typeface="Georgia"/>
              </a:rPr>
              <a:t>samples  </a:t>
            </a:r>
            <a:r>
              <a:rPr sz="1200" spc="-45" dirty="0">
                <a:latin typeface="Georgia"/>
                <a:cs typeface="Georgia"/>
              </a:rPr>
              <a:t>in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class,  then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 </a:t>
            </a:r>
            <a:r>
              <a:rPr sz="1200" spc="-50" dirty="0">
                <a:latin typeface="Georgia"/>
                <a:cs typeface="Georgia"/>
              </a:rPr>
              <a:t>of</a:t>
            </a:r>
            <a:r>
              <a:rPr sz="1200" spc="13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the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27" y="1088643"/>
            <a:ext cx="30391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35" dirty="0">
                <a:latin typeface="Georgia"/>
                <a:cs typeface="Georgia"/>
              </a:rPr>
              <a:t>feature </a:t>
            </a:r>
            <a:r>
              <a:rPr sz="1200" spc="-40" dirty="0">
                <a:latin typeface="Georgia"/>
                <a:cs typeface="Georgia"/>
              </a:rPr>
              <a:t>being </a:t>
            </a:r>
            <a:r>
              <a:rPr sz="1200" spc="-4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5" dirty="0">
                <a:latin typeface="Georgia"/>
                <a:cs typeface="Georgia"/>
              </a:rPr>
              <a:t>range in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class  </a:t>
            </a:r>
            <a:r>
              <a:rPr sz="1200" spc="-35" dirty="0">
                <a:latin typeface="Georgia"/>
                <a:cs typeface="Georgia"/>
              </a:rPr>
              <a:t>will   </a:t>
            </a:r>
            <a:r>
              <a:rPr sz="1200" spc="19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be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3433" y="1518409"/>
            <a:ext cx="18370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75" dirty="0">
                <a:latin typeface="Georgia"/>
                <a:cs typeface="Georgia"/>
              </a:rPr>
              <a:t>(</a:t>
            </a:r>
            <a:r>
              <a:rPr sz="1200" i="1" spc="75" dirty="0">
                <a:latin typeface="Arial"/>
                <a:cs typeface="Arial"/>
              </a:rPr>
              <a:t>f</a:t>
            </a:r>
            <a:r>
              <a:rPr sz="1200" spc="112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 in  range  </a:t>
            </a:r>
            <a:r>
              <a:rPr sz="1200" spc="-10" dirty="0">
                <a:latin typeface="Georgia"/>
                <a:cs typeface="Georgia"/>
              </a:rPr>
              <a:t>(a,b))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i="1" spc="75" baseline="31250" dirty="0">
                <a:latin typeface="Times New Roman"/>
                <a:cs typeface="Times New Roman"/>
              </a:rPr>
              <a:t>n</a:t>
            </a:r>
            <a:r>
              <a:rPr sz="900" spc="75" baseline="32407" dirty="0">
                <a:latin typeface="Lucida Sans Unicode"/>
                <a:cs typeface="Lucida Sans Unicode"/>
              </a:rPr>
              <a:t>1</a:t>
            </a:r>
            <a:endParaRPr sz="900" baseline="32407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1525" y="1629816"/>
            <a:ext cx="144779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8977" y="1622558"/>
            <a:ext cx="15811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i="1" spc="110" dirty="0">
                <a:latin typeface="Times New Roman"/>
                <a:cs typeface="Times New Roman"/>
              </a:rPr>
              <a:t>n</a:t>
            </a:r>
            <a:r>
              <a:rPr sz="900" spc="187" baseline="-13888" dirty="0">
                <a:latin typeface="Times New Roman"/>
                <a:cs typeface="Times New Roman"/>
              </a:rPr>
              <a:t>C</a:t>
            </a:r>
            <a:endParaRPr sz="900" baseline="-138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3430" y="1949705"/>
            <a:ext cx="4587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80"/>
            <a:r>
              <a:rPr sz="1200" spc="-55" dirty="0">
                <a:latin typeface="Georgia"/>
                <a:cs typeface="Georgia"/>
              </a:rPr>
              <a:t>In </a:t>
            </a:r>
            <a:r>
              <a:rPr sz="1200" spc="-45" dirty="0">
                <a:latin typeface="Georgia"/>
                <a:cs typeface="Georgia"/>
              </a:rPr>
              <a:t>case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feature </a:t>
            </a:r>
            <a:r>
              <a:rPr sz="1200" spc="-25" dirty="0">
                <a:latin typeface="Georgia"/>
                <a:cs typeface="Georgia"/>
              </a:rPr>
              <a:t>taking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small </a:t>
            </a:r>
            <a:r>
              <a:rPr sz="1200" spc="-60" dirty="0">
                <a:latin typeface="Georgia"/>
                <a:cs typeface="Georgia"/>
              </a:rPr>
              <a:t>number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40" dirty="0">
                <a:latin typeface="Georgia"/>
                <a:cs typeface="Georgia"/>
              </a:rPr>
              <a:t>integer values,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can  </a:t>
            </a:r>
            <a:r>
              <a:rPr sz="1200" spc="-30" dirty="0">
                <a:latin typeface="Georgia"/>
                <a:cs typeface="Georgia"/>
              </a:rPr>
              <a:t>be calculated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55" dirty="0">
                <a:latin typeface="Georgia"/>
                <a:cs typeface="Georgia"/>
              </a:rPr>
              <a:t>each 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45" dirty="0">
                <a:latin typeface="Georgia"/>
                <a:cs typeface="Georgia"/>
              </a:rPr>
              <a:t>these  </a:t>
            </a:r>
            <a:r>
              <a:rPr sz="1200" spc="-40" dirty="0">
                <a:latin typeface="Georgia"/>
                <a:cs typeface="Georgia"/>
              </a:rPr>
              <a:t>values.  </a:t>
            </a:r>
            <a:r>
              <a:rPr sz="1200" spc="-50" dirty="0">
                <a:latin typeface="Georgia"/>
                <a:cs typeface="Georgia"/>
              </a:rPr>
              <a:t>For  </a:t>
            </a:r>
            <a:r>
              <a:rPr sz="1200" spc="-40" dirty="0">
                <a:latin typeface="Georgia"/>
                <a:cs typeface="Georgia"/>
              </a:rPr>
              <a:t>example,  </a:t>
            </a:r>
            <a:r>
              <a:rPr sz="1200" spc="5" dirty="0">
                <a:latin typeface="Georgia"/>
                <a:cs typeface="Georgia"/>
              </a:rPr>
              <a:t>it </a:t>
            </a:r>
            <a:r>
              <a:rPr sz="1200" spc="-55" dirty="0">
                <a:latin typeface="Georgia"/>
                <a:cs typeface="Georgia"/>
              </a:rPr>
              <a:t>would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be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3430" y="2562351"/>
            <a:ext cx="10185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75" dirty="0">
                <a:latin typeface="Georgia"/>
                <a:cs typeface="Georgia"/>
              </a:rPr>
              <a:t>(</a:t>
            </a:r>
            <a:r>
              <a:rPr sz="1200" i="1" spc="75" dirty="0">
                <a:latin typeface="Arial"/>
                <a:cs typeface="Arial"/>
              </a:rPr>
              <a:t>f</a:t>
            </a:r>
            <a:r>
              <a:rPr sz="1200" spc="112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 6) 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i="1" spc="75" baseline="31250" dirty="0">
                <a:latin typeface="Times New Roman"/>
                <a:cs typeface="Times New Roman"/>
              </a:rPr>
              <a:t>n</a:t>
            </a:r>
            <a:r>
              <a:rPr sz="900" spc="75" baseline="32407" dirty="0">
                <a:latin typeface="Lucida Sans Unicode"/>
                <a:cs typeface="Lucida Sans Unicode"/>
              </a:rPr>
              <a:t>2</a:t>
            </a:r>
            <a:endParaRPr sz="900" baseline="32407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4655" y="2673756"/>
            <a:ext cx="144780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42115" y="2666500"/>
            <a:ext cx="15811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i="1" spc="110" dirty="0">
                <a:latin typeface="Times New Roman"/>
                <a:cs typeface="Times New Roman"/>
              </a:rPr>
              <a:t>n</a:t>
            </a:r>
            <a:r>
              <a:rPr sz="900" spc="187" baseline="-13888" dirty="0">
                <a:latin typeface="Times New Roman"/>
                <a:cs typeface="Times New Roman"/>
              </a:rPr>
              <a:t>C</a:t>
            </a:r>
            <a:endParaRPr sz="900" baseline="-138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2551" y="2992117"/>
            <a:ext cx="4739640" cy="2110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71"/>
            <a:r>
              <a:rPr sz="1200" spc="-35" dirty="0">
                <a:latin typeface="Georgia"/>
                <a:cs typeface="Georgia"/>
              </a:rPr>
              <a:t>if </a:t>
            </a:r>
            <a:r>
              <a:rPr sz="1200" i="1" spc="5" dirty="0">
                <a:latin typeface="Arial"/>
                <a:cs typeface="Arial"/>
              </a:rPr>
              <a:t>n</a:t>
            </a:r>
            <a:r>
              <a:rPr sz="1200" spc="7" baseline="-13888" dirty="0">
                <a:latin typeface="Tahoma"/>
                <a:cs typeface="Tahoma"/>
              </a:rPr>
              <a:t>2 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45" dirty="0">
                <a:latin typeface="Arial"/>
                <a:cs typeface="Arial"/>
              </a:rPr>
              <a:t>n</a:t>
            </a:r>
            <a:r>
              <a:rPr sz="1200" i="1" spc="67" baseline="-13888" dirty="0">
                <a:latin typeface="Times New Roman"/>
                <a:cs typeface="Times New Roman"/>
              </a:rPr>
              <a:t>C  </a:t>
            </a:r>
            <a:r>
              <a:rPr sz="1200" spc="-25" dirty="0">
                <a:latin typeface="Georgia"/>
                <a:cs typeface="Georgia"/>
              </a:rPr>
              <a:t>patterns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i="1" spc="-100" dirty="0">
                <a:latin typeface="Arial"/>
                <a:cs typeface="Arial"/>
              </a:rPr>
              <a:t>c  </a:t>
            </a:r>
            <a:r>
              <a:rPr sz="1200" spc="-30" dirty="0">
                <a:latin typeface="Georgia"/>
                <a:cs typeface="Georgia"/>
              </a:rPr>
              <a:t>take </a:t>
            </a:r>
            <a:r>
              <a:rPr sz="1200" spc="-60" dirty="0">
                <a:latin typeface="Georgia"/>
                <a:cs typeface="Georgia"/>
              </a:rPr>
              <a:t>on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  </a:t>
            </a:r>
            <a:r>
              <a:rPr sz="1200" spc="-50" dirty="0">
                <a:latin typeface="Georgia"/>
                <a:cs typeface="Georgia"/>
              </a:rPr>
              <a:t>6.</a:t>
            </a:r>
            <a:endParaRPr sz="1200">
              <a:latin typeface="Georgia"/>
              <a:cs typeface="Georgia"/>
            </a:endParaRPr>
          </a:p>
          <a:p>
            <a:pPr marL="163171" marR="5080" indent="-150473" algn="just">
              <a:lnSpc>
                <a:spcPct val="100299"/>
              </a:lnSpc>
              <a:spcBef>
                <a:spcPts val="1000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45" dirty="0">
                <a:latin typeface="Georgia"/>
                <a:cs typeface="Georgia"/>
              </a:rPr>
              <a:t>If </a:t>
            </a:r>
            <a:r>
              <a:rPr sz="1200" spc="-70" dirty="0">
                <a:latin typeface="Georgia"/>
                <a:cs typeface="Georgia"/>
              </a:rPr>
              <a:t>some </a:t>
            </a:r>
            <a:r>
              <a:rPr sz="1200" spc="-40" dirty="0">
                <a:latin typeface="Georgia"/>
                <a:cs typeface="Georgia"/>
              </a:rPr>
              <a:t>class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35" dirty="0">
                <a:latin typeface="Georgia"/>
                <a:cs typeface="Georgia"/>
              </a:rPr>
              <a:t>feature </a:t>
            </a:r>
            <a:r>
              <a:rPr sz="1200" spc="-55" dirty="0">
                <a:latin typeface="Georgia"/>
                <a:cs typeface="Georgia"/>
              </a:rPr>
              <a:t>never </a:t>
            </a:r>
            <a:r>
              <a:rPr sz="1200" spc="-35" dirty="0">
                <a:latin typeface="Georgia"/>
                <a:cs typeface="Georgia"/>
              </a:rPr>
              <a:t>occur </a:t>
            </a:r>
            <a:r>
              <a:rPr sz="1200" spc="-25" dirty="0">
                <a:latin typeface="Georgia"/>
                <a:cs typeface="Georgia"/>
              </a:rPr>
              <a:t>together, </a:t>
            </a:r>
            <a:r>
              <a:rPr sz="1200" spc="-35" dirty="0">
                <a:latin typeface="Georgia"/>
                <a:cs typeface="Georgia"/>
              </a:rPr>
              <a:t>then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probability  </a:t>
            </a:r>
            <a:r>
              <a:rPr sz="1200" spc="-35" dirty="0">
                <a:latin typeface="Georgia"/>
                <a:cs typeface="Georgia"/>
              </a:rPr>
              <a:t>will </a:t>
            </a:r>
            <a:r>
              <a:rPr sz="1200" spc="-30" dirty="0">
                <a:latin typeface="Georgia"/>
                <a:cs typeface="Georgia"/>
              </a:rPr>
              <a:t>be </a:t>
            </a:r>
            <a:r>
              <a:rPr sz="1200" spc="-40" dirty="0">
                <a:latin typeface="Georgia"/>
                <a:cs typeface="Georgia"/>
              </a:rPr>
              <a:t>zero. When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40" dirty="0">
                <a:latin typeface="Georgia"/>
                <a:cs typeface="Georgia"/>
              </a:rPr>
              <a:t>multiplied </a:t>
            </a:r>
            <a:r>
              <a:rPr sz="1200" spc="-20" dirty="0">
                <a:latin typeface="Georgia"/>
                <a:cs typeface="Georgia"/>
              </a:rPr>
              <a:t>by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30" dirty="0">
                <a:latin typeface="Georgia"/>
                <a:cs typeface="Georgia"/>
              </a:rPr>
              <a:t>probabilities, </a:t>
            </a:r>
            <a:r>
              <a:rPr sz="1200" spc="5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may  </a:t>
            </a:r>
            <a:r>
              <a:rPr sz="1200" spc="-60" dirty="0">
                <a:latin typeface="Georgia"/>
                <a:cs typeface="Georgia"/>
              </a:rPr>
              <a:t>make </a:t>
            </a:r>
            <a:r>
              <a:rPr sz="1200" spc="-70" dirty="0">
                <a:latin typeface="Georgia"/>
                <a:cs typeface="Georgia"/>
              </a:rPr>
              <a:t>some </a:t>
            </a:r>
            <a:r>
              <a:rPr sz="1200" spc="-35" dirty="0">
                <a:latin typeface="Georgia"/>
                <a:cs typeface="Georgia"/>
              </a:rPr>
              <a:t>probabilities </a:t>
            </a:r>
            <a:r>
              <a:rPr sz="1200" spc="-40" dirty="0">
                <a:latin typeface="Georgia"/>
                <a:cs typeface="Georgia"/>
              </a:rPr>
              <a:t>zero. </a:t>
            </a:r>
            <a:r>
              <a:rPr sz="1200" spc="-35" dirty="0">
                <a:latin typeface="Georgia"/>
                <a:cs typeface="Georgia"/>
              </a:rPr>
              <a:t>To </a:t>
            </a:r>
            <a:r>
              <a:rPr sz="1200" spc="-45" dirty="0">
                <a:latin typeface="Georgia"/>
                <a:cs typeface="Georgia"/>
              </a:rPr>
              <a:t>prevent </a:t>
            </a:r>
            <a:r>
              <a:rPr sz="1200" spc="-25" dirty="0">
                <a:latin typeface="Georgia"/>
                <a:cs typeface="Georgia"/>
              </a:rPr>
              <a:t>this, </a:t>
            </a:r>
            <a:r>
              <a:rPr sz="1200" spc="5" dirty="0">
                <a:latin typeface="Georgia"/>
                <a:cs typeface="Georgia"/>
              </a:rPr>
              <a:t>it </a:t>
            </a:r>
            <a:r>
              <a:rPr sz="1200" spc="-45" dirty="0">
                <a:latin typeface="Georgia"/>
                <a:cs typeface="Georgia"/>
              </a:rPr>
              <a:t>is necessary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give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24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small  </a:t>
            </a:r>
            <a:r>
              <a:rPr sz="1200" spc="-40" dirty="0">
                <a:latin typeface="Georgia"/>
                <a:cs typeface="Georgia"/>
              </a:rPr>
              <a:t>value 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every  </a:t>
            </a:r>
            <a:r>
              <a:rPr sz="1200" spc="-25" dirty="0">
                <a:latin typeface="Georgia"/>
                <a:cs typeface="Georgia"/>
              </a:rPr>
              <a:t>probability</a:t>
            </a:r>
            <a:r>
              <a:rPr sz="1200" spc="-8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estimate.</a:t>
            </a:r>
            <a:endParaRPr sz="1200">
              <a:latin typeface="Georgia"/>
              <a:cs typeface="Georgia"/>
            </a:endParaRPr>
          </a:p>
          <a:p>
            <a:pPr marL="163171" marR="5080" indent="-150473" algn="just">
              <a:lnSpc>
                <a:spcPct val="100600"/>
              </a:lnSpc>
              <a:spcBef>
                <a:spcPts val="985"/>
              </a:spcBef>
              <a:buFont typeface="Microsoft Sans Serif"/>
              <a:buChar char="•"/>
              <a:tabLst>
                <a:tab pos="163806" algn="l"/>
              </a:tabLst>
            </a:pPr>
            <a:r>
              <a:rPr sz="1200" spc="-10" dirty="0">
                <a:latin typeface="Georgia"/>
                <a:cs typeface="Georgia"/>
              </a:rPr>
              <a:t>Let </a:t>
            </a:r>
            <a:r>
              <a:rPr sz="1200" spc="-55" dirty="0">
                <a:latin typeface="Georgia"/>
                <a:cs typeface="Georgia"/>
              </a:rPr>
              <a:t>us </a:t>
            </a:r>
            <a:r>
              <a:rPr sz="1200" spc="-35" dirty="0">
                <a:latin typeface="Georgia"/>
                <a:cs typeface="Georgia"/>
              </a:rPr>
              <a:t>estimate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parameters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training </a:t>
            </a:r>
            <a:r>
              <a:rPr sz="1200" spc="-35" dirty="0">
                <a:latin typeface="Georgia"/>
                <a:cs typeface="Georgia"/>
              </a:rPr>
              <a:t>set </a:t>
            </a:r>
            <a:r>
              <a:rPr sz="1200" spc="-55" dirty="0">
                <a:latin typeface="Georgia"/>
                <a:cs typeface="Georgia"/>
              </a:rPr>
              <a:t>which </a:t>
            </a:r>
            <a:r>
              <a:rPr sz="1200" spc="-45" dirty="0">
                <a:latin typeface="Georgia"/>
                <a:cs typeface="Georgia"/>
              </a:rPr>
              <a:t>has </a:t>
            </a:r>
            <a:r>
              <a:rPr sz="1200" spc="-80" dirty="0">
                <a:latin typeface="Georgia"/>
                <a:cs typeface="Georgia"/>
              </a:rPr>
              <a:t>100 </a:t>
            </a:r>
            <a:r>
              <a:rPr sz="1200" spc="-20" dirty="0">
                <a:latin typeface="Georgia"/>
                <a:cs typeface="Georgia"/>
              </a:rPr>
              <a:t>pat-  </a:t>
            </a:r>
            <a:r>
              <a:rPr sz="1200" spc="-40" dirty="0">
                <a:latin typeface="Georgia"/>
                <a:cs typeface="Georgia"/>
              </a:rPr>
              <a:t>terns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35" dirty="0">
                <a:latin typeface="Georgia"/>
                <a:cs typeface="Georgia"/>
              </a:rPr>
              <a:t>1, </a:t>
            </a:r>
            <a:r>
              <a:rPr sz="1200" spc="-125" dirty="0">
                <a:latin typeface="Georgia"/>
                <a:cs typeface="Georgia"/>
              </a:rPr>
              <a:t>90 </a:t>
            </a:r>
            <a:r>
              <a:rPr sz="1200" spc="-25" dirty="0">
                <a:latin typeface="Georgia"/>
                <a:cs typeface="Georgia"/>
              </a:rPr>
              <a:t>patterns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-45" dirty="0">
                <a:latin typeface="Georgia"/>
                <a:cs typeface="Georgia"/>
              </a:rPr>
              <a:t>2, </a:t>
            </a:r>
            <a:r>
              <a:rPr sz="1200" spc="-60" dirty="0">
                <a:latin typeface="Georgia"/>
                <a:cs typeface="Georgia"/>
              </a:rPr>
              <a:t>140 </a:t>
            </a:r>
            <a:r>
              <a:rPr sz="1200" spc="-25" dirty="0">
                <a:latin typeface="Georgia"/>
                <a:cs typeface="Georgia"/>
              </a:rPr>
              <a:t>patterns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-80" dirty="0">
                <a:latin typeface="Georgia"/>
                <a:cs typeface="Georgia"/>
              </a:rPr>
              <a:t>3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80" dirty="0">
                <a:latin typeface="Georgia"/>
                <a:cs typeface="Georgia"/>
              </a:rPr>
              <a:t>100  </a:t>
            </a:r>
            <a:r>
              <a:rPr sz="1200" spc="-25" dirty="0">
                <a:latin typeface="Georgia"/>
                <a:cs typeface="Georgia"/>
              </a:rPr>
              <a:t>patterns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-50" dirty="0">
                <a:latin typeface="Georgia"/>
                <a:cs typeface="Georgia"/>
              </a:rPr>
              <a:t>4.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55" dirty="0">
                <a:latin typeface="Georgia"/>
                <a:cs typeface="Georgia"/>
              </a:rPr>
              <a:t>each </a:t>
            </a:r>
            <a:r>
              <a:rPr sz="1200" spc="-40" dirty="0">
                <a:latin typeface="Georgia"/>
                <a:cs typeface="Georgia"/>
              </a:rPr>
              <a:t>class can </a:t>
            </a:r>
            <a:r>
              <a:rPr sz="1200" spc="-30" dirty="0">
                <a:latin typeface="Georgia"/>
                <a:cs typeface="Georgia"/>
              </a:rPr>
              <a:t>be </a:t>
            </a:r>
            <a:r>
              <a:rPr sz="1200" spc="-35" dirty="0">
                <a:latin typeface="Georgia"/>
                <a:cs typeface="Georgia"/>
              </a:rPr>
              <a:t>calcu-  </a:t>
            </a:r>
            <a:r>
              <a:rPr sz="1200" spc="-20" dirty="0">
                <a:latin typeface="Georgia"/>
                <a:cs typeface="Georgia"/>
              </a:rPr>
              <a:t>lated.</a:t>
            </a:r>
            <a:endParaRPr sz="1200">
              <a:latin typeface="Georgia"/>
              <a:cs typeface="Georgia"/>
            </a:endParaRPr>
          </a:p>
          <a:p>
            <a:pPr marL="163171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70" dirty="0">
                <a:latin typeface="Georgia"/>
                <a:cs typeface="Georgia"/>
              </a:rPr>
              <a:t>1</a:t>
            </a:r>
            <a:r>
              <a:rPr sz="1200" spc="254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3434" y="5326889"/>
            <a:ext cx="581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-5" dirty="0">
                <a:latin typeface="Georgia"/>
                <a:cs typeface="Georgia"/>
              </a:rPr>
              <a:t>(</a:t>
            </a:r>
            <a:r>
              <a:rPr sz="1200" i="1" spc="-5" dirty="0">
                <a:latin typeface="Arial"/>
                <a:cs typeface="Arial"/>
              </a:rPr>
              <a:t>C</a:t>
            </a:r>
            <a:r>
              <a:rPr sz="1200" spc="-7" baseline="-13888" dirty="0">
                <a:latin typeface="Tahoma"/>
                <a:cs typeface="Tahoma"/>
              </a:rPr>
              <a:t>1</a:t>
            </a:r>
            <a:r>
              <a:rPr sz="1200" spc="-5" dirty="0">
                <a:latin typeface="Georgia"/>
                <a:cs typeface="Georgia"/>
              </a:rPr>
              <a:t>)</a:t>
            </a:r>
            <a:r>
              <a:rPr sz="1200" spc="-145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0155" y="5438292"/>
            <a:ext cx="842771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87608" y="5318251"/>
            <a:ext cx="86423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925"/>
              </a:lnSpc>
            </a:pPr>
            <a:r>
              <a:rPr sz="800" spc="-20" dirty="0">
                <a:latin typeface="Tahoma"/>
                <a:cs typeface="Tahoma"/>
              </a:rPr>
              <a:t>100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ts val="925"/>
              </a:lnSpc>
            </a:pPr>
            <a:r>
              <a:rPr sz="800" dirty="0">
                <a:latin typeface="Tahoma"/>
                <a:cs typeface="Tahoma"/>
              </a:rPr>
              <a:t>100+90+140+100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6766" y="5326889"/>
            <a:ext cx="522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</a:t>
            </a:r>
            <a:r>
              <a:rPr sz="1200" i="1" spc="-85" dirty="0">
                <a:latin typeface="Arial"/>
                <a:cs typeface="Arial"/>
              </a:rPr>
              <a:t>.</a:t>
            </a:r>
            <a:r>
              <a:rPr sz="1200" spc="-85" dirty="0">
                <a:latin typeface="Georgia"/>
                <a:cs typeface="Georgia"/>
              </a:rPr>
              <a:t>233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3440" y="5756655"/>
            <a:ext cx="22383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-85" dirty="0">
                <a:latin typeface="Georgia"/>
                <a:cs typeface="Georgia"/>
              </a:rPr>
              <a:t>2 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3432" y="6187949"/>
            <a:ext cx="581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-5" dirty="0">
                <a:latin typeface="Georgia"/>
                <a:cs typeface="Georgia"/>
              </a:rPr>
              <a:t>(</a:t>
            </a:r>
            <a:r>
              <a:rPr sz="1200" i="1" spc="-5" dirty="0">
                <a:latin typeface="Arial"/>
                <a:cs typeface="Arial"/>
              </a:rPr>
              <a:t>C</a:t>
            </a:r>
            <a:r>
              <a:rPr sz="1200" spc="-7" baseline="-13888" dirty="0">
                <a:latin typeface="Tahoma"/>
                <a:cs typeface="Tahoma"/>
              </a:rPr>
              <a:t>2</a:t>
            </a:r>
            <a:r>
              <a:rPr sz="1200" spc="-5" dirty="0">
                <a:latin typeface="Georgia"/>
                <a:cs typeface="Georgia"/>
              </a:rPr>
              <a:t>)</a:t>
            </a:r>
            <a:r>
              <a:rPr sz="1200" spc="-145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0155" y="6299353"/>
            <a:ext cx="842771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87608" y="6179310"/>
            <a:ext cx="86423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919"/>
              </a:lnSpc>
            </a:pPr>
            <a:r>
              <a:rPr sz="800" spc="-20" dirty="0">
                <a:latin typeface="Tahoma"/>
                <a:cs typeface="Tahoma"/>
              </a:rPr>
              <a:t>90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ts val="919"/>
              </a:lnSpc>
            </a:pPr>
            <a:r>
              <a:rPr sz="800" dirty="0">
                <a:latin typeface="Tahoma"/>
                <a:cs typeface="Tahoma"/>
              </a:rPr>
              <a:t>100+90+140+100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6766" y="6187949"/>
            <a:ext cx="522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-70" dirty="0">
                <a:latin typeface="Georgia"/>
                <a:cs typeface="Georgia"/>
              </a:rPr>
              <a:t>0</a:t>
            </a:r>
            <a:r>
              <a:rPr sz="1200" i="1" spc="-70" dirty="0">
                <a:latin typeface="Arial"/>
                <a:cs typeface="Arial"/>
              </a:rPr>
              <a:t>.</a:t>
            </a:r>
            <a:r>
              <a:rPr sz="1200" spc="-70" dirty="0">
                <a:latin typeface="Georgia"/>
                <a:cs typeface="Georgia"/>
              </a:rPr>
              <a:t>210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3440" y="6617714"/>
            <a:ext cx="22383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-80" dirty="0">
                <a:latin typeface="Georgia"/>
                <a:cs typeface="Georgia"/>
              </a:rPr>
              <a:t>3 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3432" y="7047483"/>
            <a:ext cx="581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-5" dirty="0">
                <a:latin typeface="Georgia"/>
                <a:cs typeface="Georgia"/>
              </a:rPr>
              <a:t>(</a:t>
            </a:r>
            <a:r>
              <a:rPr sz="1200" i="1" spc="-5" dirty="0">
                <a:latin typeface="Arial"/>
                <a:cs typeface="Arial"/>
              </a:rPr>
              <a:t>C</a:t>
            </a:r>
            <a:r>
              <a:rPr sz="1200" spc="-7" baseline="-13888" dirty="0">
                <a:latin typeface="Tahoma"/>
                <a:cs typeface="Tahoma"/>
              </a:rPr>
              <a:t>2</a:t>
            </a:r>
            <a:r>
              <a:rPr sz="1200" spc="-5" dirty="0">
                <a:latin typeface="Georgia"/>
                <a:cs typeface="Georgia"/>
              </a:rPr>
              <a:t>)</a:t>
            </a:r>
            <a:r>
              <a:rPr sz="1200" spc="-145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00155" y="7158896"/>
            <a:ext cx="842771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87608" y="7038846"/>
            <a:ext cx="86423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925"/>
              </a:lnSpc>
            </a:pPr>
            <a:r>
              <a:rPr sz="800" spc="-20" dirty="0">
                <a:latin typeface="Tahoma"/>
                <a:cs typeface="Tahoma"/>
              </a:rPr>
              <a:t>140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ts val="925"/>
              </a:lnSpc>
            </a:pPr>
            <a:r>
              <a:rPr sz="800" dirty="0">
                <a:latin typeface="Tahoma"/>
                <a:cs typeface="Tahoma"/>
              </a:rPr>
              <a:t>100+90+140+100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9452192" y="9242296"/>
            <a:ext cx="751869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5396">
              <a:lnSpc>
                <a:spcPts val="1235"/>
              </a:lnSpc>
            </a:pPr>
            <a:fld id="{81D60167-4931-47E6-BA6A-407CBD079E47}" type="slidenum">
              <a:rPr spc="70" dirty="0"/>
              <a:pPr marL="25396">
                <a:lnSpc>
                  <a:spcPts val="1235"/>
                </a:lnSpc>
              </a:pPr>
              <a:t>4</a:t>
            </a:fld>
            <a:endParaRPr spc="70" dirty="0"/>
          </a:p>
        </p:txBody>
      </p:sp>
      <p:sp>
        <p:nvSpPr>
          <p:cNvPr id="24" name="object 24"/>
          <p:cNvSpPr txBox="1"/>
          <p:nvPr/>
        </p:nvSpPr>
        <p:spPr>
          <a:xfrm>
            <a:off x="3286766" y="7047483"/>
            <a:ext cx="522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-55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</a:t>
            </a:r>
            <a:r>
              <a:rPr sz="1200" i="1" spc="-85" dirty="0">
                <a:latin typeface="Arial"/>
                <a:cs typeface="Arial"/>
              </a:rPr>
              <a:t>.</a:t>
            </a:r>
            <a:r>
              <a:rPr sz="1200" spc="-85" dirty="0">
                <a:latin typeface="Georgia"/>
                <a:cs typeface="Georgia"/>
              </a:rPr>
              <a:t>326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3440" y="7478775"/>
            <a:ext cx="22383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-95" dirty="0">
                <a:latin typeface="Georgia"/>
                <a:cs typeface="Georgia"/>
              </a:rPr>
              <a:t>4 </a:t>
            </a:r>
            <a:r>
              <a:rPr sz="1200" spc="6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27" y="1088643"/>
            <a:ext cx="581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-5" dirty="0">
                <a:latin typeface="Georgia"/>
                <a:cs typeface="Georgia"/>
              </a:rPr>
              <a:t>(</a:t>
            </a:r>
            <a:r>
              <a:rPr sz="1200" i="1" spc="-5" dirty="0">
                <a:latin typeface="Arial"/>
                <a:cs typeface="Arial"/>
              </a:rPr>
              <a:t>C</a:t>
            </a:r>
            <a:r>
              <a:rPr sz="1200" spc="-7" baseline="-13888" dirty="0">
                <a:latin typeface="Tahoma"/>
                <a:cs typeface="Tahoma"/>
              </a:rPr>
              <a:t>2</a:t>
            </a:r>
            <a:r>
              <a:rPr sz="1200" spc="-5" dirty="0">
                <a:latin typeface="Georgia"/>
                <a:cs typeface="Georgia"/>
              </a:rPr>
              <a:t>)</a:t>
            </a:r>
            <a:r>
              <a:rPr sz="1200" spc="-145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0153" y="1200048"/>
            <a:ext cx="842771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7606" y="1080006"/>
            <a:ext cx="86423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919"/>
              </a:lnSpc>
            </a:pPr>
            <a:r>
              <a:rPr sz="800" spc="-20" dirty="0">
                <a:latin typeface="Tahoma"/>
                <a:cs typeface="Tahoma"/>
              </a:rPr>
              <a:t>100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ts val="919"/>
              </a:lnSpc>
            </a:pPr>
            <a:r>
              <a:rPr sz="800" dirty="0">
                <a:latin typeface="Tahoma"/>
                <a:cs typeface="Tahoma"/>
              </a:rPr>
              <a:t>100+90+140+100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6765" y="1088648"/>
            <a:ext cx="522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</a:t>
            </a:r>
            <a:r>
              <a:rPr sz="1200" i="1" spc="-85" dirty="0">
                <a:latin typeface="Arial"/>
                <a:cs typeface="Arial"/>
              </a:rPr>
              <a:t>.</a:t>
            </a:r>
            <a:r>
              <a:rPr sz="1200" spc="-85" dirty="0">
                <a:latin typeface="Georgia"/>
                <a:cs typeface="Georgia"/>
              </a:rPr>
              <a:t>233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3432" y="1507199"/>
            <a:ext cx="458978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80" algn="just">
              <a:lnSpc>
                <a:spcPct val="100299"/>
              </a:lnSpc>
            </a:pPr>
            <a:r>
              <a:rPr sz="1200" dirty="0">
                <a:latin typeface="Georgia"/>
                <a:cs typeface="Georgia"/>
              </a:rPr>
              <a:t>Out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80" dirty="0">
                <a:latin typeface="Georgia"/>
                <a:cs typeface="Georgia"/>
              </a:rPr>
              <a:t>100 </a:t>
            </a:r>
            <a:r>
              <a:rPr sz="1200" spc="-45" dirty="0">
                <a:latin typeface="Georgia"/>
                <a:cs typeface="Georgia"/>
              </a:rPr>
              <a:t>examples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35" dirty="0">
                <a:latin typeface="Georgia"/>
                <a:cs typeface="Georgia"/>
              </a:rPr>
              <a:t>1, </a:t>
            </a:r>
            <a:r>
              <a:rPr sz="1200" spc="-35" dirty="0">
                <a:latin typeface="Georgia"/>
                <a:cs typeface="Georgia"/>
              </a:rPr>
              <a:t>if </a:t>
            </a:r>
            <a:r>
              <a:rPr sz="1200" spc="-75" dirty="0">
                <a:latin typeface="Georgia"/>
                <a:cs typeface="Georgia"/>
              </a:rPr>
              <a:t>we </a:t>
            </a:r>
            <a:r>
              <a:rPr sz="1200" spc="-50" dirty="0">
                <a:latin typeface="Georgia"/>
                <a:cs typeface="Georgia"/>
              </a:rPr>
              <a:t>consider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25" dirty="0">
                <a:latin typeface="Georgia"/>
                <a:cs typeface="Georgia"/>
              </a:rPr>
              <a:t>particular </a:t>
            </a:r>
            <a:r>
              <a:rPr sz="1200" spc="-35" dirty="0">
                <a:latin typeface="Georgia"/>
                <a:cs typeface="Georgia"/>
              </a:rPr>
              <a:t>feature  </a:t>
            </a:r>
            <a:r>
              <a:rPr sz="1200" i="1" spc="110" dirty="0">
                <a:latin typeface="Arial"/>
                <a:cs typeface="Arial"/>
              </a:rPr>
              <a:t>f</a:t>
            </a:r>
            <a:r>
              <a:rPr sz="1200" spc="165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35" dirty="0">
                <a:latin typeface="Georgia"/>
                <a:cs typeface="Georgia"/>
              </a:rPr>
              <a:t>if </a:t>
            </a:r>
            <a:r>
              <a:rPr sz="1200" spc="-114" dirty="0">
                <a:latin typeface="Georgia"/>
                <a:cs typeface="Georgia"/>
              </a:rPr>
              <a:t>30 </a:t>
            </a:r>
            <a:r>
              <a:rPr sz="1200" spc="-25" dirty="0">
                <a:latin typeface="Georgia"/>
                <a:cs typeface="Georgia"/>
              </a:rPr>
              <a:t>patterns </a:t>
            </a:r>
            <a:r>
              <a:rPr sz="1200" spc="-30" dirty="0">
                <a:latin typeface="Georgia"/>
                <a:cs typeface="Georgia"/>
              </a:rPr>
              <a:t>take </a:t>
            </a:r>
            <a:r>
              <a:rPr sz="1200" spc="-6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</a:t>
            </a:r>
            <a:r>
              <a:rPr sz="1200" spc="-75" dirty="0">
                <a:latin typeface="Georgia"/>
                <a:cs typeface="Georgia"/>
              </a:rPr>
              <a:t>0, 45 </a:t>
            </a:r>
            <a:r>
              <a:rPr sz="1200" spc="-30" dirty="0">
                <a:latin typeface="Georgia"/>
                <a:cs typeface="Georgia"/>
              </a:rPr>
              <a:t>take </a:t>
            </a:r>
            <a:r>
              <a:rPr sz="1200" spc="-6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</a:t>
            </a:r>
            <a:r>
              <a:rPr sz="1200" spc="70" dirty="0">
                <a:latin typeface="Georgia"/>
                <a:cs typeface="Georgia"/>
              </a:rPr>
              <a:t>1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70" dirty="0">
                <a:latin typeface="Georgia"/>
                <a:cs typeface="Georgia"/>
              </a:rPr>
              <a:t>25 </a:t>
            </a:r>
            <a:r>
              <a:rPr sz="1200" spc="-30" dirty="0">
                <a:latin typeface="Georgia"/>
                <a:cs typeface="Georgia"/>
              </a:rPr>
              <a:t>take </a:t>
            </a:r>
            <a:r>
              <a:rPr sz="1200" spc="-6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</a:t>
            </a:r>
            <a:r>
              <a:rPr sz="1200" spc="-45" dirty="0">
                <a:latin typeface="Georgia"/>
                <a:cs typeface="Georgia"/>
              </a:rPr>
              <a:t>2, </a:t>
            </a:r>
            <a:r>
              <a:rPr sz="1200" spc="-35" dirty="0">
                <a:latin typeface="Georgia"/>
                <a:cs typeface="Georgia"/>
              </a:rPr>
              <a:t>then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4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70" dirty="0">
                <a:latin typeface="Georgia"/>
                <a:cs typeface="Georgia"/>
              </a:rPr>
              <a:t>1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35" dirty="0">
                <a:latin typeface="Georgia"/>
                <a:cs typeface="Georgia"/>
              </a:rPr>
              <a:t>feature </a:t>
            </a:r>
            <a:r>
              <a:rPr sz="1200" i="1" spc="110" dirty="0">
                <a:latin typeface="Arial"/>
                <a:cs typeface="Arial"/>
              </a:rPr>
              <a:t>f</a:t>
            </a:r>
            <a:r>
              <a:rPr sz="1200" spc="165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 </a:t>
            </a:r>
            <a:r>
              <a:rPr sz="1200" spc="-155" dirty="0">
                <a:latin typeface="Georgia"/>
                <a:cs typeface="Georgia"/>
              </a:rPr>
              <a:t>0  </a:t>
            </a:r>
            <a:r>
              <a:rPr sz="1200" spc="-12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4655" y="2586888"/>
            <a:ext cx="161544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2114" y="2579631"/>
            <a:ext cx="1860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20" dirty="0">
                <a:latin typeface="Tahoma"/>
                <a:cs typeface="Tahoma"/>
              </a:rPr>
              <a:t>10</a:t>
            </a:r>
            <a:r>
              <a:rPr sz="800" spc="-15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3439" y="2475487"/>
            <a:ext cx="15360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75" dirty="0">
                <a:latin typeface="Georgia"/>
                <a:cs typeface="Georgia"/>
              </a:rPr>
              <a:t>(</a:t>
            </a:r>
            <a:r>
              <a:rPr sz="1200" i="1" spc="75" dirty="0">
                <a:latin typeface="Arial"/>
                <a:cs typeface="Arial"/>
              </a:rPr>
              <a:t>f</a:t>
            </a:r>
            <a:r>
              <a:rPr sz="1200" spc="112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75" dirty="0">
                <a:latin typeface="Georgia"/>
                <a:cs typeface="Georgia"/>
              </a:rPr>
              <a:t>0)  </a:t>
            </a:r>
            <a:r>
              <a:rPr sz="1200" spc="135" dirty="0">
                <a:latin typeface="Georgia"/>
                <a:cs typeface="Georgia"/>
              </a:rPr>
              <a:t>=  </a:t>
            </a:r>
            <a:r>
              <a:rPr sz="1200" spc="-30" baseline="31250" dirty="0">
                <a:latin typeface="Tahoma"/>
                <a:cs typeface="Tahoma"/>
              </a:rPr>
              <a:t>30  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-85" dirty="0">
                <a:latin typeface="Georgia"/>
                <a:cs typeface="Georgia"/>
              </a:rPr>
              <a:t> </a:t>
            </a:r>
            <a:r>
              <a:rPr sz="1200" spc="-100" dirty="0">
                <a:latin typeface="Georgia"/>
                <a:cs typeface="Georgia"/>
              </a:rPr>
              <a:t>0</a:t>
            </a:r>
            <a:r>
              <a:rPr sz="1200" i="1" spc="-100" dirty="0">
                <a:latin typeface="Arial"/>
                <a:cs typeface="Arial"/>
              </a:rPr>
              <a:t>.</a:t>
            </a:r>
            <a:r>
              <a:rPr sz="1200" spc="-100" dirty="0">
                <a:latin typeface="Georgia"/>
                <a:cs typeface="Georgia"/>
              </a:rPr>
              <a:t>03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3428" y="2894583"/>
            <a:ext cx="3775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45" dirty="0">
                <a:latin typeface="Georgia"/>
                <a:cs typeface="Georgia"/>
              </a:rPr>
              <a:t>in 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70" dirty="0">
                <a:latin typeface="Georgia"/>
                <a:cs typeface="Georgia"/>
              </a:rPr>
              <a:t>1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feature  </a:t>
            </a:r>
            <a:r>
              <a:rPr sz="1200" i="1" spc="110" dirty="0">
                <a:latin typeface="Arial"/>
                <a:cs typeface="Arial"/>
              </a:rPr>
              <a:t>f</a:t>
            </a:r>
            <a:r>
              <a:rPr sz="1200" spc="165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 </a:t>
            </a:r>
            <a:r>
              <a:rPr sz="1200" spc="70" dirty="0">
                <a:latin typeface="Georgia"/>
                <a:cs typeface="Georgia"/>
              </a:rPr>
              <a:t>1</a:t>
            </a:r>
            <a:r>
              <a:rPr sz="1200" spc="39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4655" y="3425088"/>
            <a:ext cx="161544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2114" y="3416308"/>
            <a:ext cx="1860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20" dirty="0">
                <a:latin typeface="Tahoma"/>
                <a:cs typeface="Tahoma"/>
              </a:rPr>
              <a:t>10</a:t>
            </a:r>
            <a:r>
              <a:rPr sz="800" spc="-15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3435" y="3313683"/>
            <a:ext cx="15360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75" dirty="0">
                <a:latin typeface="Georgia"/>
                <a:cs typeface="Georgia"/>
              </a:rPr>
              <a:t>(</a:t>
            </a:r>
            <a:r>
              <a:rPr sz="1200" i="1" spc="75" dirty="0">
                <a:latin typeface="Arial"/>
                <a:cs typeface="Arial"/>
              </a:rPr>
              <a:t>f</a:t>
            </a:r>
            <a:r>
              <a:rPr sz="1200" spc="112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35" dirty="0">
                <a:latin typeface="Georgia"/>
                <a:cs typeface="Georgia"/>
              </a:rPr>
              <a:t>1) </a:t>
            </a:r>
            <a:r>
              <a:rPr sz="1200" spc="135" dirty="0">
                <a:latin typeface="Georgia"/>
                <a:cs typeface="Georgia"/>
              </a:rPr>
              <a:t>=  </a:t>
            </a:r>
            <a:r>
              <a:rPr sz="1200" spc="-30" baseline="31250" dirty="0">
                <a:latin typeface="Tahoma"/>
                <a:cs typeface="Tahoma"/>
              </a:rPr>
              <a:t>45  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80" dirty="0">
                <a:latin typeface="Georgia"/>
                <a:cs typeface="Georgia"/>
              </a:rPr>
              <a:t>0</a:t>
            </a:r>
            <a:r>
              <a:rPr sz="1200" i="1" spc="-80" dirty="0">
                <a:latin typeface="Arial"/>
                <a:cs typeface="Arial"/>
              </a:rPr>
              <a:t>.</a:t>
            </a:r>
            <a:r>
              <a:rPr sz="1200" spc="-80" dirty="0">
                <a:latin typeface="Georgia"/>
                <a:cs typeface="Georgia"/>
              </a:rPr>
              <a:t>45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3428" y="3731260"/>
            <a:ext cx="3775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45" dirty="0">
                <a:latin typeface="Georgia"/>
                <a:cs typeface="Georgia"/>
              </a:rPr>
              <a:t>in  </a:t>
            </a:r>
            <a:r>
              <a:rPr sz="1200" spc="-25" dirty="0">
                <a:latin typeface="Georgia"/>
                <a:cs typeface="Georgia"/>
              </a:rPr>
              <a:t>Class </a:t>
            </a:r>
            <a:r>
              <a:rPr sz="1200" spc="70" dirty="0">
                <a:latin typeface="Georgia"/>
                <a:cs typeface="Georgia"/>
              </a:rPr>
              <a:t>1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feature  </a:t>
            </a:r>
            <a:r>
              <a:rPr sz="1200" i="1" spc="110" dirty="0">
                <a:latin typeface="Arial"/>
                <a:cs typeface="Arial"/>
              </a:rPr>
              <a:t>f</a:t>
            </a:r>
            <a:r>
              <a:rPr sz="1200" spc="165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 </a:t>
            </a:r>
            <a:r>
              <a:rPr sz="1200" spc="-85" dirty="0">
                <a:latin typeface="Georgia"/>
                <a:cs typeface="Georgia"/>
              </a:rPr>
              <a:t>2  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54655" y="4261765"/>
            <a:ext cx="161544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2114" y="4252984"/>
            <a:ext cx="1860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20" dirty="0">
                <a:latin typeface="Tahoma"/>
                <a:cs typeface="Tahoma"/>
              </a:rPr>
              <a:t>10</a:t>
            </a:r>
            <a:r>
              <a:rPr sz="800" spc="-15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3435" y="4150360"/>
            <a:ext cx="15360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75" dirty="0">
                <a:latin typeface="Georgia"/>
                <a:cs typeface="Georgia"/>
              </a:rPr>
              <a:t>(</a:t>
            </a:r>
            <a:r>
              <a:rPr sz="1200" i="1" spc="75" dirty="0">
                <a:latin typeface="Arial"/>
                <a:cs typeface="Arial"/>
              </a:rPr>
              <a:t>f</a:t>
            </a:r>
            <a:r>
              <a:rPr sz="1200" spc="112" baseline="-13888" dirty="0">
                <a:latin typeface="Tahoma"/>
                <a:cs typeface="Tahoma"/>
              </a:rPr>
              <a:t>1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40" dirty="0">
                <a:latin typeface="Georgia"/>
                <a:cs typeface="Georgia"/>
              </a:rPr>
              <a:t>2) </a:t>
            </a:r>
            <a:r>
              <a:rPr sz="1200" spc="135" dirty="0">
                <a:latin typeface="Georgia"/>
                <a:cs typeface="Georgia"/>
              </a:rPr>
              <a:t>=  </a:t>
            </a:r>
            <a:r>
              <a:rPr sz="1200" spc="-30" baseline="31250" dirty="0">
                <a:latin typeface="Tahoma"/>
                <a:cs typeface="Tahoma"/>
              </a:rPr>
              <a:t>25  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85" dirty="0">
                <a:latin typeface="Georgia"/>
                <a:cs typeface="Georgia"/>
              </a:rPr>
              <a:t> </a:t>
            </a:r>
            <a:r>
              <a:rPr sz="1200" spc="-75" dirty="0">
                <a:latin typeface="Georgia"/>
                <a:cs typeface="Georgia"/>
              </a:rPr>
              <a:t>0</a:t>
            </a:r>
            <a:r>
              <a:rPr sz="1200" i="1" spc="-75" dirty="0">
                <a:latin typeface="Arial"/>
                <a:cs typeface="Arial"/>
              </a:rPr>
              <a:t>.</a:t>
            </a:r>
            <a:r>
              <a:rPr sz="1200" spc="-75" dirty="0">
                <a:latin typeface="Georgia"/>
                <a:cs typeface="Georgia"/>
              </a:rPr>
              <a:t>25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4076" y="4574034"/>
            <a:ext cx="2644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150" dirty="0">
                <a:latin typeface="PMingLiU"/>
                <a:cs typeface="PMingLiU"/>
              </a:rPr>
              <a:t>Example </a:t>
            </a:r>
            <a:r>
              <a:rPr sz="1200" spc="100" dirty="0">
                <a:latin typeface="PMingLiU"/>
                <a:cs typeface="PMingLiU"/>
              </a:rPr>
              <a:t>for </a:t>
            </a:r>
            <a:r>
              <a:rPr sz="1200" spc="130" dirty="0">
                <a:latin typeface="PMingLiU"/>
                <a:cs typeface="PMingLiU"/>
              </a:rPr>
              <a:t>Naive </a:t>
            </a:r>
            <a:r>
              <a:rPr sz="1200" spc="120" dirty="0">
                <a:latin typeface="PMingLiU"/>
                <a:cs typeface="PMingLiU"/>
              </a:rPr>
              <a:t>Bayes</a:t>
            </a:r>
            <a:r>
              <a:rPr sz="1200" spc="170" dirty="0">
                <a:latin typeface="PMingLiU"/>
                <a:cs typeface="PMingLiU"/>
              </a:rPr>
              <a:t> </a:t>
            </a:r>
            <a:r>
              <a:rPr sz="1200" spc="95" dirty="0">
                <a:latin typeface="PMingLiU"/>
                <a:cs typeface="PMingLiU"/>
              </a:rPr>
              <a:t>Classifier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6241" y="5124196"/>
            <a:ext cx="434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35" dirty="0">
                <a:latin typeface="Georgia"/>
                <a:cs typeface="Georgia"/>
              </a:rPr>
              <a:t>1.</a:t>
            </a:r>
            <a:r>
              <a:rPr sz="1200" spc="290" dirty="0">
                <a:latin typeface="Georgia"/>
                <a:cs typeface="Georgia"/>
              </a:rPr>
              <a:t> </a:t>
            </a:r>
            <a:r>
              <a:rPr sz="1200" spc="-65" dirty="0">
                <a:latin typeface="Georgia"/>
                <a:cs typeface="Georgia"/>
              </a:rPr>
              <a:t>We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1579" y="4941322"/>
            <a:ext cx="4436745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16"/>
            <a:r>
              <a:rPr sz="1200" spc="-10" dirty="0">
                <a:latin typeface="Georgia"/>
                <a:cs typeface="Georgia"/>
              </a:rPr>
              <a:t>Let </a:t>
            </a:r>
            <a:r>
              <a:rPr sz="1200" spc="-55" dirty="0">
                <a:latin typeface="Georgia"/>
                <a:cs typeface="Georgia"/>
              </a:rPr>
              <a:t>us  </a:t>
            </a:r>
            <a:r>
              <a:rPr sz="1200" spc="-30" dirty="0">
                <a:latin typeface="Georgia"/>
                <a:cs typeface="Georgia"/>
              </a:rPr>
              <a:t>take  </a:t>
            </a:r>
            <a:r>
              <a:rPr sz="1200" spc="-40" dirty="0">
                <a:latin typeface="Georgia"/>
                <a:cs typeface="Georgia"/>
              </a:rPr>
              <a:t>an  </a:t>
            </a:r>
            <a:r>
              <a:rPr sz="1200" spc="-45" dirty="0">
                <a:latin typeface="Georgia"/>
                <a:cs typeface="Georgia"/>
              </a:rPr>
              <a:t>example</a:t>
            </a:r>
            <a:r>
              <a:rPr sz="1200" spc="-105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dataset.</a:t>
            </a:r>
            <a:endParaRPr sz="1200">
              <a:latin typeface="Georgia"/>
              <a:cs typeface="Georgia"/>
            </a:endParaRPr>
          </a:p>
          <a:p>
            <a:pPr marL="12698" marR="5080" indent="222218">
              <a:lnSpc>
                <a:spcPts val="1450"/>
              </a:lnSpc>
              <a:spcBef>
                <a:spcPts val="40"/>
              </a:spcBef>
            </a:pPr>
            <a:r>
              <a:rPr sz="1200" spc="-40" dirty="0">
                <a:latin typeface="Georgia"/>
                <a:cs typeface="Georgia"/>
              </a:rPr>
              <a:t>Consider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example given in </a:t>
            </a:r>
            <a:r>
              <a:rPr sz="1200" spc="-50" dirty="0">
                <a:latin typeface="Georgia"/>
                <a:cs typeface="Georgia"/>
              </a:rPr>
              <a:t>decision </a:t>
            </a:r>
            <a:r>
              <a:rPr sz="1200" spc="-40" dirty="0">
                <a:latin typeface="Georgia"/>
                <a:cs typeface="Georgia"/>
              </a:rPr>
              <a:t>trees </a:t>
            </a:r>
            <a:r>
              <a:rPr sz="1200" spc="-45" dirty="0">
                <a:latin typeface="Georgia"/>
                <a:cs typeface="Georgia"/>
              </a:rPr>
              <a:t>given 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Table  </a:t>
            </a:r>
            <a:r>
              <a:rPr sz="1200" spc="-50" dirty="0">
                <a:latin typeface="Georgia"/>
                <a:cs typeface="Georgia"/>
              </a:rPr>
              <a:t>have  </a:t>
            </a:r>
            <a:r>
              <a:rPr sz="1200" spc="-20" dirty="0">
                <a:latin typeface="Georgia"/>
                <a:cs typeface="Georgia"/>
              </a:rPr>
              <a:t>a </a:t>
            </a:r>
            <a:r>
              <a:rPr sz="1200" spc="-60" dirty="0">
                <a:latin typeface="Georgia"/>
                <a:cs typeface="Georgia"/>
              </a:rPr>
              <a:t>new</a:t>
            </a:r>
            <a:r>
              <a:rPr sz="1200" spc="70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pattern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1571" y="5675892"/>
            <a:ext cx="4958080" cy="927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16"/>
            <a:r>
              <a:rPr sz="1200" spc="-50" dirty="0">
                <a:latin typeface="Georgia"/>
                <a:cs typeface="Georgia"/>
              </a:rPr>
              <a:t>money  </a:t>
            </a:r>
            <a:r>
              <a:rPr sz="1200" spc="135" dirty="0">
                <a:latin typeface="Georgia"/>
                <a:cs typeface="Georgia"/>
              </a:rPr>
              <a:t>= </a:t>
            </a:r>
            <a:r>
              <a:rPr sz="1200" spc="-85" dirty="0">
                <a:latin typeface="Georgia"/>
                <a:cs typeface="Georgia"/>
              </a:rPr>
              <a:t>90,  </a:t>
            </a:r>
            <a:r>
              <a:rPr sz="1200" spc="-35" dirty="0">
                <a:latin typeface="Georgia"/>
                <a:cs typeface="Georgia"/>
              </a:rPr>
              <a:t>has-exams=yes,  </a:t>
            </a:r>
            <a:r>
              <a:rPr sz="1200" spc="-45" dirty="0">
                <a:latin typeface="Georgia"/>
                <a:cs typeface="Georgia"/>
              </a:rPr>
              <a:t>and</a:t>
            </a:r>
            <a:r>
              <a:rPr sz="1200" spc="-9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weather=fine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698" marR="5080" indent="222218">
              <a:lnSpc>
                <a:spcPct val="100800"/>
              </a:lnSpc>
            </a:pP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60" dirty="0">
                <a:latin typeface="Georgia"/>
                <a:cs typeface="Georgia"/>
              </a:rPr>
              <a:t>need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classify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20" dirty="0">
                <a:latin typeface="Georgia"/>
                <a:cs typeface="Georgia"/>
              </a:rPr>
              <a:t>pattern </a:t>
            </a:r>
            <a:r>
              <a:rPr sz="1200" spc="-40" dirty="0">
                <a:latin typeface="Georgia"/>
                <a:cs typeface="Georgia"/>
              </a:rPr>
              <a:t>as </a:t>
            </a:r>
            <a:r>
              <a:rPr sz="1200" spc="-35" dirty="0">
                <a:latin typeface="Georgia"/>
                <a:cs typeface="Georgia"/>
              </a:rPr>
              <a:t>either </a:t>
            </a:r>
            <a:r>
              <a:rPr sz="1200" spc="-40" dirty="0">
                <a:latin typeface="Georgia"/>
                <a:cs typeface="Georgia"/>
              </a:rPr>
              <a:t>belonging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goes-to-movie=yes  </a:t>
            </a:r>
            <a:r>
              <a:rPr sz="1200" spc="-50" dirty="0">
                <a:latin typeface="Georgia"/>
                <a:cs typeface="Georgia"/>
              </a:rPr>
              <a:t>or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goes-to-movie=no.</a:t>
            </a:r>
            <a:endParaRPr sz="1200">
              <a:latin typeface="Georgia"/>
              <a:cs typeface="Georgia"/>
            </a:endParaRPr>
          </a:p>
          <a:p>
            <a:pPr marL="12698"/>
            <a:r>
              <a:rPr sz="1200" spc="-2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are </a:t>
            </a:r>
            <a:r>
              <a:rPr sz="1200" spc="-45" dirty="0">
                <a:latin typeface="Georgia"/>
                <a:cs typeface="Georgia"/>
              </a:rPr>
              <a:t>four  examples  </a:t>
            </a:r>
            <a:r>
              <a:rPr sz="1200" spc="-25" dirty="0">
                <a:latin typeface="Georgia"/>
                <a:cs typeface="Georgia"/>
              </a:rPr>
              <a:t>out </a:t>
            </a:r>
            <a:r>
              <a:rPr sz="1200" spc="-50" dirty="0">
                <a:latin typeface="Georgia"/>
                <a:cs typeface="Georgia"/>
              </a:rPr>
              <a:t>of </a:t>
            </a:r>
            <a:r>
              <a:rPr sz="1200" spc="70" dirty="0">
                <a:latin typeface="Georgia"/>
                <a:cs typeface="Georgia"/>
              </a:rPr>
              <a:t>11 </a:t>
            </a:r>
            <a:r>
              <a:rPr sz="1200" spc="-40" dirty="0">
                <a:latin typeface="Georgia"/>
                <a:cs typeface="Georgia"/>
              </a:rPr>
              <a:t>belonging </a:t>
            </a:r>
            <a:r>
              <a:rPr sz="1200" spc="-10" dirty="0">
                <a:latin typeface="Georgia"/>
                <a:cs typeface="Georgia"/>
              </a:rPr>
              <a:t>to  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goes-to-movie=yes.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13003" y="6703212"/>
            <a:ext cx="108203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00454" y="6695954"/>
            <a:ext cx="13271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20" dirty="0">
                <a:latin typeface="Tahoma"/>
                <a:cs typeface="Tahoma"/>
              </a:rPr>
              <a:t>1</a:t>
            </a:r>
            <a:r>
              <a:rPr sz="800" spc="-1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1579" y="6591810"/>
            <a:ext cx="38525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</a:t>
            </a:r>
            <a:r>
              <a:rPr sz="1200" spc="-50" dirty="0">
                <a:latin typeface="Georgia"/>
                <a:cs typeface="Georgia"/>
              </a:rPr>
              <a:t>of  </a:t>
            </a:r>
            <a:r>
              <a:rPr sz="1200" spc="-20" dirty="0">
                <a:latin typeface="Georgia"/>
                <a:cs typeface="Georgia"/>
              </a:rPr>
              <a:t>P(goes-to-movie=yes)= </a:t>
            </a:r>
            <a:r>
              <a:rPr sz="1200" spc="245" dirty="0">
                <a:latin typeface="Georgia"/>
                <a:cs typeface="Georgia"/>
              </a:rPr>
              <a:t> </a:t>
            </a:r>
            <a:r>
              <a:rPr sz="1200" spc="-22" baseline="31250" dirty="0">
                <a:latin typeface="Tahoma"/>
                <a:cs typeface="Tahoma"/>
              </a:rPr>
              <a:t>4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75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0.364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58011" y="6950461"/>
            <a:ext cx="79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15" dirty="0"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43127" y="7070504"/>
            <a:ext cx="108203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30577" y="7063239"/>
            <a:ext cx="13271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20" dirty="0">
                <a:latin typeface="Tahoma"/>
                <a:cs typeface="Tahoma"/>
              </a:rPr>
              <a:t>1</a:t>
            </a:r>
            <a:r>
              <a:rPr sz="800" spc="-1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xfrm>
            <a:off x="9452192" y="9242296"/>
            <a:ext cx="751869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5396">
              <a:lnSpc>
                <a:spcPts val="1235"/>
              </a:lnSpc>
            </a:pPr>
            <a:fld id="{81D60167-4931-47E6-BA6A-407CBD079E47}" type="slidenum">
              <a:rPr spc="70" dirty="0"/>
              <a:pPr marL="25396">
                <a:lnSpc>
                  <a:spcPts val="1235"/>
                </a:lnSpc>
              </a:pPr>
              <a:t>5</a:t>
            </a:fld>
            <a:endParaRPr spc="70" dirty="0"/>
          </a:p>
        </p:txBody>
      </p:sp>
      <p:sp>
        <p:nvSpPr>
          <p:cNvPr id="28" name="object 28"/>
          <p:cNvSpPr txBox="1"/>
          <p:nvPr/>
        </p:nvSpPr>
        <p:spPr>
          <a:xfrm>
            <a:off x="1624075" y="6959092"/>
            <a:ext cx="390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3390406" algn="l"/>
              </a:tabLst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prior  </a:t>
            </a:r>
            <a:r>
              <a:rPr sz="1200" spc="-25" dirty="0">
                <a:latin typeface="Georgia"/>
                <a:cs typeface="Georgia"/>
              </a:rPr>
              <a:t>probability  </a:t>
            </a:r>
            <a:r>
              <a:rPr sz="1200" spc="-50" dirty="0">
                <a:latin typeface="Georgia"/>
                <a:cs typeface="Georgia"/>
              </a:rPr>
              <a:t>of</a:t>
            </a:r>
            <a:r>
              <a:rPr sz="1200" spc="5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P(goes-to-movie=no)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	=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0.636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1587" y="7326374"/>
            <a:ext cx="49606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80" indent="222218"/>
            <a:r>
              <a:rPr sz="1200" spc="-2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are </a:t>
            </a:r>
            <a:r>
              <a:rPr sz="1200" spc="-95" dirty="0">
                <a:latin typeface="Georgia"/>
                <a:cs typeface="Georgia"/>
              </a:rPr>
              <a:t>4 </a:t>
            </a:r>
            <a:r>
              <a:rPr sz="1200" spc="-45" dirty="0">
                <a:latin typeface="Georgia"/>
                <a:cs typeface="Georgia"/>
              </a:rPr>
              <a:t>examples </a:t>
            </a:r>
            <a:r>
              <a:rPr sz="1200" spc="-25" dirty="0">
                <a:latin typeface="Georgia"/>
                <a:cs typeface="Georgia"/>
              </a:rPr>
              <a:t>with </a:t>
            </a:r>
            <a:r>
              <a:rPr sz="1200" i="1" spc="-55" dirty="0">
                <a:latin typeface="Arial"/>
                <a:cs typeface="Arial"/>
              </a:rPr>
              <a:t>money</a:t>
            </a:r>
            <a:r>
              <a:rPr sz="1200" spc="-55" dirty="0">
                <a:latin typeface="Georgia"/>
                <a:cs typeface="Georgia"/>
              </a:rPr>
              <a:t>50 </a:t>
            </a:r>
            <a:r>
              <a:rPr sz="1200" spc="225" dirty="0">
                <a:latin typeface="Microsoft Sans Serif"/>
                <a:cs typeface="Microsoft Sans Serif"/>
              </a:rPr>
              <a:t>− </a:t>
            </a:r>
            <a:r>
              <a:rPr sz="1200" spc="-45" dirty="0">
                <a:latin typeface="Georgia"/>
                <a:cs typeface="Georgia"/>
              </a:rPr>
              <a:t>150 and </a:t>
            </a:r>
            <a:r>
              <a:rPr sz="1200" spc="-40" dirty="0">
                <a:latin typeface="Georgia"/>
                <a:cs typeface="Georgia"/>
              </a:rPr>
              <a:t>goes-to-movie=no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70" dirty="0">
                <a:latin typeface="Georgia"/>
                <a:cs typeface="Georgia"/>
              </a:rPr>
              <a:t>1  </a:t>
            </a:r>
            <a:r>
              <a:rPr sz="1200" spc="-45" dirty="0">
                <a:latin typeface="Georgia"/>
                <a:cs typeface="Georgia"/>
              </a:rPr>
              <a:t>examples  </a:t>
            </a:r>
            <a:r>
              <a:rPr sz="1200" spc="-25" dirty="0">
                <a:latin typeface="Georgia"/>
                <a:cs typeface="Georgia"/>
              </a:rPr>
              <a:t>with </a:t>
            </a:r>
            <a:r>
              <a:rPr sz="1200" i="1" spc="-45" dirty="0">
                <a:latin typeface="Arial"/>
                <a:cs typeface="Arial"/>
              </a:rPr>
              <a:t>money </a:t>
            </a:r>
            <a:r>
              <a:rPr sz="1200" i="1" spc="210" dirty="0">
                <a:latin typeface="Arial"/>
                <a:cs typeface="Arial"/>
              </a:rPr>
              <a:t>&lt; </a:t>
            </a:r>
            <a:r>
              <a:rPr sz="1200" spc="-100" dirty="0">
                <a:latin typeface="Georgia"/>
                <a:cs typeface="Georgia"/>
              </a:rPr>
              <a:t>50 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35" dirty="0">
                <a:latin typeface="Georgia"/>
                <a:cs typeface="Georgia"/>
              </a:rPr>
              <a:t>goes-to-movie=yes. </a:t>
            </a:r>
            <a:r>
              <a:rPr sz="1200" spc="8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Therefore,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8742" y="4272432"/>
            <a:ext cx="54863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353" y="4639716"/>
            <a:ext cx="54863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0246" y="5557165"/>
            <a:ext cx="54863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858" y="5922924"/>
            <a:ext cx="54863" cy="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3125" y="6840380"/>
            <a:ext cx="54863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6738" y="7207664"/>
            <a:ext cx="54863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46070" y="1210088"/>
          <a:ext cx="3071664" cy="2301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674"/>
                <a:gridCol w="846556"/>
                <a:gridCol w="659501"/>
                <a:gridCol w="1030933"/>
              </a:tblGrid>
              <a:tr h="419831">
                <a:tc>
                  <a:txBody>
                    <a:bodyPr/>
                    <a:lstStyle/>
                    <a:p>
                      <a:pPr marL="22225" marR="67945">
                        <a:lnSpc>
                          <a:spcPct val="103299"/>
                        </a:lnSpc>
                        <a:spcBef>
                          <a:spcPts val="14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ne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y  </a:t>
                      </a:r>
                      <a:r>
                        <a:rPr sz="1200" spc="-70" dirty="0">
                          <a:latin typeface="Georgia"/>
                          <a:cs typeface="Georgia"/>
                        </a:rPr>
                        <a:t>25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68580">
                        <a:lnSpc>
                          <a:spcPct val="103299"/>
                        </a:lnSpc>
                        <a:spcBef>
                          <a:spcPts val="14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H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200" spc="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s  </a:t>
                      </a: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69215">
                        <a:lnSpc>
                          <a:spcPct val="103299"/>
                        </a:lnSpc>
                        <a:spcBef>
                          <a:spcPts val="145"/>
                        </a:spcBef>
                      </a:pPr>
                      <a:r>
                        <a:rPr sz="1200" spc="-45" dirty="0">
                          <a:latin typeface="Georgia"/>
                          <a:cs typeface="Georgia"/>
                        </a:rPr>
                        <a:t>w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he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r  </a:t>
                      </a:r>
                      <a:r>
                        <a:rPr sz="1200" spc="-55" dirty="0">
                          <a:latin typeface="Georgia"/>
                          <a:cs typeface="Georgia"/>
                        </a:rPr>
                        <a:t>fine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marR="14604">
                        <a:lnSpc>
                          <a:spcPct val="103299"/>
                        </a:lnSpc>
                        <a:spcBef>
                          <a:spcPts val="145"/>
                        </a:spcBef>
                      </a:pPr>
                      <a:r>
                        <a:rPr sz="1200" spc="5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200" spc="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200" spc="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200" spc="-35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v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e  </a:t>
                      </a: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2879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200" spc="-130" dirty="0">
                          <a:latin typeface="Georgia"/>
                          <a:cs typeface="Georgia"/>
                        </a:rPr>
                        <a:t>200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200" spc="-25" dirty="0">
                          <a:latin typeface="Georgia"/>
                          <a:cs typeface="Georgia"/>
                        </a:rPr>
                        <a:t>hot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0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3642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200" spc="-80" dirty="0">
                          <a:latin typeface="Georgia"/>
                          <a:cs typeface="Georgia"/>
                        </a:rPr>
                        <a:t>100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200" spc="-35" dirty="0">
                          <a:latin typeface="Georgia"/>
                          <a:cs typeface="Georgia"/>
                        </a:rPr>
                        <a:t>rainy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0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3642">
                <a:tc>
                  <a:txBody>
                    <a:bodyPr/>
                    <a:lstStyle/>
                    <a:p>
                      <a:pPr marL="22225">
                        <a:lnSpc>
                          <a:spcPts val="1265"/>
                        </a:lnSpc>
                      </a:pPr>
                      <a:r>
                        <a:rPr sz="1200" spc="-25" dirty="0">
                          <a:latin typeface="Georgia"/>
                          <a:cs typeface="Georgia"/>
                        </a:rPr>
                        <a:t>125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5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</a:pPr>
                      <a:r>
                        <a:rPr sz="1200" spc="-35" dirty="0">
                          <a:latin typeface="Georgia"/>
                          <a:cs typeface="Georgia"/>
                        </a:rPr>
                        <a:t>rainy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5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2879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200" spc="-114" dirty="0">
                          <a:latin typeface="Georgia"/>
                          <a:cs typeface="Georgia"/>
                        </a:rPr>
                        <a:t>30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200" spc="-35" dirty="0">
                          <a:latin typeface="Georgia"/>
                          <a:cs typeface="Georgia"/>
                        </a:rPr>
                        <a:t>rainy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0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3642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200" spc="-130" dirty="0">
                          <a:latin typeface="Georgia"/>
                          <a:cs typeface="Georgia"/>
                        </a:rPr>
                        <a:t>300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200" spc="-55" dirty="0">
                          <a:latin typeface="Georgia"/>
                          <a:cs typeface="Georgia"/>
                        </a:rPr>
                        <a:t>fine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0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3641">
                <a:tc>
                  <a:txBody>
                    <a:bodyPr/>
                    <a:lstStyle/>
                    <a:p>
                      <a:pPr marL="22225">
                        <a:lnSpc>
                          <a:spcPts val="1265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55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5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</a:pPr>
                      <a:r>
                        <a:rPr sz="1200" spc="-25" dirty="0">
                          <a:latin typeface="Georgia"/>
                          <a:cs typeface="Georgia"/>
                        </a:rPr>
                        <a:t>hot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5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3641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200" spc="-60" dirty="0">
                          <a:latin typeface="Georgia"/>
                          <a:cs typeface="Georgia"/>
                        </a:rPr>
                        <a:t>140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200" spc="-25" dirty="0">
                          <a:latin typeface="Georgia"/>
                          <a:cs typeface="Georgia"/>
                        </a:rPr>
                        <a:t>hot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0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3642">
                <a:tc>
                  <a:txBody>
                    <a:bodyPr/>
                    <a:lstStyle/>
                    <a:p>
                      <a:pPr marL="22225">
                        <a:lnSpc>
                          <a:spcPts val="1265"/>
                        </a:lnSpc>
                      </a:pPr>
                      <a:r>
                        <a:rPr sz="1200" spc="-120" dirty="0">
                          <a:latin typeface="Georgia"/>
                          <a:cs typeface="Georgia"/>
                        </a:rPr>
                        <a:t>20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5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</a:pPr>
                      <a:r>
                        <a:rPr sz="1200" spc="-55" dirty="0">
                          <a:latin typeface="Georgia"/>
                          <a:cs typeface="Georgia"/>
                        </a:rPr>
                        <a:t>fine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5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175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200" spc="-55" dirty="0">
                          <a:latin typeface="Georgia"/>
                          <a:cs typeface="Georgia"/>
                        </a:rPr>
                        <a:t>fine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0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230855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110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sz="1200" spc="-65" dirty="0">
                          <a:latin typeface="Georgia"/>
                          <a:cs typeface="Georgia"/>
                        </a:rPr>
                        <a:t>no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200" spc="-55" dirty="0">
                          <a:latin typeface="Georgia"/>
                          <a:cs typeface="Georgia"/>
                        </a:rPr>
                        <a:t>fine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60"/>
                        </a:lnSpc>
                      </a:pPr>
                      <a:r>
                        <a:rPr sz="1200" spc="-50" dirty="0">
                          <a:latin typeface="Georgia"/>
                          <a:cs typeface="Georgia"/>
                        </a:rPr>
                        <a:t>yes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62987" y="1253388"/>
            <a:ext cx="3236976" cy="2217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2879" y="3562096"/>
            <a:ext cx="23164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30" dirty="0">
                <a:latin typeface="Georgia"/>
                <a:cs typeface="Georgia"/>
              </a:rPr>
              <a:t>Table  </a:t>
            </a:r>
            <a:r>
              <a:rPr sz="1200" spc="10" dirty="0">
                <a:latin typeface="Georgia"/>
                <a:cs typeface="Georgia"/>
              </a:rPr>
              <a:t>1:  </a:t>
            </a:r>
            <a:r>
              <a:rPr sz="1200" spc="-35" dirty="0">
                <a:latin typeface="Georgia"/>
                <a:cs typeface="Georgia"/>
              </a:rPr>
              <a:t>Example  </a:t>
            </a:r>
            <a:r>
              <a:rPr sz="1200" spc="-30" dirty="0">
                <a:latin typeface="Georgia"/>
                <a:cs typeface="Georgia"/>
              </a:rPr>
              <a:t>training </a:t>
            </a:r>
            <a:r>
              <a:rPr sz="1200" spc="-10" dirty="0">
                <a:latin typeface="Georgia"/>
                <a:cs typeface="Georgia"/>
              </a:rPr>
              <a:t>data</a:t>
            </a:r>
            <a:r>
              <a:rPr sz="1200" spc="-114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set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9452192" y="9242296"/>
            <a:ext cx="751869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5396">
              <a:lnSpc>
                <a:spcPts val="1235"/>
              </a:lnSpc>
            </a:pPr>
            <a:fld id="{81D60167-4931-47E6-BA6A-407CBD079E47}" type="slidenum">
              <a:rPr spc="70" dirty="0"/>
              <a:pPr marL="25396">
                <a:lnSpc>
                  <a:spcPts val="1235"/>
                </a:lnSpc>
              </a:pPr>
              <a:t>6</a:t>
            </a:fld>
            <a:endParaRPr spc="70" dirty="0"/>
          </a:p>
        </p:txBody>
      </p:sp>
      <p:sp>
        <p:nvSpPr>
          <p:cNvPr id="11" name="object 11"/>
          <p:cNvSpPr txBox="1"/>
          <p:nvPr/>
        </p:nvSpPr>
        <p:spPr>
          <a:xfrm>
            <a:off x="4806196" y="4265175"/>
            <a:ext cx="79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15" dirty="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4077" y="4161030"/>
            <a:ext cx="40449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65" dirty="0">
                <a:latin typeface="Arial"/>
                <a:cs typeface="Arial"/>
              </a:rPr>
              <a:t> </a:t>
            </a:r>
            <a:r>
              <a:rPr sz="1200" spc="-50" dirty="0">
                <a:latin typeface="Georgia"/>
                <a:cs typeface="Georgia"/>
              </a:rPr>
              <a:t>(</a:t>
            </a:r>
            <a:r>
              <a:rPr sz="1200" i="1" spc="-50" dirty="0">
                <a:latin typeface="Arial"/>
                <a:cs typeface="Arial"/>
              </a:rPr>
              <a:t>money</a:t>
            </a:r>
            <a:r>
              <a:rPr sz="1200" spc="-50" dirty="0">
                <a:latin typeface="Georgia"/>
                <a:cs typeface="Georgia"/>
              </a:rPr>
              <a:t>50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Georgia"/>
                <a:cs typeface="Georgia"/>
              </a:rPr>
              <a:t>150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i="1" spc="-85" dirty="0">
                <a:latin typeface="Arial"/>
                <a:cs typeface="Arial"/>
              </a:rPr>
              <a:t>goes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i="1" spc="-10" dirty="0">
                <a:latin typeface="Arial"/>
                <a:cs typeface="Arial"/>
              </a:rPr>
              <a:t>to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i="1" spc="-15" dirty="0">
                <a:latin typeface="Arial"/>
                <a:cs typeface="Arial"/>
              </a:rPr>
              <a:t>movie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i="1" spc="-40" dirty="0">
                <a:latin typeface="Arial"/>
                <a:cs typeface="Arial"/>
              </a:rPr>
              <a:t>yes</a:t>
            </a:r>
            <a:r>
              <a:rPr sz="1200" spc="-40" dirty="0">
                <a:latin typeface="Georgia"/>
                <a:cs typeface="Georgia"/>
              </a:rPr>
              <a:t>)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215" dirty="0">
                <a:latin typeface="Georgia"/>
                <a:cs typeface="Georgia"/>
              </a:rPr>
              <a:t> </a:t>
            </a:r>
            <a:r>
              <a:rPr sz="1200" spc="-22" baseline="31250" dirty="0">
                <a:latin typeface="Tahoma"/>
                <a:cs typeface="Tahoma"/>
              </a:rPr>
              <a:t>1 </a:t>
            </a:r>
            <a:r>
              <a:rPr sz="1200" spc="37" baseline="31250" dirty="0">
                <a:latin typeface="Tahoma"/>
                <a:cs typeface="Tahom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75" dirty="0">
                <a:latin typeface="Georgia"/>
                <a:cs typeface="Georgia"/>
              </a:rPr>
              <a:t>0.25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and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9808" y="4630935"/>
            <a:ext cx="79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15" dirty="0"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4073" y="4528310"/>
            <a:ext cx="37744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-50" dirty="0">
                <a:latin typeface="Georgia"/>
                <a:cs typeface="Georgia"/>
              </a:rPr>
              <a:t>(</a:t>
            </a:r>
            <a:r>
              <a:rPr sz="1200" i="1" spc="-50" dirty="0">
                <a:latin typeface="Arial"/>
                <a:cs typeface="Arial"/>
              </a:rPr>
              <a:t>money</a:t>
            </a:r>
            <a:r>
              <a:rPr sz="1200" spc="-50" dirty="0">
                <a:latin typeface="Georgia"/>
                <a:cs typeface="Georgia"/>
              </a:rPr>
              <a:t>50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Georgia"/>
                <a:cs typeface="Georgia"/>
              </a:rPr>
              <a:t>150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-85" dirty="0">
                <a:latin typeface="Arial"/>
                <a:cs typeface="Arial"/>
              </a:rPr>
              <a:t>goes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70" dirty="0">
                <a:latin typeface="Microsoft Sans Serif"/>
                <a:cs typeface="Microsoft Sans Serif"/>
              </a:rPr>
              <a:t> </a:t>
            </a:r>
            <a:r>
              <a:rPr sz="1200" i="1" spc="-10" dirty="0">
                <a:latin typeface="Arial"/>
                <a:cs typeface="Arial"/>
              </a:rPr>
              <a:t>to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15" dirty="0">
                <a:latin typeface="Arial"/>
                <a:cs typeface="Arial"/>
              </a:rPr>
              <a:t>movie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-25" dirty="0">
                <a:latin typeface="Arial"/>
                <a:cs typeface="Arial"/>
              </a:rPr>
              <a:t>no</a:t>
            </a:r>
            <a:r>
              <a:rPr sz="1200" spc="-25" dirty="0">
                <a:latin typeface="Georgia"/>
                <a:cs typeface="Georgia"/>
              </a:rPr>
              <a:t>)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220" dirty="0">
                <a:latin typeface="Georgia"/>
                <a:cs typeface="Georgia"/>
              </a:rPr>
              <a:t> </a:t>
            </a:r>
            <a:r>
              <a:rPr sz="1200" spc="-22" baseline="31250" dirty="0">
                <a:latin typeface="Tahoma"/>
                <a:cs typeface="Tahoma"/>
              </a:rPr>
              <a:t>4 </a:t>
            </a:r>
            <a:r>
              <a:rPr sz="1200" spc="15" baseline="31250" dirty="0">
                <a:latin typeface="Tahoma"/>
                <a:cs typeface="Tahom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0.429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1582" y="4895593"/>
            <a:ext cx="49599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80" indent="222218"/>
            <a:r>
              <a:rPr sz="1200" spc="-2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are </a:t>
            </a:r>
            <a:r>
              <a:rPr sz="1200" spc="-95" dirty="0">
                <a:latin typeface="Georgia"/>
                <a:cs typeface="Georgia"/>
              </a:rPr>
              <a:t>4 </a:t>
            </a:r>
            <a:r>
              <a:rPr sz="1200" spc="-45" dirty="0">
                <a:latin typeface="Georgia"/>
                <a:cs typeface="Georgia"/>
              </a:rPr>
              <a:t>examples </a:t>
            </a:r>
            <a:r>
              <a:rPr sz="1200" spc="-25" dirty="0">
                <a:latin typeface="Georgia"/>
                <a:cs typeface="Georgia"/>
              </a:rPr>
              <a:t>with </a:t>
            </a:r>
            <a:r>
              <a:rPr sz="1200" spc="-35" dirty="0">
                <a:latin typeface="Georgia"/>
                <a:cs typeface="Georgia"/>
              </a:rPr>
              <a:t>has-exams=yes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0" dirty="0">
                <a:latin typeface="Georgia"/>
                <a:cs typeface="Georgia"/>
              </a:rPr>
              <a:t>goes-to-movie=no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85" dirty="0">
                <a:latin typeface="Georgia"/>
                <a:cs typeface="Georgia"/>
              </a:rPr>
              <a:t>2  </a:t>
            </a:r>
            <a:r>
              <a:rPr sz="1200" spc="-45" dirty="0">
                <a:latin typeface="Georgia"/>
                <a:cs typeface="Georgia"/>
              </a:rPr>
              <a:t>examples  </a:t>
            </a:r>
            <a:r>
              <a:rPr sz="1200" spc="-25" dirty="0">
                <a:latin typeface="Georgia"/>
                <a:cs typeface="Georgia"/>
              </a:rPr>
              <a:t>with </a:t>
            </a:r>
            <a:r>
              <a:rPr sz="1200" spc="-35" dirty="0">
                <a:latin typeface="Georgia"/>
                <a:cs typeface="Georgia"/>
              </a:rPr>
              <a:t>has-exams=yes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35" dirty="0">
                <a:latin typeface="Georgia"/>
                <a:cs typeface="Georgia"/>
              </a:rPr>
              <a:t>goes-to-movie=yes.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Therefore,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7699" y="5548383"/>
            <a:ext cx="79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15" dirty="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4085" y="5445756"/>
            <a:ext cx="35229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i="1" spc="-25" dirty="0">
                <a:latin typeface="Arial"/>
                <a:cs typeface="Arial"/>
              </a:rPr>
              <a:t>has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35" dirty="0">
                <a:latin typeface="Arial"/>
                <a:cs typeface="Arial"/>
              </a:rPr>
              <a:t>exams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-85" dirty="0">
                <a:latin typeface="Arial"/>
                <a:cs typeface="Arial"/>
              </a:rPr>
              <a:t>goes</a:t>
            </a:r>
            <a:r>
              <a:rPr sz="1200" i="1" spc="-90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10" dirty="0">
                <a:latin typeface="Arial"/>
                <a:cs typeface="Arial"/>
              </a:rPr>
              <a:t>to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15" dirty="0">
                <a:latin typeface="Arial"/>
                <a:cs typeface="Arial"/>
              </a:rPr>
              <a:t>movie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-40" dirty="0">
                <a:latin typeface="Arial"/>
                <a:cs typeface="Arial"/>
              </a:rPr>
              <a:t>yes</a:t>
            </a:r>
            <a:r>
              <a:rPr sz="1200" spc="-40" dirty="0">
                <a:latin typeface="Georgia"/>
                <a:cs typeface="Georgia"/>
              </a:rPr>
              <a:t>)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spc="-22" baseline="31250" dirty="0">
                <a:latin typeface="Tahoma"/>
                <a:cs typeface="Tahoma"/>
              </a:rPr>
              <a:t>2 </a:t>
            </a:r>
            <a:r>
              <a:rPr sz="1200" spc="30" baseline="31250" dirty="0">
                <a:latin typeface="Tahoma"/>
                <a:cs typeface="Tahom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70" dirty="0">
                <a:latin typeface="Georgia"/>
                <a:cs typeface="Georgia"/>
              </a:rPr>
              <a:t>0.5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1311" y="5915667"/>
            <a:ext cx="79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15" dirty="0"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4085" y="5813046"/>
            <a:ext cx="3616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i="1" spc="-25" dirty="0">
                <a:latin typeface="Arial"/>
                <a:cs typeface="Arial"/>
              </a:rPr>
              <a:t>has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35" dirty="0">
                <a:latin typeface="Arial"/>
                <a:cs typeface="Arial"/>
              </a:rPr>
              <a:t>exams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-85" dirty="0">
                <a:latin typeface="Arial"/>
                <a:cs typeface="Arial"/>
              </a:rPr>
              <a:t>goes</a:t>
            </a:r>
            <a:r>
              <a:rPr sz="1200" i="1" spc="-90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10" dirty="0">
                <a:latin typeface="Arial"/>
                <a:cs typeface="Arial"/>
              </a:rPr>
              <a:t>to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15" dirty="0">
                <a:latin typeface="Arial"/>
                <a:cs typeface="Arial"/>
              </a:rPr>
              <a:t>movie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-25" dirty="0">
                <a:latin typeface="Arial"/>
                <a:cs typeface="Arial"/>
              </a:rPr>
              <a:t>no</a:t>
            </a:r>
            <a:r>
              <a:rPr sz="1200" spc="-25" dirty="0">
                <a:latin typeface="Georgia"/>
                <a:cs typeface="Georgia"/>
              </a:rPr>
              <a:t>)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55" dirty="0">
                <a:latin typeface="Georgia"/>
                <a:cs typeface="Georgia"/>
              </a:rPr>
              <a:t> </a:t>
            </a:r>
            <a:r>
              <a:rPr sz="1200" spc="-22" baseline="31250" dirty="0">
                <a:latin typeface="Tahoma"/>
                <a:cs typeface="Tahoma"/>
              </a:rPr>
              <a:t>4 </a:t>
            </a:r>
            <a:r>
              <a:rPr sz="1200" spc="22" baseline="31250" dirty="0">
                <a:latin typeface="Tahoma"/>
                <a:cs typeface="Tahom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0.429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1577" y="6177351"/>
            <a:ext cx="4959985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80" indent="222218">
              <a:lnSpc>
                <a:spcPct val="100800"/>
              </a:lnSpc>
            </a:pPr>
            <a:r>
              <a:rPr sz="1200" spc="-2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are </a:t>
            </a:r>
            <a:r>
              <a:rPr sz="1200" spc="-85" dirty="0">
                <a:latin typeface="Georgia"/>
                <a:cs typeface="Georgia"/>
              </a:rPr>
              <a:t>2 </a:t>
            </a:r>
            <a:r>
              <a:rPr sz="1200" spc="-45" dirty="0">
                <a:latin typeface="Georgia"/>
                <a:cs typeface="Georgia"/>
              </a:rPr>
              <a:t>examples </a:t>
            </a:r>
            <a:r>
              <a:rPr sz="1200" spc="-25" dirty="0">
                <a:latin typeface="Georgia"/>
                <a:cs typeface="Georgia"/>
              </a:rPr>
              <a:t>with </a:t>
            </a:r>
            <a:r>
              <a:rPr sz="1200" spc="-35" dirty="0">
                <a:latin typeface="Georgia"/>
                <a:cs typeface="Georgia"/>
              </a:rPr>
              <a:t>weather=fine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0" dirty="0">
                <a:latin typeface="Georgia"/>
                <a:cs typeface="Georgia"/>
              </a:rPr>
              <a:t>goes-to-movie=no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85" dirty="0">
                <a:latin typeface="Georgia"/>
                <a:cs typeface="Georgia"/>
              </a:rPr>
              <a:t>2  </a:t>
            </a:r>
            <a:r>
              <a:rPr sz="1200" spc="-45" dirty="0">
                <a:latin typeface="Georgia"/>
                <a:cs typeface="Georgia"/>
              </a:rPr>
              <a:t>examples  </a:t>
            </a:r>
            <a:r>
              <a:rPr sz="1200" spc="-25" dirty="0">
                <a:latin typeface="Georgia"/>
                <a:cs typeface="Georgia"/>
              </a:rPr>
              <a:t>with </a:t>
            </a:r>
            <a:r>
              <a:rPr sz="1200" spc="-35" dirty="0">
                <a:latin typeface="Georgia"/>
                <a:cs typeface="Georgia"/>
              </a:rPr>
              <a:t>weather=fine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35" dirty="0">
                <a:latin typeface="Georgia"/>
                <a:cs typeface="Georgia"/>
              </a:rPr>
              <a:t>goes-to-movie=yes.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Therefore,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0579" y="6833115"/>
            <a:ext cx="79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15" dirty="0"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4079" y="6730493"/>
            <a:ext cx="3707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-15" dirty="0">
                <a:latin typeface="Georgia"/>
                <a:cs typeface="Georgia"/>
              </a:rPr>
              <a:t>(</a:t>
            </a:r>
            <a:r>
              <a:rPr sz="1200" i="1" spc="-15" dirty="0">
                <a:latin typeface="Arial"/>
                <a:cs typeface="Arial"/>
              </a:rPr>
              <a:t>weather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100" dirty="0">
                <a:latin typeface="Arial"/>
                <a:cs typeface="Arial"/>
              </a:rPr>
              <a:t>fine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-85" dirty="0">
                <a:latin typeface="Arial"/>
                <a:cs typeface="Arial"/>
              </a:rPr>
              <a:t>goes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10" dirty="0">
                <a:latin typeface="Arial"/>
                <a:cs typeface="Arial"/>
              </a:rPr>
              <a:t>to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70" dirty="0">
                <a:latin typeface="Microsoft Sans Serif"/>
                <a:cs typeface="Microsoft Sans Serif"/>
              </a:rPr>
              <a:t> </a:t>
            </a:r>
            <a:r>
              <a:rPr sz="1200" i="1" spc="-15" dirty="0">
                <a:latin typeface="Arial"/>
                <a:cs typeface="Arial"/>
              </a:rPr>
              <a:t>movie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i="1" spc="-40" dirty="0">
                <a:latin typeface="Arial"/>
                <a:cs typeface="Arial"/>
              </a:rPr>
              <a:t>yes</a:t>
            </a:r>
            <a:r>
              <a:rPr sz="1200" spc="-40" dirty="0">
                <a:latin typeface="Georgia"/>
                <a:cs typeface="Georgia"/>
              </a:rPr>
              <a:t>)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50" dirty="0">
                <a:latin typeface="Georgia"/>
                <a:cs typeface="Georgia"/>
              </a:rPr>
              <a:t> </a:t>
            </a:r>
            <a:r>
              <a:rPr sz="1200" spc="-22" baseline="34722" dirty="0">
                <a:latin typeface="Tahoma"/>
                <a:cs typeface="Tahoma"/>
              </a:rPr>
              <a:t>2 </a:t>
            </a:r>
            <a:r>
              <a:rPr sz="1200" spc="30" baseline="34722" dirty="0">
                <a:latin typeface="Tahoma"/>
                <a:cs typeface="Tahom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70" dirty="0">
                <a:latin typeface="Georgia"/>
                <a:cs typeface="Georgia"/>
              </a:rPr>
              <a:t>0.5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4192" y="7200400"/>
            <a:ext cx="79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800" spc="-15" dirty="0"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4077" y="7096250"/>
            <a:ext cx="379920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-15" dirty="0">
                <a:latin typeface="Georgia"/>
                <a:cs typeface="Georgia"/>
              </a:rPr>
              <a:t>(</a:t>
            </a:r>
            <a:r>
              <a:rPr sz="1200" i="1" spc="-15" dirty="0">
                <a:latin typeface="Arial"/>
                <a:cs typeface="Arial"/>
              </a:rPr>
              <a:t>weather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100" dirty="0">
                <a:latin typeface="Arial"/>
                <a:cs typeface="Arial"/>
              </a:rPr>
              <a:t>fine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|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i="1" spc="-85" dirty="0">
                <a:latin typeface="Arial"/>
                <a:cs typeface="Arial"/>
              </a:rPr>
              <a:t>goes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i="1" spc="-10" dirty="0">
                <a:latin typeface="Arial"/>
                <a:cs typeface="Arial"/>
              </a:rPr>
              <a:t>to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25" dirty="0">
                <a:latin typeface="Microsoft Sans Serif"/>
                <a:cs typeface="Microsoft Sans Serif"/>
              </a:rPr>
              <a:t>−</a:t>
            </a:r>
            <a:r>
              <a:rPr sz="1200" spc="-70" dirty="0">
                <a:latin typeface="Microsoft Sans Serif"/>
                <a:cs typeface="Microsoft Sans Serif"/>
              </a:rPr>
              <a:t> </a:t>
            </a:r>
            <a:r>
              <a:rPr sz="1200" i="1" spc="-15" dirty="0">
                <a:latin typeface="Arial"/>
                <a:cs typeface="Arial"/>
              </a:rPr>
              <a:t>movie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i="1" spc="-25" dirty="0">
                <a:latin typeface="Arial"/>
                <a:cs typeface="Arial"/>
              </a:rPr>
              <a:t>no</a:t>
            </a:r>
            <a:r>
              <a:rPr sz="1200" spc="-25" dirty="0">
                <a:latin typeface="Georgia"/>
                <a:cs typeface="Georgia"/>
              </a:rPr>
              <a:t>)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50" dirty="0">
                <a:latin typeface="Georgia"/>
                <a:cs typeface="Georgia"/>
              </a:rPr>
              <a:t> </a:t>
            </a:r>
            <a:r>
              <a:rPr sz="1200" spc="-22" baseline="31250" dirty="0">
                <a:latin typeface="Tahoma"/>
                <a:cs typeface="Tahoma"/>
              </a:rPr>
              <a:t>2 </a:t>
            </a:r>
            <a:r>
              <a:rPr sz="1200" spc="30" baseline="31250" dirty="0">
                <a:latin typeface="Tahoma"/>
                <a:cs typeface="Tahoma"/>
              </a:rPr>
              <a:t>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95" dirty="0">
                <a:latin typeface="Georgia"/>
                <a:cs typeface="Georgia"/>
              </a:rPr>
              <a:t>0.286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4079" y="7463535"/>
            <a:ext cx="6483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200" spc="-40" dirty="0">
                <a:latin typeface="Georgia"/>
                <a:cs typeface="Georgia"/>
              </a:rPr>
              <a:t>Therefore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9452192" y="9242296"/>
            <a:ext cx="751869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5396">
              <a:lnSpc>
                <a:spcPts val="1235"/>
              </a:lnSpc>
            </a:pPr>
            <a:fld id="{81D60167-4931-47E6-BA6A-407CBD079E47}" type="slidenum">
              <a:rPr spc="70" dirty="0"/>
              <a:pPr marL="25396">
                <a:lnSpc>
                  <a:spcPts val="1235"/>
                </a:lnSpc>
              </a:pPr>
              <a:t>7</a:t>
            </a:fld>
            <a:endParaRPr spc="70" dirty="0"/>
          </a:p>
        </p:txBody>
      </p:sp>
      <p:sp>
        <p:nvSpPr>
          <p:cNvPr id="2" name="object 2"/>
          <p:cNvSpPr txBox="1"/>
          <p:nvPr/>
        </p:nvSpPr>
        <p:spPr>
          <a:xfrm>
            <a:off x="1401591" y="1088645"/>
            <a:ext cx="495808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16"/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-70" dirty="0">
                <a:latin typeface="Georgia"/>
                <a:cs typeface="Georgia"/>
              </a:rPr>
              <a:t>(</a:t>
            </a:r>
            <a:r>
              <a:rPr sz="1200" i="1" spc="-70" dirty="0">
                <a:latin typeface="Arial"/>
                <a:cs typeface="Arial"/>
              </a:rPr>
              <a:t>goes </a:t>
            </a:r>
            <a:r>
              <a:rPr sz="1200" spc="225" dirty="0">
                <a:latin typeface="Microsoft Sans Serif"/>
                <a:cs typeface="Microsoft Sans Serif"/>
              </a:rPr>
              <a:t>− </a:t>
            </a:r>
            <a:r>
              <a:rPr sz="1200" i="1" spc="-10" dirty="0">
                <a:latin typeface="Arial"/>
                <a:cs typeface="Arial"/>
              </a:rPr>
              <a:t>to </a:t>
            </a:r>
            <a:r>
              <a:rPr sz="1200" spc="225" dirty="0">
                <a:latin typeface="Microsoft Sans Serif"/>
                <a:cs typeface="Microsoft Sans Serif"/>
              </a:rPr>
              <a:t>− </a:t>
            </a:r>
            <a:r>
              <a:rPr sz="1200" i="1" spc="-15" dirty="0">
                <a:latin typeface="Arial"/>
                <a:cs typeface="Arial"/>
              </a:rPr>
              <a:t>movie </a:t>
            </a:r>
            <a:r>
              <a:rPr sz="1200" spc="135" dirty="0">
                <a:latin typeface="Georgia"/>
                <a:cs typeface="Georgia"/>
              </a:rPr>
              <a:t>= </a:t>
            </a:r>
            <a:r>
              <a:rPr sz="1200" i="1" spc="-55" dirty="0">
                <a:latin typeface="Arial"/>
                <a:cs typeface="Arial"/>
              </a:rPr>
              <a:t>yes </a:t>
            </a:r>
            <a:r>
              <a:rPr sz="1200" spc="20" dirty="0">
                <a:latin typeface="Microsoft Sans Serif"/>
                <a:cs typeface="Microsoft Sans Serif"/>
              </a:rPr>
              <a:t>| </a:t>
            </a:r>
            <a:r>
              <a:rPr sz="1200" i="1" spc="135" dirty="0">
                <a:latin typeface="Arial"/>
                <a:cs typeface="Arial"/>
              </a:rPr>
              <a:t>X</a:t>
            </a:r>
            <a:r>
              <a:rPr sz="1200" spc="135" dirty="0">
                <a:latin typeface="Georgia"/>
                <a:cs typeface="Georgia"/>
              </a:rPr>
              <a:t>) = </a:t>
            </a:r>
            <a:r>
              <a:rPr sz="1200" spc="-85" dirty="0">
                <a:latin typeface="Georgia"/>
                <a:cs typeface="Georgia"/>
              </a:rPr>
              <a:t>0.364 </a:t>
            </a:r>
            <a:r>
              <a:rPr sz="1200" spc="15" dirty="0">
                <a:latin typeface="Georgia"/>
                <a:cs typeface="Georgia"/>
              </a:rPr>
              <a:t>* </a:t>
            </a:r>
            <a:r>
              <a:rPr sz="1200" spc="-75" dirty="0">
                <a:latin typeface="Georgia"/>
                <a:cs typeface="Georgia"/>
              </a:rPr>
              <a:t>0.25 </a:t>
            </a:r>
            <a:r>
              <a:rPr sz="1200" spc="15" dirty="0">
                <a:latin typeface="Georgia"/>
                <a:cs typeface="Georgia"/>
              </a:rPr>
              <a:t>* </a:t>
            </a:r>
            <a:r>
              <a:rPr sz="1200" spc="-70" dirty="0">
                <a:latin typeface="Georgia"/>
                <a:cs typeface="Georgia"/>
              </a:rPr>
              <a:t>0.5 </a:t>
            </a:r>
            <a:r>
              <a:rPr sz="1200" spc="15" dirty="0">
                <a:latin typeface="Georgia"/>
                <a:cs typeface="Georgia"/>
              </a:rPr>
              <a:t>* </a:t>
            </a:r>
            <a:r>
              <a:rPr sz="1200" spc="-70" dirty="0">
                <a:latin typeface="Georgia"/>
                <a:cs typeface="Georgia"/>
              </a:rPr>
              <a:t>0.5 </a:t>
            </a:r>
            <a:r>
              <a:rPr sz="1200" spc="135" dirty="0">
                <a:latin typeface="Georgia"/>
                <a:cs typeface="Georgia"/>
              </a:rPr>
              <a:t>=</a:t>
            </a:r>
            <a:r>
              <a:rPr sz="1200" spc="175" dirty="0">
                <a:latin typeface="Georgia"/>
                <a:cs typeface="Georgia"/>
              </a:rPr>
              <a:t> </a:t>
            </a:r>
            <a:r>
              <a:rPr sz="1200" spc="-95" dirty="0">
                <a:latin typeface="Georgia"/>
                <a:cs typeface="Georgia"/>
              </a:rPr>
              <a:t>0.023</a:t>
            </a:r>
            <a:endParaRPr sz="1200" dirty="0">
              <a:latin typeface="Georgia"/>
              <a:cs typeface="Georgia"/>
            </a:endParaRPr>
          </a:p>
          <a:p>
            <a:pPr marL="234916" marR="5080">
              <a:lnSpc>
                <a:spcPct val="200000"/>
              </a:lnSpc>
              <a:spcBef>
                <a:spcPts val="10"/>
              </a:spcBef>
            </a:pPr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-70" dirty="0">
                <a:latin typeface="Georgia"/>
                <a:cs typeface="Georgia"/>
              </a:rPr>
              <a:t>(</a:t>
            </a:r>
            <a:r>
              <a:rPr sz="1200" i="1" spc="-70" dirty="0">
                <a:latin typeface="Arial"/>
                <a:cs typeface="Arial"/>
              </a:rPr>
              <a:t>goes </a:t>
            </a:r>
            <a:r>
              <a:rPr sz="1200" spc="225" dirty="0">
                <a:latin typeface="Microsoft Sans Serif"/>
                <a:cs typeface="Microsoft Sans Serif"/>
              </a:rPr>
              <a:t>− </a:t>
            </a:r>
            <a:r>
              <a:rPr sz="1200" i="1" spc="-10" dirty="0">
                <a:latin typeface="Arial"/>
                <a:cs typeface="Arial"/>
              </a:rPr>
              <a:t>to </a:t>
            </a:r>
            <a:r>
              <a:rPr sz="1200" spc="225" dirty="0">
                <a:latin typeface="Microsoft Sans Serif"/>
                <a:cs typeface="Microsoft Sans Serif"/>
              </a:rPr>
              <a:t>− </a:t>
            </a:r>
            <a:r>
              <a:rPr sz="1200" i="1" spc="-15" dirty="0">
                <a:latin typeface="Arial"/>
                <a:cs typeface="Arial"/>
              </a:rPr>
              <a:t>movie </a:t>
            </a:r>
            <a:r>
              <a:rPr sz="1200" spc="135" dirty="0">
                <a:latin typeface="Georgia"/>
                <a:cs typeface="Georgia"/>
              </a:rPr>
              <a:t>= </a:t>
            </a:r>
            <a:r>
              <a:rPr sz="1200" i="1" spc="-40" dirty="0">
                <a:latin typeface="Arial"/>
                <a:cs typeface="Arial"/>
              </a:rPr>
              <a:t>no </a:t>
            </a:r>
            <a:r>
              <a:rPr sz="1200" spc="20" dirty="0">
                <a:latin typeface="Microsoft Sans Serif"/>
                <a:cs typeface="Microsoft Sans Serif"/>
              </a:rPr>
              <a:t>| </a:t>
            </a:r>
            <a:r>
              <a:rPr sz="1200" i="1" spc="135" dirty="0">
                <a:latin typeface="Arial"/>
                <a:cs typeface="Arial"/>
              </a:rPr>
              <a:t>X</a:t>
            </a:r>
            <a:r>
              <a:rPr sz="1200" spc="135" dirty="0">
                <a:latin typeface="Georgia"/>
                <a:cs typeface="Georgia"/>
              </a:rPr>
              <a:t>) = </a:t>
            </a:r>
            <a:r>
              <a:rPr sz="1200" spc="-85" dirty="0">
                <a:latin typeface="Georgia"/>
                <a:cs typeface="Georgia"/>
              </a:rPr>
              <a:t>0.636 </a:t>
            </a:r>
            <a:r>
              <a:rPr sz="1200" spc="15" dirty="0">
                <a:latin typeface="Georgia"/>
                <a:cs typeface="Georgia"/>
              </a:rPr>
              <a:t>* </a:t>
            </a:r>
            <a:r>
              <a:rPr sz="1200" spc="-85" dirty="0">
                <a:latin typeface="Georgia"/>
                <a:cs typeface="Georgia"/>
              </a:rPr>
              <a:t>0.429 </a:t>
            </a:r>
            <a:r>
              <a:rPr sz="1200" spc="15" dirty="0">
                <a:latin typeface="Georgia"/>
                <a:cs typeface="Georgia"/>
              </a:rPr>
              <a:t>* </a:t>
            </a:r>
            <a:r>
              <a:rPr sz="1200" spc="-85" dirty="0">
                <a:latin typeface="Georgia"/>
                <a:cs typeface="Georgia"/>
              </a:rPr>
              <a:t>0.429 </a:t>
            </a:r>
            <a:r>
              <a:rPr sz="1200" spc="15" dirty="0">
                <a:latin typeface="Georgia"/>
                <a:cs typeface="Georgia"/>
              </a:rPr>
              <a:t>* </a:t>
            </a:r>
            <a:r>
              <a:rPr sz="1200" spc="-95" dirty="0">
                <a:latin typeface="Georgia"/>
                <a:cs typeface="Georgia"/>
              </a:rPr>
              <a:t>0.286 </a:t>
            </a:r>
            <a:r>
              <a:rPr sz="1200" spc="135" dirty="0">
                <a:latin typeface="Georgia"/>
                <a:cs typeface="Georgia"/>
              </a:rPr>
              <a:t>= </a:t>
            </a:r>
            <a:r>
              <a:rPr sz="1200" spc="-95" dirty="0">
                <a:latin typeface="Georgia"/>
                <a:cs typeface="Georgia"/>
              </a:rPr>
              <a:t>0.033  </a:t>
            </a:r>
            <a:r>
              <a:rPr sz="1200" spc="-45" dirty="0">
                <a:latin typeface="Georgia"/>
                <a:cs typeface="Georgia"/>
              </a:rPr>
              <a:t>Since </a:t>
            </a:r>
            <a:r>
              <a:rPr sz="1200" i="1" spc="-50" dirty="0">
                <a:latin typeface="Arial"/>
                <a:cs typeface="Arial"/>
              </a:rPr>
              <a:t>P </a:t>
            </a:r>
            <a:r>
              <a:rPr sz="1200" spc="20" dirty="0">
                <a:latin typeface="Georgia"/>
                <a:cs typeface="Georgia"/>
              </a:rPr>
              <a:t>(</a:t>
            </a:r>
            <a:r>
              <a:rPr sz="1200" i="1" spc="20" dirty="0">
                <a:latin typeface="Arial"/>
                <a:cs typeface="Arial"/>
              </a:rPr>
              <a:t>goes</a:t>
            </a:r>
            <a:r>
              <a:rPr sz="1200" spc="20" dirty="0">
                <a:latin typeface="Microsoft Sans Serif"/>
                <a:cs typeface="Microsoft Sans Serif"/>
              </a:rPr>
              <a:t>−</a:t>
            </a:r>
            <a:r>
              <a:rPr sz="1200" i="1" spc="20" dirty="0">
                <a:latin typeface="Arial"/>
                <a:cs typeface="Arial"/>
              </a:rPr>
              <a:t>to</a:t>
            </a:r>
            <a:r>
              <a:rPr sz="1200" spc="20" dirty="0">
                <a:latin typeface="Microsoft Sans Serif"/>
                <a:cs typeface="Microsoft Sans Serif"/>
              </a:rPr>
              <a:t>−</a:t>
            </a:r>
            <a:r>
              <a:rPr sz="1200" i="1" spc="20" dirty="0">
                <a:latin typeface="Arial"/>
                <a:cs typeface="Arial"/>
              </a:rPr>
              <a:t>movie </a:t>
            </a:r>
            <a:r>
              <a:rPr sz="1200" spc="135" dirty="0">
                <a:latin typeface="Georgia"/>
                <a:cs typeface="Georgia"/>
              </a:rPr>
              <a:t>= </a:t>
            </a:r>
            <a:r>
              <a:rPr sz="1200" i="1" spc="-40" dirty="0">
                <a:latin typeface="Arial"/>
                <a:cs typeface="Arial"/>
              </a:rPr>
              <a:t>no </a:t>
            </a:r>
            <a:r>
              <a:rPr sz="1200" spc="20" dirty="0">
                <a:latin typeface="Microsoft Sans Serif"/>
                <a:cs typeface="Microsoft Sans Serif"/>
              </a:rPr>
              <a:t>| </a:t>
            </a:r>
            <a:r>
              <a:rPr sz="1200" i="1" spc="135" dirty="0">
                <a:latin typeface="Arial"/>
                <a:cs typeface="Arial"/>
              </a:rPr>
              <a:t>X</a:t>
            </a:r>
            <a:r>
              <a:rPr sz="1200" spc="135" dirty="0">
                <a:latin typeface="Georgia"/>
                <a:cs typeface="Georgia"/>
              </a:rPr>
              <a:t>) </a:t>
            </a:r>
            <a:r>
              <a:rPr sz="1200" spc="-45" dirty="0">
                <a:latin typeface="Georgia"/>
                <a:cs typeface="Georgia"/>
              </a:rPr>
              <a:t>is </a:t>
            </a:r>
            <a:r>
              <a:rPr sz="1200" spc="-30" dirty="0">
                <a:latin typeface="Georgia"/>
                <a:cs typeface="Georgia"/>
              </a:rPr>
              <a:t>larger,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new </a:t>
            </a:r>
            <a:r>
              <a:rPr sz="1200" spc="-20" dirty="0">
                <a:latin typeface="Georgia"/>
                <a:cs typeface="Georgia"/>
              </a:rPr>
              <a:t>pattern </a:t>
            </a:r>
            <a:r>
              <a:rPr sz="1200" spc="-45" dirty="0">
                <a:latin typeface="Georgia"/>
                <a:cs typeface="Georgia"/>
              </a:rPr>
              <a:t>is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classified</a:t>
            </a:r>
            <a:endParaRPr sz="1200" dirty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r>
              <a:rPr sz="1200" spc="-40" dirty="0">
                <a:latin typeface="Georgia"/>
                <a:cs typeface="Georgia"/>
              </a:rPr>
              <a:t>as  belonging  </a:t>
            </a:r>
            <a:r>
              <a:rPr sz="1200" spc="-10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class</a:t>
            </a:r>
            <a:r>
              <a:rPr sz="1200" spc="7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goes-to-movie=no</a:t>
            </a:r>
            <a:r>
              <a:rPr sz="1200" spc="-35" dirty="0" smtClean="0">
                <a:latin typeface="Georgia"/>
                <a:cs typeface="Georgia"/>
              </a:rPr>
              <a:t>.</a:t>
            </a:r>
            <a:endParaRPr lang="en-US" sz="1200" spc="-35" dirty="0" smtClean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 smtClean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 smtClean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 smtClean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endParaRPr lang="en-US" sz="1200" spc="-35" dirty="0" smtClean="0">
              <a:latin typeface="Georgia"/>
              <a:cs typeface="Georgia"/>
            </a:endParaRPr>
          </a:p>
          <a:p>
            <a:pPr marL="12698">
              <a:spcBef>
                <a:spcPts val="10"/>
              </a:spcBef>
            </a:pPr>
            <a:r>
              <a:rPr lang="en-US" sz="1200" spc="-35" dirty="0" smtClean="0">
                <a:latin typeface="Georgia"/>
                <a:cs typeface="Georgia"/>
              </a:rPr>
              <a:t>Reference: Nptel.com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1226</Words>
  <Application>Microsoft Office PowerPoint</Application>
  <PresentationFormat>Custom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Cambria</vt:lpstr>
      <vt:lpstr>Georgia</vt:lpstr>
      <vt:lpstr>Lucida Sans Unicode</vt:lpstr>
      <vt:lpstr>Microsoft Sans Serif</vt:lpstr>
      <vt:lpstr>PMingLiU</vt:lpstr>
      <vt:lpstr>Tahoma</vt:lpstr>
      <vt:lpstr>Times New Roman</vt:lpstr>
      <vt:lpstr>Trebuchet MS</vt:lpstr>
      <vt:lpstr>Wingdings 3</vt:lpstr>
      <vt:lpstr>Facet</vt:lpstr>
      <vt:lpstr>NAIVES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lesson19.dvi</dc:title>
  <dc:creator>varun chavakula</dc:creator>
  <cp:lastModifiedBy>varun chavakula</cp:lastModifiedBy>
  <cp:revision>4</cp:revision>
  <dcterms:created xsi:type="dcterms:W3CDTF">2016-03-07T23:03:28Z</dcterms:created>
  <dcterms:modified xsi:type="dcterms:W3CDTF">2016-03-07T22:20:16Z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2011-09-19T00:00:00Z</vt:filetime>
  </property>
  <property fmtid="{D5CDD505-2E9C-101B-9397-08002B2CF9AE}" pid="3" name="Creator">
    <vt:lpwstr>dvips(k) 5.95a Copyright 2005 Radical Eye Software</vt:lpwstr>
  </property>
  <property fmtid="{D5CDD505-2E9C-101B-9397-08002B2CF9AE}" pid="4" name="LastSaved">
    <vt:filetime>2016-03-07T00:00:00Z</vt:filetime>
  </property>
</Properties>
</file>