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45"/>
  </p:notesMasterIdLst>
  <p:sldIdLst>
    <p:sldId id="256" r:id="rId2"/>
    <p:sldId id="271" r:id="rId3"/>
    <p:sldId id="257" r:id="rId4"/>
    <p:sldId id="370" r:id="rId5"/>
    <p:sldId id="374" r:id="rId6"/>
    <p:sldId id="261" r:id="rId7"/>
    <p:sldId id="373" r:id="rId8"/>
    <p:sldId id="371" r:id="rId9"/>
    <p:sldId id="291" r:id="rId10"/>
    <p:sldId id="292" r:id="rId11"/>
    <p:sldId id="294" r:id="rId12"/>
    <p:sldId id="297" r:id="rId13"/>
    <p:sldId id="298" r:id="rId14"/>
    <p:sldId id="296" r:id="rId15"/>
    <p:sldId id="302" r:id="rId16"/>
    <p:sldId id="299" r:id="rId17"/>
    <p:sldId id="276" r:id="rId18"/>
    <p:sldId id="303" r:id="rId19"/>
    <p:sldId id="304" r:id="rId20"/>
    <p:sldId id="305" r:id="rId21"/>
    <p:sldId id="350" r:id="rId22"/>
    <p:sldId id="306" r:id="rId23"/>
    <p:sldId id="351" r:id="rId24"/>
    <p:sldId id="307" r:id="rId25"/>
    <p:sldId id="263" r:id="rId26"/>
    <p:sldId id="312" r:id="rId27"/>
    <p:sldId id="319" r:id="rId28"/>
    <p:sldId id="320" r:id="rId29"/>
    <p:sldId id="321" r:id="rId30"/>
    <p:sldId id="314" r:id="rId31"/>
    <p:sldId id="318" r:id="rId32"/>
    <p:sldId id="317" r:id="rId33"/>
    <p:sldId id="322" r:id="rId34"/>
    <p:sldId id="355" r:id="rId35"/>
    <p:sldId id="356" r:id="rId36"/>
    <p:sldId id="357" r:id="rId37"/>
    <p:sldId id="358" r:id="rId38"/>
    <p:sldId id="359" r:id="rId39"/>
    <p:sldId id="376" r:id="rId40"/>
    <p:sldId id="378" r:id="rId41"/>
    <p:sldId id="379" r:id="rId42"/>
    <p:sldId id="377" r:id="rId43"/>
    <p:sldId id="37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00" autoAdjust="0"/>
  </p:normalViewPr>
  <p:slideViewPr>
    <p:cSldViewPr>
      <p:cViewPr varScale="1">
        <p:scale>
          <a:sx n="45" d="100"/>
          <a:sy n="45" d="100"/>
        </p:scale>
        <p:origin x="18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D3BC4E-CE7E-49DE-8F91-46439632C57D}" type="datetimeFigureOut">
              <a:rPr lang="en-US" smtClean="0"/>
              <a:pPr/>
              <a:t>3/2/2016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89D04-83EC-4D58-AE01-FF6854615A6C}" type="slidenum">
              <a:rPr lang="en-US" smtClean="0"/>
              <a:pPr/>
              <a:t>‹#›</a:t>
            </a:fld>
            <a:endParaRPr lang="en-US"/>
          </a:p>
        </p:txBody>
      </p:sp>
    </p:spTree>
    <p:extLst>
      <p:ext uri="{BB962C8B-B14F-4D97-AF65-F5344CB8AC3E}">
        <p14:creationId xmlns:p14="http://schemas.microsoft.com/office/powerpoint/2010/main" val="25791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1</a:t>
            </a:fld>
            <a:endParaRPr lang="en-US"/>
          </a:p>
        </p:txBody>
      </p:sp>
    </p:spTree>
    <p:extLst>
      <p:ext uri="{BB962C8B-B14F-4D97-AF65-F5344CB8AC3E}">
        <p14:creationId xmlns:p14="http://schemas.microsoft.com/office/powerpoint/2010/main" val="151139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30</a:t>
            </a:fld>
            <a:endParaRPr lang="en-US"/>
          </a:p>
        </p:txBody>
      </p:sp>
    </p:spTree>
    <p:extLst>
      <p:ext uri="{BB962C8B-B14F-4D97-AF65-F5344CB8AC3E}">
        <p14:creationId xmlns:p14="http://schemas.microsoft.com/office/powerpoint/2010/main" val="103576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definition</a:t>
            </a:r>
            <a:r>
              <a:rPr lang="en-US" baseline="0" dirty="0" smtClean="0"/>
              <a:t> of median </a:t>
            </a:r>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31</a:t>
            </a:fld>
            <a:endParaRPr lang="en-US"/>
          </a:p>
        </p:txBody>
      </p:sp>
    </p:spTree>
    <p:extLst>
      <p:ext uri="{BB962C8B-B14F-4D97-AF65-F5344CB8AC3E}">
        <p14:creationId xmlns:p14="http://schemas.microsoft.com/office/powerpoint/2010/main" val="74509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32</a:t>
            </a:fld>
            <a:endParaRPr lang="en-US"/>
          </a:p>
        </p:txBody>
      </p:sp>
    </p:spTree>
    <p:extLst>
      <p:ext uri="{BB962C8B-B14F-4D97-AF65-F5344CB8AC3E}">
        <p14:creationId xmlns:p14="http://schemas.microsoft.com/office/powerpoint/2010/main" val="2252623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38</a:t>
            </a:fld>
            <a:endParaRPr lang="en-US"/>
          </a:p>
        </p:txBody>
      </p:sp>
    </p:spTree>
    <p:extLst>
      <p:ext uri="{BB962C8B-B14F-4D97-AF65-F5344CB8AC3E}">
        <p14:creationId xmlns:p14="http://schemas.microsoft.com/office/powerpoint/2010/main" val="969389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43</a:t>
            </a:fld>
            <a:endParaRPr lang="en-US"/>
          </a:p>
        </p:txBody>
      </p:sp>
    </p:spTree>
    <p:extLst>
      <p:ext uri="{BB962C8B-B14F-4D97-AF65-F5344CB8AC3E}">
        <p14:creationId xmlns:p14="http://schemas.microsoft.com/office/powerpoint/2010/main" val="325948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2</a:t>
            </a:fld>
            <a:endParaRPr lang="en-US"/>
          </a:p>
        </p:txBody>
      </p:sp>
    </p:spTree>
    <p:extLst>
      <p:ext uri="{BB962C8B-B14F-4D97-AF65-F5344CB8AC3E}">
        <p14:creationId xmlns:p14="http://schemas.microsoft.com/office/powerpoint/2010/main" val="3699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AC89D04-83EC-4D58-AE01-FF6854615A6C}" type="slidenum">
              <a:rPr lang="en-US" smtClean="0"/>
              <a:pPr/>
              <a:t>3</a:t>
            </a:fld>
            <a:endParaRPr lang="en-US"/>
          </a:p>
        </p:txBody>
      </p:sp>
    </p:spTree>
    <p:extLst>
      <p:ext uri="{BB962C8B-B14F-4D97-AF65-F5344CB8AC3E}">
        <p14:creationId xmlns:p14="http://schemas.microsoft.com/office/powerpoint/2010/main" val="2347203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4</a:t>
            </a:fld>
            <a:endParaRPr lang="en-US"/>
          </a:p>
        </p:txBody>
      </p:sp>
    </p:spTree>
    <p:extLst>
      <p:ext uri="{BB962C8B-B14F-4D97-AF65-F5344CB8AC3E}">
        <p14:creationId xmlns:p14="http://schemas.microsoft.com/office/powerpoint/2010/main" val="187050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5</a:t>
            </a:fld>
            <a:endParaRPr lang="en-US"/>
          </a:p>
        </p:txBody>
      </p:sp>
    </p:spTree>
    <p:extLst>
      <p:ext uri="{BB962C8B-B14F-4D97-AF65-F5344CB8AC3E}">
        <p14:creationId xmlns:p14="http://schemas.microsoft.com/office/powerpoint/2010/main" val="126460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6</a:t>
            </a:fld>
            <a:endParaRPr lang="en-US"/>
          </a:p>
        </p:txBody>
      </p:sp>
    </p:spTree>
    <p:extLst>
      <p:ext uri="{BB962C8B-B14F-4D97-AF65-F5344CB8AC3E}">
        <p14:creationId xmlns:p14="http://schemas.microsoft.com/office/powerpoint/2010/main" val="366459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7</a:t>
            </a:fld>
            <a:endParaRPr lang="en-US"/>
          </a:p>
        </p:txBody>
      </p:sp>
    </p:spTree>
    <p:extLst>
      <p:ext uri="{BB962C8B-B14F-4D97-AF65-F5344CB8AC3E}">
        <p14:creationId xmlns:p14="http://schemas.microsoft.com/office/powerpoint/2010/main" val="210241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9</a:t>
            </a:fld>
            <a:endParaRPr lang="en-US"/>
          </a:p>
        </p:txBody>
      </p:sp>
    </p:spTree>
    <p:extLst>
      <p:ext uri="{BB962C8B-B14F-4D97-AF65-F5344CB8AC3E}">
        <p14:creationId xmlns:p14="http://schemas.microsoft.com/office/powerpoint/2010/main" val="419566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20</a:t>
            </a:fld>
            <a:endParaRPr lang="en-US"/>
          </a:p>
        </p:txBody>
      </p:sp>
    </p:spTree>
    <p:extLst>
      <p:ext uri="{BB962C8B-B14F-4D97-AF65-F5344CB8AC3E}">
        <p14:creationId xmlns:p14="http://schemas.microsoft.com/office/powerpoint/2010/main" val="89060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E71A6E-0887-411B-8E56-05339C331C3F}" type="datetimeFigureOut">
              <a:rPr lang="en-US" smtClean="0"/>
              <a:pPr/>
              <a:t>3/2/2016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C9E5CAA-21F1-4B81-B621-226C753CEAE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71A6E-0887-411B-8E56-05339C331C3F}"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5CAA-21F1-4B81-B621-226C753CEA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71A6E-0887-411B-8E56-05339C331C3F}"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5CAA-21F1-4B81-B621-226C753CEA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E71A6E-0887-411B-8E56-05339C331C3F}"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5CAA-21F1-4B81-B621-226C753CEAE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71A6E-0887-411B-8E56-05339C331C3F}" type="datetimeFigureOut">
              <a:rPr lang="en-US" smtClean="0"/>
              <a:pPr/>
              <a:t>3/2/2016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C9E5CAA-21F1-4B81-B621-226C753CEA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E71A6E-0887-411B-8E56-05339C331C3F}"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E5CAA-21F1-4B81-B621-226C753CEAE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E71A6E-0887-411B-8E56-05339C331C3F}" type="datetimeFigureOut">
              <a:rPr lang="en-US" smtClean="0"/>
              <a:pPr/>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E5CAA-21F1-4B81-B621-226C753CEAE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E71A6E-0887-411B-8E56-05339C331C3F}" type="datetimeFigureOut">
              <a:rPr lang="en-US" smtClean="0"/>
              <a:pPr/>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E5CAA-21F1-4B81-B621-226C753CEA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71A6E-0887-411B-8E56-05339C331C3F}" type="datetimeFigureOut">
              <a:rPr lang="en-US" smtClean="0"/>
              <a:pPr/>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E5CAA-21F1-4B81-B621-226C753CEA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71A6E-0887-411B-8E56-05339C331C3F}"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E5CAA-21F1-4B81-B621-226C753CEAE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71A6E-0887-411B-8E56-05339C331C3F}" type="datetimeFigureOut">
              <a:rPr lang="en-US" smtClean="0"/>
              <a:pPr/>
              <a:t>3/2/2016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C9E5CAA-21F1-4B81-B621-226C753CEAE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E71A6E-0887-411B-8E56-05339C331C3F}" type="datetimeFigureOut">
              <a:rPr lang="en-US" smtClean="0"/>
              <a:pPr/>
              <a:t>3/2/2016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C9E5CAA-21F1-4B81-B621-226C753CEA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2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Mixture_model" TargetMode="External"/><Relationship Id="rId2" Type="http://schemas.openxmlformats.org/officeDocument/2006/relationships/hyperlink" Target="https://en.wikipedia.org/wiki/Maximum_likelihood" TargetMode="External"/><Relationship Id="rId1" Type="http://schemas.openxmlformats.org/officeDocument/2006/relationships/slideLayout" Target="../slideLayouts/slideLayout2.xml"/><Relationship Id="rId6" Type="http://schemas.openxmlformats.org/officeDocument/2006/relationships/hyperlink" Target="https://en.wikipedia.org/wiki/Missing_values" TargetMode="External"/><Relationship Id="rId5" Type="http://schemas.openxmlformats.org/officeDocument/2006/relationships/hyperlink" Target="https://en.wikipedia.org/wiki/Parameters" TargetMode="External"/><Relationship Id="rId4" Type="http://schemas.openxmlformats.org/officeDocument/2006/relationships/hyperlink" Target="https://en.wikipedia.org/wiki/Latent_variab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Expectation%E2%80%93maximization_algorithm#cite_note-Wu-12" TargetMode="External"/><Relationship Id="rId2" Type="http://schemas.openxmlformats.org/officeDocument/2006/relationships/hyperlink" Target="https://en.wikipedia.org/wiki/Saddle_point" TargetMode="External"/><Relationship Id="rId1" Type="http://schemas.openxmlformats.org/officeDocument/2006/relationships/slideLayout" Target="../slideLayouts/slideLayout2.xml"/><Relationship Id="rId4" Type="http://schemas.openxmlformats.org/officeDocument/2006/relationships/hyperlink" Target="https://en.wikipedia.org/wiki/Mathematical_singularity"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Likelihood_function" TargetMode="External"/><Relationship Id="rId2" Type="http://schemas.openxmlformats.org/officeDocument/2006/relationships/hyperlink" Target="https://en.wikipedia.org/wiki/Derivativ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Expectation%E2%80%93maximization_algorith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Team 3</a:t>
            </a:r>
          </a:p>
        </p:txBody>
      </p:sp>
      <p:sp>
        <p:nvSpPr>
          <p:cNvPr id="2" name="Title 1"/>
          <p:cNvSpPr>
            <a:spLocks noGrp="1"/>
          </p:cNvSpPr>
          <p:nvPr>
            <p:ph type="ctrTitle"/>
          </p:nvPr>
        </p:nvSpPr>
        <p:spPr/>
        <p:txBody>
          <a:bodyPr>
            <a:normAutofit fontScale="90000"/>
          </a:bodyPr>
          <a:lstStyle/>
          <a:p>
            <a:r>
              <a:rPr lang="en-US" dirty="0"/>
              <a:t>Example &amp; step-by-step problem solving for </a:t>
            </a:r>
            <a:r>
              <a:rPr lang="en-US" b="1" dirty="0"/>
              <a:t>k-Medians/k-</a:t>
            </a:r>
            <a:r>
              <a:rPr lang="en-US" b="1" dirty="0" err="1"/>
              <a:t>Medoids</a:t>
            </a:r>
            <a:r>
              <a:rPr lang="en-US" b="1" dirty="0"/>
              <a:t> &amp; Hierarchical Clustering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1</a:t>
            </a:r>
            <a:r>
              <a:rPr lang="en-US" baseline="30000" dirty="0" smtClean="0"/>
              <a:t>st</a:t>
            </a:r>
            <a:r>
              <a:rPr lang="en-US" dirty="0" smtClean="0"/>
              <a:t> iteration</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86000" y="2514600"/>
            <a:ext cx="228600" cy="369332"/>
          </a:xfrm>
          <a:prstGeom prst="rect">
            <a:avLst/>
          </a:prstGeom>
          <a:noFill/>
        </p:spPr>
        <p:txBody>
          <a:bodyPr wrap="square" rtlCol="0">
            <a:spAutoFit/>
          </a:bodyPr>
          <a:lstStyle/>
          <a:p>
            <a:r>
              <a:rPr lang="en-US" b="1" dirty="0" smtClean="0"/>
              <a:t>1</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5079642" y="2629437"/>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2</a:t>
            </a:r>
            <a:r>
              <a:rPr lang="en-US" baseline="30000" dirty="0" smtClean="0"/>
              <a:t>nd</a:t>
            </a:r>
            <a:r>
              <a:rPr lang="en-US" dirty="0" smtClean="0"/>
              <a:t> iteration</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97805" y="2514600"/>
            <a:ext cx="228600" cy="369332"/>
          </a:xfrm>
          <a:prstGeom prst="rect">
            <a:avLst/>
          </a:prstGeom>
          <a:noFill/>
        </p:spPr>
        <p:txBody>
          <a:bodyPr wrap="square" rtlCol="0">
            <a:spAutoFit/>
          </a:bodyPr>
          <a:lstStyle/>
          <a:p>
            <a:r>
              <a:rPr lang="en-US" b="1" dirty="0" smtClean="0"/>
              <a:t>1</a:t>
            </a:r>
            <a:endParaRPr lang="en-US" b="1" dirty="0"/>
          </a:p>
        </p:txBody>
      </p:sp>
      <p:sp>
        <p:nvSpPr>
          <p:cNvPr id="20" name="TextBox 19"/>
          <p:cNvSpPr txBox="1"/>
          <p:nvPr/>
        </p:nvSpPr>
        <p:spPr>
          <a:xfrm>
            <a:off x="4876800" y="2514600"/>
            <a:ext cx="228600" cy="369332"/>
          </a:xfrm>
          <a:prstGeom prst="rect">
            <a:avLst/>
          </a:prstGeom>
          <a:noFill/>
        </p:spPr>
        <p:txBody>
          <a:bodyPr wrap="square" rtlCol="0">
            <a:spAutoFit/>
          </a:bodyPr>
          <a:lstStyle/>
          <a:p>
            <a:r>
              <a:rPr lang="en-US" b="1" dirty="0" smtClean="0"/>
              <a:t>2</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09800" y="2438400"/>
            <a:ext cx="914400" cy="990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79642" y="2629437"/>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3</a:t>
            </a:r>
            <a:r>
              <a:rPr lang="en-US" baseline="30000" dirty="0" smtClean="0"/>
              <a:t>rd</a:t>
            </a:r>
            <a:r>
              <a:rPr lang="en-US" dirty="0" smtClean="0"/>
              <a:t> iteration</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97805" y="2514600"/>
            <a:ext cx="228600" cy="369332"/>
          </a:xfrm>
          <a:prstGeom prst="rect">
            <a:avLst/>
          </a:prstGeom>
          <a:noFill/>
        </p:spPr>
        <p:txBody>
          <a:bodyPr wrap="square" rtlCol="0">
            <a:spAutoFit/>
          </a:bodyPr>
          <a:lstStyle/>
          <a:p>
            <a:r>
              <a:rPr lang="en-US" b="1" dirty="0" smtClean="0"/>
              <a:t>1</a:t>
            </a:r>
            <a:endParaRPr lang="en-US" b="1" dirty="0"/>
          </a:p>
        </p:txBody>
      </p:sp>
      <p:sp>
        <p:nvSpPr>
          <p:cNvPr id="20" name="TextBox 19"/>
          <p:cNvSpPr txBox="1"/>
          <p:nvPr/>
        </p:nvSpPr>
        <p:spPr>
          <a:xfrm>
            <a:off x="4876800" y="2514600"/>
            <a:ext cx="228600" cy="369332"/>
          </a:xfrm>
          <a:prstGeom prst="rect">
            <a:avLst/>
          </a:prstGeom>
          <a:noFill/>
        </p:spPr>
        <p:txBody>
          <a:bodyPr wrap="square" rtlCol="0">
            <a:spAutoFit/>
          </a:bodyPr>
          <a:lstStyle/>
          <a:p>
            <a:r>
              <a:rPr lang="en-US" b="1" dirty="0" smtClean="0"/>
              <a:t>2</a:t>
            </a:r>
            <a:endParaRPr lang="en-US" b="1" dirty="0"/>
          </a:p>
        </p:txBody>
      </p:sp>
      <p:sp>
        <p:nvSpPr>
          <p:cNvPr id="22" name="TextBox 21"/>
          <p:cNvSpPr txBox="1"/>
          <p:nvPr/>
        </p:nvSpPr>
        <p:spPr>
          <a:xfrm>
            <a:off x="2057400" y="2362200"/>
            <a:ext cx="228600" cy="369332"/>
          </a:xfrm>
          <a:prstGeom prst="rect">
            <a:avLst/>
          </a:prstGeom>
          <a:noFill/>
        </p:spPr>
        <p:txBody>
          <a:bodyPr wrap="square" rtlCol="0">
            <a:spAutoFit/>
          </a:bodyPr>
          <a:lstStyle/>
          <a:p>
            <a:r>
              <a:rPr lang="en-US" b="1" dirty="0" smtClean="0"/>
              <a:t>3</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5207358" y="3429000"/>
            <a:ext cx="838200" cy="609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09800" y="2438400"/>
            <a:ext cx="914400" cy="990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79642" y="2629437"/>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4</a:t>
            </a:r>
            <a:r>
              <a:rPr lang="en-US" baseline="30000" dirty="0" smtClean="0"/>
              <a:t>th</a:t>
            </a:r>
            <a:r>
              <a:rPr lang="en-US" dirty="0" smtClean="0"/>
              <a:t> iteration</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97805" y="2514600"/>
            <a:ext cx="228600" cy="369332"/>
          </a:xfrm>
          <a:prstGeom prst="rect">
            <a:avLst/>
          </a:prstGeom>
          <a:noFill/>
        </p:spPr>
        <p:txBody>
          <a:bodyPr wrap="square" rtlCol="0">
            <a:spAutoFit/>
          </a:bodyPr>
          <a:lstStyle/>
          <a:p>
            <a:r>
              <a:rPr lang="en-US" b="1" dirty="0" smtClean="0"/>
              <a:t>1</a:t>
            </a:r>
            <a:endParaRPr lang="en-US" b="1" dirty="0"/>
          </a:p>
        </p:txBody>
      </p:sp>
      <p:sp>
        <p:nvSpPr>
          <p:cNvPr id="20" name="TextBox 19"/>
          <p:cNvSpPr txBox="1"/>
          <p:nvPr/>
        </p:nvSpPr>
        <p:spPr>
          <a:xfrm>
            <a:off x="4876800" y="2514600"/>
            <a:ext cx="228600" cy="369332"/>
          </a:xfrm>
          <a:prstGeom prst="rect">
            <a:avLst/>
          </a:prstGeom>
          <a:noFill/>
        </p:spPr>
        <p:txBody>
          <a:bodyPr wrap="square" rtlCol="0">
            <a:spAutoFit/>
          </a:bodyPr>
          <a:lstStyle/>
          <a:p>
            <a:r>
              <a:rPr lang="en-US" b="1" dirty="0" smtClean="0"/>
              <a:t>2</a:t>
            </a:r>
            <a:endParaRPr lang="en-US" b="1" dirty="0"/>
          </a:p>
        </p:txBody>
      </p:sp>
      <p:sp>
        <p:nvSpPr>
          <p:cNvPr id="22" name="TextBox 21"/>
          <p:cNvSpPr txBox="1"/>
          <p:nvPr/>
        </p:nvSpPr>
        <p:spPr>
          <a:xfrm>
            <a:off x="2057400" y="2362200"/>
            <a:ext cx="228600" cy="369332"/>
          </a:xfrm>
          <a:prstGeom prst="rect">
            <a:avLst/>
          </a:prstGeom>
          <a:noFill/>
        </p:spPr>
        <p:txBody>
          <a:bodyPr wrap="square" rtlCol="0">
            <a:spAutoFit/>
          </a:bodyPr>
          <a:lstStyle/>
          <a:p>
            <a:r>
              <a:rPr lang="en-US" b="1" dirty="0" smtClean="0"/>
              <a:t>3</a:t>
            </a:r>
            <a:endParaRPr lang="en-US" b="1" dirty="0"/>
          </a:p>
        </p:txBody>
      </p:sp>
      <p:sp>
        <p:nvSpPr>
          <p:cNvPr id="24" name="TextBox 23"/>
          <p:cNvSpPr txBox="1"/>
          <p:nvPr/>
        </p:nvSpPr>
        <p:spPr>
          <a:xfrm>
            <a:off x="4953000" y="3516868"/>
            <a:ext cx="228600" cy="369332"/>
          </a:xfrm>
          <a:prstGeom prst="rect">
            <a:avLst/>
          </a:prstGeom>
          <a:noFill/>
        </p:spPr>
        <p:txBody>
          <a:bodyPr wrap="square" rtlCol="0">
            <a:spAutoFit/>
          </a:bodyPr>
          <a:lstStyle/>
          <a:p>
            <a:r>
              <a:rPr lang="en-US" b="1" dirty="0" smtClean="0"/>
              <a:t>4</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4648200" y="2438400"/>
            <a:ext cx="1905000" cy="1600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07358" y="3429000"/>
            <a:ext cx="838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09800" y="2438400"/>
            <a:ext cx="914400" cy="990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79642" y="2629437"/>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5</a:t>
            </a:r>
            <a:r>
              <a:rPr lang="en-US" baseline="30000" dirty="0" smtClean="0"/>
              <a:t>th</a:t>
            </a:r>
            <a:r>
              <a:rPr lang="en-US" dirty="0" smtClean="0"/>
              <a:t> iteration</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97805" y="2514600"/>
            <a:ext cx="228600" cy="369332"/>
          </a:xfrm>
          <a:prstGeom prst="rect">
            <a:avLst/>
          </a:prstGeom>
          <a:noFill/>
        </p:spPr>
        <p:txBody>
          <a:bodyPr wrap="square" rtlCol="0">
            <a:spAutoFit/>
          </a:bodyPr>
          <a:lstStyle/>
          <a:p>
            <a:r>
              <a:rPr lang="en-US" b="1" dirty="0" smtClean="0"/>
              <a:t>1</a:t>
            </a:r>
            <a:endParaRPr lang="en-US" b="1" dirty="0"/>
          </a:p>
        </p:txBody>
      </p:sp>
      <p:sp>
        <p:nvSpPr>
          <p:cNvPr id="20" name="TextBox 19"/>
          <p:cNvSpPr txBox="1"/>
          <p:nvPr/>
        </p:nvSpPr>
        <p:spPr>
          <a:xfrm>
            <a:off x="4876800" y="2514600"/>
            <a:ext cx="228600" cy="369332"/>
          </a:xfrm>
          <a:prstGeom prst="rect">
            <a:avLst/>
          </a:prstGeom>
          <a:noFill/>
        </p:spPr>
        <p:txBody>
          <a:bodyPr wrap="square" rtlCol="0">
            <a:spAutoFit/>
          </a:bodyPr>
          <a:lstStyle/>
          <a:p>
            <a:r>
              <a:rPr lang="en-US" b="1" dirty="0" smtClean="0"/>
              <a:t>2</a:t>
            </a:r>
            <a:endParaRPr lang="en-US" b="1" dirty="0"/>
          </a:p>
        </p:txBody>
      </p:sp>
      <p:sp>
        <p:nvSpPr>
          <p:cNvPr id="22" name="TextBox 21"/>
          <p:cNvSpPr txBox="1"/>
          <p:nvPr/>
        </p:nvSpPr>
        <p:spPr>
          <a:xfrm>
            <a:off x="2057400" y="2362200"/>
            <a:ext cx="228600" cy="369332"/>
          </a:xfrm>
          <a:prstGeom prst="rect">
            <a:avLst/>
          </a:prstGeom>
          <a:noFill/>
        </p:spPr>
        <p:txBody>
          <a:bodyPr wrap="square" rtlCol="0">
            <a:spAutoFit/>
          </a:bodyPr>
          <a:lstStyle/>
          <a:p>
            <a:r>
              <a:rPr lang="en-US" b="1" dirty="0" smtClean="0"/>
              <a:t>3</a:t>
            </a:r>
            <a:endParaRPr lang="en-US" b="1" dirty="0"/>
          </a:p>
        </p:txBody>
      </p:sp>
      <p:sp>
        <p:nvSpPr>
          <p:cNvPr id="24" name="TextBox 23"/>
          <p:cNvSpPr txBox="1"/>
          <p:nvPr/>
        </p:nvSpPr>
        <p:spPr>
          <a:xfrm>
            <a:off x="4953000" y="3516868"/>
            <a:ext cx="228600" cy="369332"/>
          </a:xfrm>
          <a:prstGeom prst="rect">
            <a:avLst/>
          </a:prstGeom>
          <a:noFill/>
        </p:spPr>
        <p:txBody>
          <a:bodyPr wrap="square" rtlCol="0">
            <a:spAutoFit/>
          </a:bodyPr>
          <a:lstStyle/>
          <a:p>
            <a:r>
              <a:rPr lang="en-US" b="1" dirty="0" smtClean="0"/>
              <a:t>4</a:t>
            </a:r>
            <a:endParaRPr lang="en-US" b="1" dirty="0"/>
          </a:p>
        </p:txBody>
      </p:sp>
      <p:sp>
        <p:nvSpPr>
          <p:cNvPr id="35" name="TextBox 34"/>
          <p:cNvSpPr txBox="1"/>
          <p:nvPr/>
        </p:nvSpPr>
        <p:spPr>
          <a:xfrm>
            <a:off x="6553200" y="2743200"/>
            <a:ext cx="228600" cy="369332"/>
          </a:xfrm>
          <a:prstGeom prst="rect">
            <a:avLst/>
          </a:prstGeom>
          <a:noFill/>
        </p:spPr>
        <p:txBody>
          <a:bodyPr wrap="square" rtlCol="0">
            <a:spAutoFit/>
          </a:bodyPr>
          <a:lstStyle/>
          <a:p>
            <a:r>
              <a:rPr lang="en-US" b="1" dirty="0" smtClean="0"/>
              <a:t>5</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3200400" y="3352800"/>
            <a:ext cx="1752600" cy="2438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76600" y="3886200"/>
            <a:ext cx="1600200" cy="91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95800" y="2209800"/>
            <a:ext cx="3505200" cy="1981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48200" y="2438400"/>
            <a:ext cx="1905000" cy="1600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676400" y="2286000"/>
            <a:ext cx="1600200" cy="17335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07358" y="3429000"/>
            <a:ext cx="838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09800" y="2438400"/>
            <a:ext cx="914400" cy="990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79642" y="2629437"/>
            <a:ext cx="457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00837" y="2743200"/>
            <a:ext cx="6096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 up)</a:t>
            </a:r>
          </a:p>
          <a:p>
            <a:r>
              <a:rPr lang="en-US" dirty="0" smtClean="0"/>
              <a:t>Finally k clusters left</a:t>
            </a:r>
            <a:endParaRPr lang="en-US" dirty="0"/>
          </a:p>
        </p:txBody>
      </p:sp>
      <p:sp>
        <p:nvSpPr>
          <p:cNvPr id="4" name="Oval 3"/>
          <p:cNvSpPr/>
          <p:nvPr/>
        </p:nvSpPr>
        <p:spPr>
          <a:xfrm>
            <a:off x="2514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7432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25908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057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105400" y="2743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53340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2578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5867400" y="3657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29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467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44196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3886200" y="525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2297805" y="2514600"/>
            <a:ext cx="228600" cy="369332"/>
          </a:xfrm>
          <a:prstGeom prst="rect">
            <a:avLst/>
          </a:prstGeom>
          <a:noFill/>
        </p:spPr>
        <p:txBody>
          <a:bodyPr wrap="square" rtlCol="0">
            <a:spAutoFit/>
          </a:bodyPr>
          <a:lstStyle/>
          <a:p>
            <a:r>
              <a:rPr lang="en-US" b="1" dirty="0" smtClean="0"/>
              <a:t>1</a:t>
            </a:r>
            <a:endParaRPr lang="en-US" b="1" dirty="0"/>
          </a:p>
        </p:txBody>
      </p:sp>
      <p:sp>
        <p:nvSpPr>
          <p:cNvPr id="20" name="TextBox 19"/>
          <p:cNvSpPr txBox="1"/>
          <p:nvPr/>
        </p:nvSpPr>
        <p:spPr>
          <a:xfrm>
            <a:off x="4876800" y="2514600"/>
            <a:ext cx="228600" cy="369332"/>
          </a:xfrm>
          <a:prstGeom prst="rect">
            <a:avLst/>
          </a:prstGeom>
          <a:noFill/>
        </p:spPr>
        <p:txBody>
          <a:bodyPr wrap="square" rtlCol="0">
            <a:spAutoFit/>
          </a:bodyPr>
          <a:lstStyle/>
          <a:p>
            <a:r>
              <a:rPr lang="en-US" b="1" dirty="0" smtClean="0"/>
              <a:t>2</a:t>
            </a:r>
            <a:endParaRPr lang="en-US" b="1" dirty="0"/>
          </a:p>
        </p:txBody>
      </p:sp>
      <p:sp>
        <p:nvSpPr>
          <p:cNvPr id="22" name="TextBox 21"/>
          <p:cNvSpPr txBox="1"/>
          <p:nvPr/>
        </p:nvSpPr>
        <p:spPr>
          <a:xfrm>
            <a:off x="2057400" y="2362200"/>
            <a:ext cx="228600" cy="369332"/>
          </a:xfrm>
          <a:prstGeom prst="rect">
            <a:avLst/>
          </a:prstGeom>
          <a:noFill/>
        </p:spPr>
        <p:txBody>
          <a:bodyPr wrap="square" rtlCol="0">
            <a:spAutoFit/>
          </a:bodyPr>
          <a:lstStyle/>
          <a:p>
            <a:r>
              <a:rPr lang="en-US" b="1" dirty="0" smtClean="0"/>
              <a:t>3</a:t>
            </a:r>
            <a:endParaRPr lang="en-US" b="1" dirty="0"/>
          </a:p>
        </p:txBody>
      </p:sp>
      <p:sp>
        <p:nvSpPr>
          <p:cNvPr id="24" name="TextBox 23"/>
          <p:cNvSpPr txBox="1"/>
          <p:nvPr/>
        </p:nvSpPr>
        <p:spPr>
          <a:xfrm>
            <a:off x="4953000" y="3516868"/>
            <a:ext cx="228600" cy="369332"/>
          </a:xfrm>
          <a:prstGeom prst="rect">
            <a:avLst/>
          </a:prstGeom>
          <a:noFill/>
        </p:spPr>
        <p:txBody>
          <a:bodyPr wrap="square" rtlCol="0">
            <a:spAutoFit/>
          </a:bodyPr>
          <a:lstStyle/>
          <a:p>
            <a:r>
              <a:rPr lang="en-US" b="1" dirty="0" smtClean="0"/>
              <a:t>4</a:t>
            </a:r>
            <a:endParaRPr lang="en-US" b="1" dirty="0"/>
          </a:p>
        </p:txBody>
      </p:sp>
      <p:sp>
        <p:nvSpPr>
          <p:cNvPr id="26" name="TextBox 25"/>
          <p:cNvSpPr txBox="1"/>
          <p:nvPr/>
        </p:nvSpPr>
        <p:spPr>
          <a:xfrm>
            <a:off x="1447800" y="2514600"/>
            <a:ext cx="228600" cy="369332"/>
          </a:xfrm>
          <a:prstGeom prst="rect">
            <a:avLst/>
          </a:prstGeom>
          <a:noFill/>
        </p:spPr>
        <p:txBody>
          <a:bodyPr wrap="square" rtlCol="0">
            <a:spAutoFit/>
          </a:bodyPr>
          <a:lstStyle/>
          <a:p>
            <a:r>
              <a:rPr lang="en-US" b="1" dirty="0" smtClean="0"/>
              <a:t>6</a:t>
            </a:r>
            <a:endParaRPr lang="en-US" b="1" dirty="0"/>
          </a:p>
        </p:txBody>
      </p:sp>
      <p:sp>
        <p:nvSpPr>
          <p:cNvPr id="28" name="TextBox 27"/>
          <p:cNvSpPr txBox="1"/>
          <p:nvPr/>
        </p:nvSpPr>
        <p:spPr>
          <a:xfrm>
            <a:off x="7848600" y="2438400"/>
            <a:ext cx="228600" cy="369332"/>
          </a:xfrm>
          <a:prstGeom prst="rect">
            <a:avLst/>
          </a:prstGeom>
          <a:noFill/>
        </p:spPr>
        <p:txBody>
          <a:bodyPr wrap="square" rtlCol="0">
            <a:spAutoFit/>
          </a:bodyPr>
          <a:lstStyle/>
          <a:p>
            <a:r>
              <a:rPr lang="en-US" b="1" dirty="0" smtClean="0"/>
              <a:t>9</a:t>
            </a:r>
            <a:endParaRPr lang="en-US" b="1" dirty="0"/>
          </a:p>
        </p:txBody>
      </p:sp>
      <p:sp>
        <p:nvSpPr>
          <p:cNvPr id="30" name="TextBox 29"/>
          <p:cNvSpPr txBox="1"/>
          <p:nvPr/>
        </p:nvSpPr>
        <p:spPr>
          <a:xfrm>
            <a:off x="6553200" y="2743200"/>
            <a:ext cx="228600" cy="369332"/>
          </a:xfrm>
          <a:prstGeom prst="rect">
            <a:avLst/>
          </a:prstGeom>
          <a:noFill/>
        </p:spPr>
        <p:txBody>
          <a:bodyPr wrap="square" rtlCol="0">
            <a:spAutoFit/>
          </a:bodyPr>
          <a:lstStyle/>
          <a:p>
            <a:r>
              <a:rPr lang="en-US" b="1" dirty="0" smtClean="0"/>
              <a:t>5</a:t>
            </a:r>
            <a:endParaRPr lang="en-US" b="1" dirty="0"/>
          </a:p>
        </p:txBody>
      </p:sp>
      <p:sp>
        <p:nvSpPr>
          <p:cNvPr id="32" name="TextBox 31"/>
          <p:cNvSpPr txBox="1"/>
          <p:nvPr/>
        </p:nvSpPr>
        <p:spPr>
          <a:xfrm>
            <a:off x="3810000" y="3669268"/>
            <a:ext cx="228600" cy="369332"/>
          </a:xfrm>
          <a:prstGeom prst="rect">
            <a:avLst/>
          </a:prstGeom>
          <a:noFill/>
        </p:spPr>
        <p:txBody>
          <a:bodyPr wrap="square" rtlCol="0">
            <a:spAutoFit/>
          </a:bodyPr>
          <a:lstStyle/>
          <a:p>
            <a:r>
              <a:rPr lang="en-US" b="1" dirty="0" smtClean="0"/>
              <a:t>7</a:t>
            </a:r>
          </a:p>
        </p:txBody>
      </p:sp>
      <p:sp>
        <p:nvSpPr>
          <p:cNvPr id="34" name="TextBox 33"/>
          <p:cNvSpPr txBox="1"/>
          <p:nvPr/>
        </p:nvSpPr>
        <p:spPr>
          <a:xfrm>
            <a:off x="3581400" y="3124200"/>
            <a:ext cx="228600" cy="369332"/>
          </a:xfrm>
          <a:prstGeom prst="rect">
            <a:avLst/>
          </a:prstGeom>
          <a:noFill/>
        </p:spPr>
        <p:txBody>
          <a:bodyPr wrap="square" rtlCol="0">
            <a:spAutoFit/>
          </a:bodyPr>
          <a:lstStyle/>
          <a:p>
            <a:r>
              <a:rPr lang="en-US" b="1" dirty="0" smtClean="0"/>
              <a:t>8</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Divisive (Top-down)</a:t>
            </a:r>
          </a:p>
          <a:p>
            <a:pPr lvl="1"/>
            <a:r>
              <a:rPr lang="en-US" dirty="0" smtClean="0"/>
              <a:t>Start at the top with all patterns in one cluster</a:t>
            </a:r>
          </a:p>
          <a:p>
            <a:pPr lvl="1"/>
            <a:r>
              <a:rPr lang="en-US" dirty="0" smtClean="0"/>
              <a:t>The cluster is split using a flat clustering algorithm</a:t>
            </a:r>
          </a:p>
          <a:p>
            <a:pPr lvl="1"/>
            <a:r>
              <a:rPr lang="en-US" dirty="0" smtClean="0"/>
              <a:t>This procedure is applied recursively until each pattern is in its own singleton cluster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Divisive (Top-down)</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56476" y="2286000"/>
            <a:ext cx="8835124"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t>Which one is more complex?</a:t>
            </a:r>
          </a:p>
          <a:p>
            <a:r>
              <a:rPr lang="en-US" dirty="0" smtClean="0">
                <a:solidFill>
                  <a:schemeClr val="bg1">
                    <a:lumMod val="75000"/>
                  </a:schemeClr>
                </a:solidFill>
              </a:rPr>
              <a:t>Which one is more efficient?</a:t>
            </a:r>
          </a:p>
          <a:p>
            <a:r>
              <a:rPr lang="en-US" dirty="0" smtClean="0">
                <a:solidFill>
                  <a:schemeClr val="bg1">
                    <a:lumMod val="75000"/>
                  </a:schemeClr>
                </a:solidFill>
              </a:rPr>
              <a:t>Which one is more accurate?</a:t>
            </a:r>
          </a:p>
          <a:p>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sz="quarter" idx="1"/>
          </p:nvPr>
        </p:nvSpPr>
        <p:spPr/>
        <p:txBody>
          <a:bodyPr/>
          <a:lstStyle/>
          <a:p>
            <a:r>
              <a:rPr lang="en-US" dirty="0" smtClean="0">
                <a:hlinkClick r:id="rId3" action="ppaction://hlinksldjump"/>
              </a:rPr>
              <a:t>Unsupervised learning</a:t>
            </a:r>
            <a:endParaRPr lang="en-US" dirty="0" smtClean="0"/>
          </a:p>
          <a:p>
            <a:r>
              <a:rPr lang="en-US" dirty="0" smtClean="0">
                <a:hlinkClick r:id="rId4" action="ppaction://hlinksldjump"/>
              </a:rPr>
              <a:t>Clustering categories</a:t>
            </a:r>
            <a:endParaRPr lang="en-US" dirty="0" smtClean="0"/>
          </a:p>
          <a:p>
            <a:r>
              <a:rPr lang="en-US" dirty="0" smtClean="0"/>
              <a:t>Clustering algorithms</a:t>
            </a:r>
          </a:p>
          <a:p>
            <a:pPr lvl="1"/>
            <a:r>
              <a:rPr lang="en-US" dirty="0" smtClean="0">
                <a:hlinkClick r:id="rId5" action="ppaction://hlinksldjump"/>
              </a:rPr>
              <a:t>K-means</a:t>
            </a:r>
            <a:endParaRPr lang="en-US" dirty="0" smtClean="0"/>
          </a:p>
          <a:p>
            <a:pPr lvl="1"/>
            <a:r>
              <a:rPr lang="en-US" dirty="0" smtClean="0">
                <a:hlinkClick r:id="rId6" action="ppaction://hlinksldjump"/>
              </a:rPr>
              <a:t>Fuzzy c-means</a:t>
            </a:r>
            <a:endParaRPr lang="en-US" dirty="0" smtClean="0"/>
          </a:p>
          <a:p>
            <a:pPr lvl="1"/>
            <a:r>
              <a:rPr lang="en-US" dirty="0" smtClean="0">
                <a:hlinkClick r:id="" action="ppaction://noaction"/>
              </a:rPr>
              <a:t>Kernel-based </a:t>
            </a:r>
            <a:endParaRPr lang="en-US" dirty="0" smtClean="0"/>
          </a:p>
          <a:p>
            <a:pPr lvl="1"/>
            <a:r>
              <a:rPr lang="en-US" dirty="0" smtClean="0">
                <a:hlinkClick r:id="" action="ppaction://noaction"/>
              </a:rPr>
              <a:t>Graph-based</a:t>
            </a:r>
            <a:endParaRPr lang="en-US" dirty="0" smtClean="0"/>
          </a:p>
          <a:p>
            <a:r>
              <a:rPr lang="en-US" dirty="0" smtClean="0"/>
              <a:t>Q&amp;A</a:t>
            </a: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t>Which one is more complex?</a:t>
            </a:r>
          </a:p>
          <a:p>
            <a:pPr lvl="1"/>
            <a:r>
              <a:rPr lang="en-US" dirty="0" smtClean="0"/>
              <a:t>Top-down</a:t>
            </a:r>
          </a:p>
          <a:p>
            <a:pPr lvl="1"/>
            <a:r>
              <a:rPr lang="en-US" dirty="0" smtClean="0"/>
              <a:t>Because a flat clustering is needed as a “subroutine”</a:t>
            </a:r>
          </a:p>
          <a:p>
            <a:r>
              <a:rPr lang="en-US" dirty="0" smtClean="0">
                <a:solidFill>
                  <a:schemeClr val="bg1">
                    <a:lumMod val="75000"/>
                  </a:schemeClr>
                </a:solidFill>
              </a:rPr>
              <a:t>Which one is more efficient?</a:t>
            </a:r>
          </a:p>
          <a:p>
            <a:r>
              <a:rPr lang="en-US" dirty="0" smtClean="0">
                <a:solidFill>
                  <a:schemeClr val="bg1">
                    <a:lumMod val="75000"/>
                  </a:schemeClr>
                </a:solidFill>
              </a:rPr>
              <a:t>Which one is more accurate?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solidFill>
                  <a:schemeClr val="bg1">
                    <a:lumMod val="75000"/>
                  </a:schemeClr>
                </a:solidFill>
              </a:rPr>
              <a:t>Which one is more complex?</a:t>
            </a:r>
          </a:p>
          <a:p>
            <a:r>
              <a:rPr lang="en-US" dirty="0" smtClean="0"/>
              <a:t>Which one is more efficient?</a:t>
            </a:r>
          </a:p>
          <a:p>
            <a:r>
              <a:rPr lang="en-US" dirty="0" smtClean="0">
                <a:solidFill>
                  <a:schemeClr val="bg1">
                    <a:lumMod val="75000"/>
                  </a:schemeClr>
                </a:solidFill>
              </a:rPr>
              <a:t>Which one is more accurate?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solidFill>
                  <a:schemeClr val="bg1">
                    <a:lumMod val="75000"/>
                  </a:schemeClr>
                </a:solidFill>
              </a:rPr>
              <a:t>Which one is more complex?</a:t>
            </a:r>
          </a:p>
          <a:p>
            <a:r>
              <a:rPr lang="en-US" dirty="0" smtClean="0"/>
              <a:t>Which one is more efficient?</a:t>
            </a:r>
          </a:p>
          <a:p>
            <a:pPr lvl="1"/>
            <a:r>
              <a:rPr lang="en-US" dirty="0" smtClean="0"/>
              <a:t>Top-down</a:t>
            </a:r>
          </a:p>
          <a:p>
            <a:pPr lvl="1"/>
            <a:r>
              <a:rPr lang="en-US" dirty="0" smtClean="0"/>
              <a:t>For a fixed number of top levels, using an efficient flat algorithm like K-means, divisive algorithms are linear in the number of patterns and clusters</a:t>
            </a:r>
          </a:p>
          <a:p>
            <a:pPr lvl="1"/>
            <a:r>
              <a:rPr lang="en-US" dirty="0" smtClean="0"/>
              <a:t>Agglomerative algorithms are least quadratic</a:t>
            </a:r>
          </a:p>
          <a:p>
            <a:r>
              <a:rPr lang="en-US" dirty="0" smtClean="0">
                <a:solidFill>
                  <a:schemeClr val="bg1">
                    <a:lumMod val="75000"/>
                  </a:schemeClr>
                </a:solidFill>
              </a:rPr>
              <a:t>Which one is more accurate?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solidFill>
                  <a:schemeClr val="bg1">
                    <a:lumMod val="65000"/>
                  </a:schemeClr>
                </a:solidFill>
              </a:rPr>
              <a:t>Which one is more complex?</a:t>
            </a:r>
          </a:p>
          <a:p>
            <a:r>
              <a:rPr lang="en-US" dirty="0" smtClean="0">
                <a:solidFill>
                  <a:schemeClr val="bg1">
                    <a:lumMod val="65000"/>
                  </a:schemeClr>
                </a:solidFill>
              </a:rPr>
              <a:t>Which one is more efficient?</a:t>
            </a:r>
          </a:p>
          <a:p>
            <a:r>
              <a:rPr lang="en-US" dirty="0" smtClean="0"/>
              <a:t>Which one is more accurate?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vs. Top-down</a:t>
            </a:r>
            <a:endParaRPr lang="en-US" dirty="0"/>
          </a:p>
        </p:txBody>
      </p:sp>
      <p:sp>
        <p:nvSpPr>
          <p:cNvPr id="3" name="Content Placeholder 2"/>
          <p:cNvSpPr>
            <a:spLocks noGrp="1"/>
          </p:cNvSpPr>
          <p:nvPr>
            <p:ph sz="quarter" idx="1"/>
          </p:nvPr>
        </p:nvSpPr>
        <p:spPr/>
        <p:txBody>
          <a:bodyPr/>
          <a:lstStyle/>
          <a:p>
            <a:r>
              <a:rPr lang="en-US" dirty="0" smtClean="0">
                <a:solidFill>
                  <a:schemeClr val="bg1">
                    <a:lumMod val="65000"/>
                  </a:schemeClr>
                </a:solidFill>
              </a:rPr>
              <a:t>Which one is more complex?</a:t>
            </a:r>
          </a:p>
          <a:p>
            <a:r>
              <a:rPr lang="en-US" dirty="0" smtClean="0">
                <a:solidFill>
                  <a:schemeClr val="bg1">
                    <a:lumMod val="65000"/>
                  </a:schemeClr>
                </a:solidFill>
              </a:rPr>
              <a:t>Which one is more efficient?</a:t>
            </a:r>
          </a:p>
          <a:p>
            <a:r>
              <a:rPr lang="en-US" dirty="0" smtClean="0"/>
              <a:t>Which one is more accurate?</a:t>
            </a:r>
          </a:p>
          <a:p>
            <a:pPr lvl="1"/>
            <a:r>
              <a:rPr lang="en-US" dirty="0" smtClean="0"/>
              <a:t>Top-down</a:t>
            </a:r>
          </a:p>
          <a:p>
            <a:pPr lvl="1"/>
            <a:r>
              <a:rPr lang="en-US" dirty="0" smtClean="0"/>
              <a:t>Bottom-up methods make clustering decisions based on local patterns without initially taking into account the global distribution. These early decisions cannot be undone. </a:t>
            </a:r>
          </a:p>
          <a:p>
            <a:pPr lvl="1"/>
            <a:r>
              <a:rPr lang="en-US" dirty="0" smtClean="0"/>
              <a:t>Top-down clustering benefits from complete information about the global distribution when making top-level partitioning decisions.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Minimizes functional:</a:t>
            </a:r>
          </a:p>
          <a:p>
            <a:endParaRPr lang="en-US" dirty="0" smtClean="0"/>
          </a:p>
          <a:p>
            <a:endParaRPr lang="en-US" dirty="0" smtClean="0"/>
          </a:p>
          <a:p>
            <a:r>
              <a:rPr lang="en-US" dirty="0" smtClean="0"/>
              <a:t>Iterative algorithm:</a:t>
            </a:r>
          </a:p>
          <a:p>
            <a:pPr lvl="1"/>
            <a:r>
              <a:rPr lang="en-US" dirty="0" smtClean="0"/>
              <a:t>Initialize the codebook </a:t>
            </a:r>
            <a:r>
              <a:rPr lang="en-US" i="1" dirty="0" smtClean="0"/>
              <a:t>V</a:t>
            </a:r>
            <a:r>
              <a:rPr lang="en-US" dirty="0" smtClean="0"/>
              <a:t> with vectors randomly picked from </a:t>
            </a:r>
            <a:r>
              <a:rPr lang="en-US" i="1" dirty="0" smtClean="0"/>
              <a:t>X</a:t>
            </a:r>
          </a:p>
          <a:p>
            <a:pPr lvl="1"/>
            <a:r>
              <a:rPr lang="en-US" dirty="0" smtClean="0"/>
              <a:t>Assign each pattern to the nearest cluster</a:t>
            </a:r>
          </a:p>
          <a:p>
            <a:pPr lvl="1"/>
            <a:r>
              <a:rPr lang="en-US" dirty="0" smtClean="0"/>
              <a:t>Recalculate partition matrix</a:t>
            </a:r>
          </a:p>
          <a:p>
            <a:pPr lvl="1"/>
            <a:r>
              <a:rPr lang="en-US" dirty="0" smtClean="0"/>
              <a:t>Repeat the above two steps until convergence</a:t>
            </a:r>
          </a:p>
          <a:p>
            <a:pPr lvl="1"/>
            <a:endParaRPr lang="en-US" dirty="0"/>
          </a:p>
        </p:txBody>
      </p:sp>
      <p:graphicFrame>
        <p:nvGraphicFramePr>
          <p:cNvPr id="35841" name="Object 1"/>
          <p:cNvGraphicFramePr>
            <a:graphicFrameLocks noChangeAspect="1"/>
          </p:cNvGraphicFramePr>
          <p:nvPr/>
        </p:nvGraphicFramePr>
        <p:xfrm>
          <a:off x="2743200" y="1905000"/>
          <a:ext cx="3352800" cy="850347"/>
        </p:xfrm>
        <a:graphic>
          <a:graphicData uri="http://schemas.openxmlformats.org/presentationml/2006/ole">
            <mc:AlternateContent xmlns:mc="http://schemas.openxmlformats.org/markup-compatibility/2006">
              <mc:Choice xmlns:v="urn:schemas-microsoft-com:vml" Requires="v">
                <p:oleObj spid="_x0000_s35944" name="Equation" r:id="rId3" imgW="1752480" imgH="444240" progId="Equation.DSMT4">
                  <p:embed/>
                </p:oleObj>
              </mc:Choice>
              <mc:Fallback>
                <p:oleObj name="Equation" r:id="rId3" imgW="1752480" imgH="4442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5000"/>
                        <a:ext cx="3352800" cy="85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6096000" y="304800"/>
            <a:ext cx="2438400" cy="1754326"/>
          </a:xfrm>
          <a:prstGeom prst="rect">
            <a:avLst/>
          </a:prstGeom>
          <a:noFill/>
        </p:spPr>
        <p:txBody>
          <a:bodyPr wrap="square" rtlCol="0">
            <a:spAutoFit/>
          </a:bodyPr>
          <a:lstStyle/>
          <a:p>
            <a:r>
              <a:rPr lang="en-US" dirty="0" smtClean="0"/>
              <a:t>Data set:</a:t>
            </a:r>
          </a:p>
          <a:p>
            <a:r>
              <a:rPr lang="en-US" dirty="0" smtClean="0"/>
              <a:t>Clusters:</a:t>
            </a:r>
          </a:p>
          <a:p>
            <a:r>
              <a:rPr lang="en-US" dirty="0" smtClean="0"/>
              <a:t>Codebook : </a:t>
            </a:r>
          </a:p>
          <a:p>
            <a:r>
              <a:rPr lang="en-US" dirty="0" smtClean="0"/>
              <a:t>Partition matrix: </a:t>
            </a:r>
          </a:p>
          <a:p>
            <a:endParaRPr lang="en-US" dirty="0" smtClean="0"/>
          </a:p>
          <a:p>
            <a:endParaRPr lang="en-US" dirty="0"/>
          </a:p>
        </p:txBody>
      </p:sp>
      <p:graphicFrame>
        <p:nvGraphicFramePr>
          <p:cNvPr id="35842" name="Object 2"/>
          <p:cNvGraphicFramePr>
            <a:graphicFrameLocks noChangeAspect="1"/>
          </p:cNvGraphicFramePr>
          <p:nvPr/>
        </p:nvGraphicFramePr>
        <p:xfrm>
          <a:off x="6961189" y="304800"/>
          <a:ext cx="1692953" cy="371907"/>
        </p:xfrm>
        <a:graphic>
          <a:graphicData uri="http://schemas.openxmlformats.org/presentationml/2006/ole">
            <mc:AlternateContent xmlns:mc="http://schemas.openxmlformats.org/markup-compatibility/2006">
              <mc:Choice xmlns:v="urn:schemas-microsoft-com:vml" Requires="v">
                <p:oleObj spid="_x0000_s35945" name="Equation" r:id="rId5" imgW="1155600" imgH="253800" progId="Equation.DSMT4">
                  <p:embed/>
                </p:oleObj>
              </mc:Choice>
              <mc:Fallback>
                <p:oleObj name="Equation" r:id="rId5" imgW="1155600" imgH="2538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189" y="304800"/>
                        <a:ext cx="1692953" cy="37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7164161" y="867228"/>
          <a:ext cx="1584325" cy="368567"/>
        </p:xfrm>
        <a:graphic>
          <a:graphicData uri="http://schemas.openxmlformats.org/presentationml/2006/ole">
            <mc:AlternateContent xmlns:mc="http://schemas.openxmlformats.org/markup-compatibility/2006">
              <mc:Choice xmlns:v="urn:schemas-microsoft-com:vml" Requires="v">
                <p:oleObj spid="_x0000_s35946" name="Equation" r:id="rId7" imgW="1091880" imgH="253800" progId="Equation.DSMT4">
                  <p:embed/>
                </p:oleObj>
              </mc:Choice>
              <mc:Fallback>
                <p:oleObj name="Equation" r:id="rId7" imgW="109188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161" y="867228"/>
                        <a:ext cx="1584325" cy="36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7696200" y="1181100"/>
          <a:ext cx="685800" cy="342900"/>
        </p:xfrm>
        <a:graphic>
          <a:graphicData uri="http://schemas.openxmlformats.org/presentationml/2006/ole">
            <mc:AlternateContent xmlns:mc="http://schemas.openxmlformats.org/markup-compatibility/2006">
              <mc:Choice xmlns:v="urn:schemas-microsoft-com:vml" Requires="v">
                <p:oleObj spid="_x0000_s35947" name="Equation" r:id="rId9" imgW="558720" imgH="279360" progId="Equation.DSMT4">
                  <p:embed/>
                </p:oleObj>
              </mc:Choice>
              <mc:Fallback>
                <p:oleObj name="Equation" r:id="rId9" imgW="558720" imgH="27936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11811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7010400" y="605971"/>
          <a:ext cx="990600" cy="302518"/>
        </p:xfrm>
        <a:graphic>
          <a:graphicData uri="http://schemas.openxmlformats.org/presentationml/2006/ole">
            <mc:AlternateContent xmlns:mc="http://schemas.openxmlformats.org/markup-compatibility/2006">
              <mc:Choice xmlns:v="urn:schemas-microsoft-com:vml" Requires="v">
                <p:oleObj spid="_x0000_s35948" name="Equation" r:id="rId11" imgW="749160" imgH="228600" progId="Equation.DSMT4">
                  <p:embed/>
                </p:oleObj>
              </mc:Choice>
              <mc:Fallback>
                <p:oleObj name="Equation" r:id="rId11" imgW="74916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605971"/>
                        <a:ext cx="990600" cy="302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6553200" y="1447800"/>
          <a:ext cx="1931988" cy="649287"/>
        </p:xfrm>
        <a:graphic>
          <a:graphicData uri="http://schemas.openxmlformats.org/presentationml/2006/ole">
            <mc:AlternateContent xmlns:mc="http://schemas.openxmlformats.org/markup-compatibility/2006">
              <mc:Choice xmlns:v="urn:schemas-microsoft-com:vml" Requires="v">
                <p:oleObj spid="_x0000_s35949" name="Equation" r:id="rId13" imgW="1358640" imgH="457200" progId="Equation.DSMT4">
                  <p:embed/>
                </p:oleObj>
              </mc:Choice>
              <mc:Fallback>
                <p:oleObj name="Equation" r:id="rId13" imgW="1358640" imgH="457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1447800"/>
                        <a:ext cx="1931988"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066800" y="2524125"/>
            <a:ext cx="7505700"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066800" y="2590800"/>
            <a:ext cx="7505700" cy="3571875"/>
          </a:xfrm>
          <a:prstGeom prst="rect">
            <a:avLst/>
          </a:prstGeom>
          <a:noFill/>
          <a:ln w="9525">
            <a:noFill/>
            <a:miter lim="800000"/>
            <a:headEnd/>
            <a:tailEnd/>
          </a:ln>
        </p:spPr>
      </p:pic>
      <p:sp>
        <p:nvSpPr>
          <p:cNvPr id="7" name="Oval 6"/>
          <p:cNvSpPr/>
          <p:nvPr/>
        </p:nvSpPr>
        <p:spPr>
          <a:xfrm>
            <a:off x="1447800" y="4048125"/>
            <a:ext cx="152400" cy="152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48000" y="3895725"/>
            <a:ext cx="152400" cy="152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1800" y="519112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800100" y="2609850"/>
            <a:ext cx="78867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pPr lvl="2"/>
            <a:r>
              <a:rPr lang="en-US" dirty="0" smtClean="0"/>
              <a:t>Select random seeds with at least </a:t>
            </a:r>
            <a:r>
              <a:rPr lang="en-US" i="1" dirty="0" err="1" smtClean="0"/>
              <a:t>D</a:t>
            </a:r>
            <a:r>
              <a:rPr lang="en-US" baseline="-25000" dirty="0" err="1" smtClean="0"/>
              <a:t>min</a:t>
            </a:r>
            <a:endParaRPr lang="en-US" baseline="-25000" dirty="0" smtClean="0"/>
          </a:p>
          <a:p>
            <a:pPr lvl="2"/>
            <a:r>
              <a:rPr lang="en-US" dirty="0" smtClean="0"/>
              <a:t>Or, run the algorithm many times</a:t>
            </a: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sz="quarter" idx="1"/>
          </p:nvPr>
        </p:nvSpPr>
        <p:spPr/>
        <p:txBody>
          <a:bodyPr/>
          <a:lstStyle/>
          <a:p>
            <a:r>
              <a:rPr lang="en-US" dirty="0" smtClean="0"/>
              <a:t>Definition 1</a:t>
            </a:r>
          </a:p>
          <a:p>
            <a:pPr lvl="1"/>
            <a:r>
              <a:rPr lang="en-US" dirty="0" smtClean="0"/>
              <a:t>Supervised: human effort involved</a:t>
            </a:r>
          </a:p>
          <a:p>
            <a:pPr lvl="1"/>
            <a:r>
              <a:rPr lang="en-US" dirty="0" smtClean="0"/>
              <a:t>Unsupervised: no human effort</a:t>
            </a:r>
          </a:p>
          <a:p>
            <a:r>
              <a:rPr lang="en-US" dirty="0" smtClean="0"/>
              <a:t>Definition 2</a:t>
            </a:r>
          </a:p>
          <a:p>
            <a:pPr lvl="1"/>
            <a:r>
              <a:rPr lang="en-US" dirty="0" smtClean="0"/>
              <a:t>Supervised: learning conditional distribution P(Y|X), X: features, Y: classes</a:t>
            </a:r>
          </a:p>
          <a:p>
            <a:pPr lvl="1"/>
            <a:r>
              <a:rPr lang="en-US" dirty="0" smtClean="0"/>
              <a:t>Unsupervised: learning distribution P(X), X: features</a:t>
            </a:r>
          </a:p>
          <a:p>
            <a:pPr lvl="1"/>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19"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2" dur="500"/>
                                        <p:tgtEl>
                                          <p:spTgt spid="3">
                                            <p:txEl>
                                              <p:pRg st="3" end="3"/>
                                            </p:txEl>
                                          </p:spTgt>
                                        </p:tgtEl>
                                      </p:cBhvr>
                                    </p:animEffect>
                                  </p:childTnLst>
                                </p:cTn>
                              </p:par>
                              <p:par>
                                <p:cTn id="23" presetID="58" presetClass="entr" presetSubtype="0" accel="10000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4" end="4"/>
                                            </p:txEl>
                                          </p:spTgt>
                                        </p:tgtEl>
                                      </p:cBhvr>
                                    </p:animEffect>
                                  </p:childTnLst>
                                </p:cTn>
                              </p:par>
                              <p:par>
                                <p:cTn id="30" presetID="58" presetClass="entr" presetSubtype="0" accel="10000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pPr lvl="1"/>
            <a:r>
              <a:rPr lang="en-US" dirty="0" smtClean="0"/>
              <a:t>Sensitive to outliers</a:t>
            </a:r>
          </a:p>
          <a:p>
            <a:endParaRPr lang="en-US" dirty="0"/>
          </a:p>
        </p:txBody>
      </p:sp>
      <p:pic>
        <p:nvPicPr>
          <p:cNvPr id="58372" name="Picture 4"/>
          <p:cNvPicPr>
            <a:picLocks noChangeAspect="1" noChangeArrowheads="1"/>
          </p:cNvPicPr>
          <p:nvPr/>
        </p:nvPicPr>
        <p:blipFill>
          <a:blip r:embed="rId3" cstate="print"/>
          <a:srcRect/>
          <a:stretch>
            <a:fillRect/>
          </a:stretch>
        </p:blipFill>
        <p:spPr bwMode="auto">
          <a:xfrm>
            <a:off x="2314575" y="3352800"/>
            <a:ext cx="4514850"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pPr lvl="1"/>
            <a:r>
              <a:rPr lang="en-US" dirty="0" smtClean="0"/>
              <a:t>Sensitive to outliers</a:t>
            </a:r>
          </a:p>
          <a:p>
            <a:pPr lvl="2"/>
            <a:r>
              <a:rPr lang="en-US" dirty="0" smtClean="0"/>
              <a:t>Use K-</a:t>
            </a:r>
            <a:r>
              <a:rPr lang="en-US" dirty="0" err="1" smtClean="0"/>
              <a:t>medoids</a:t>
            </a:r>
            <a:endParaRPr lang="en-US" dirty="0" smtClean="0"/>
          </a:p>
          <a:p>
            <a:endParaRPr lang="en-US" dirty="0"/>
          </a:p>
        </p:txBody>
      </p:sp>
      <p:pic>
        <p:nvPicPr>
          <p:cNvPr id="56322" name="Picture 2"/>
          <p:cNvPicPr>
            <a:picLocks noChangeAspect="1" noChangeArrowheads="1"/>
          </p:cNvPicPr>
          <p:nvPr/>
        </p:nvPicPr>
        <p:blipFill>
          <a:blip r:embed="rId3" cstate="print"/>
          <a:srcRect/>
          <a:stretch>
            <a:fillRect/>
          </a:stretch>
        </p:blipFill>
        <p:spPr bwMode="auto">
          <a:xfrm>
            <a:off x="2319338" y="3305175"/>
            <a:ext cx="4505325"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pPr lvl="1"/>
            <a:r>
              <a:rPr lang="en-US" dirty="0" smtClean="0"/>
              <a:t>Sensitive to outliers (K-</a:t>
            </a:r>
            <a:r>
              <a:rPr lang="en-US" dirty="0" err="1" smtClean="0"/>
              <a:t>medoids</a:t>
            </a:r>
            <a:r>
              <a:rPr lang="en-US" dirty="0" smtClean="0"/>
              <a:t>)</a:t>
            </a:r>
          </a:p>
          <a:p>
            <a:pPr lvl="1"/>
            <a:r>
              <a:rPr lang="en-US" dirty="0" smtClean="0"/>
              <a:t>Can deal only with clusters with spherical symmetrical point distribution</a:t>
            </a:r>
          </a:p>
          <a:p>
            <a:pPr lvl="2"/>
            <a:r>
              <a:rPr lang="en-US" dirty="0" smtClean="0"/>
              <a:t>Kernel trick</a:t>
            </a:r>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741586" y="3505200"/>
            <a:ext cx="3726014"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sz="quarter" idx="1"/>
          </p:nvPr>
        </p:nvSpPr>
        <p:spPr/>
        <p:txBody>
          <a:bodyPr/>
          <a:lstStyle/>
          <a:p>
            <a:r>
              <a:rPr lang="en-US" dirty="0" smtClean="0"/>
              <a:t>Disadvantages</a:t>
            </a:r>
          </a:p>
          <a:p>
            <a:pPr lvl="1"/>
            <a:r>
              <a:rPr lang="en-US" dirty="0" smtClean="0"/>
              <a:t>Dependent on initialization</a:t>
            </a:r>
          </a:p>
          <a:p>
            <a:pPr lvl="1"/>
            <a:r>
              <a:rPr lang="en-US" dirty="0" smtClean="0"/>
              <a:t>Sensitive to outliers (K-</a:t>
            </a:r>
            <a:r>
              <a:rPr lang="en-US" dirty="0" err="1" smtClean="0"/>
              <a:t>medoids</a:t>
            </a:r>
            <a:r>
              <a:rPr lang="en-US" dirty="0" smtClean="0"/>
              <a:t>)</a:t>
            </a:r>
          </a:p>
          <a:p>
            <a:pPr lvl="1"/>
            <a:r>
              <a:rPr lang="en-US" dirty="0" smtClean="0"/>
              <a:t>Can deal only with clusters with spherical symmetrical point distribution</a:t>
            </a:r>
          </a:p>
          <a:p>
            <a:pPr lvl="1"/>
            <a:r>
              <a:rPr lang="en-US" dirty="0" smtClean="0"/>
              <a:t>Deciding </a:t>
            </a:r>
            <a:r>
              <a:rPr lang="en-US" i="1" dirty="0" smtClean="0"/>
              <a:t>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K</a:t>
            </a:r>
            <a:endParaRPr lang="en-US" dirty="0"/>
          </a:p>
        </p:txBody>
      </p:sp>
      <p:sp>
        <p:nvSpPr>
          <p:cNvPr id="3" name="Content Placeholder 2"/>
          <p:cNvSpPr>
            <a:spLocks noGrp="1"/>
          </p:cNvSpPr>
          <p:nvPr>
            <p:ph sz="quarter" idx="1"/>
          </p:nvPr>
        </p:nvSpPr>
        <p:spPr/>
        <p:txBody>
          <a:bodyPr/>
          <a:lstStyle/>
          <a:p>
            <a:r>
              <a:rPr lang="en-US" dirty="0" smtClean="0"/>
              <a:t>Try a couple of K</a:t>
            </a:r>
          </a:p>
        </p:txBody>
      </p:sp>
      <p:pic>
        <p:nvPicPr>
          <p:cNvPr id="102402" name="Picture 2"/>
          <p:cNvPicPr>
            <a:picLocks noChangeAspect="1" noChangeArrowheads="1"/>
          </p:cNvPicPr>
          <p:nvPr/>
        </p:nvPicPr>
        <p:blipFill>
          <a:blip r:embed="rId2" cstate="print"/>
          <a:srcRect/>
          <a:stretch>
            <a:fillRect/>
          </a:stretch>
        </p:blipFill>
        <p:spPr bwMode="auto">
          <a:xfrm>
            <a:off x="4038600" y="2362200"/>
            <a:ext cx="3990975"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K</a:t>
            </a:r>
            <a:endParaRPr lang="en-US" dirty="0"/>
          </a:p>
        </p:txBody>
      </p:sp>
      <p:sp>
        <p:nvSpPr>
          <p:cNvPr id="3" name="Content Placeholder 2"/>
          <p:cNvSpPr>
            <a:spLocks noGrp="1"/>
          </p:cNvSpPr>
          <p:nvPr>
            <p:ph sz="quarter" idx="1"/>
          </p:nvPr>
        </p:nvSpPr>
        <p:spPr/>
        <p:txBody>
          <a:bodyPr/>
          <a:lstStyle/>
          <a:p>
            <a:r>
              <a:rPr lang="en-US" dirty="0" smtClean="0"/>
              <a:t>When k = 1, the objective function is 873.0</a:t>
            </a:r>
            <a:endParaRPr lang="en-US" dirty="0"/>
          </a:p>
        </p:txBody>
      </p:sp>
      <p:pic>
        <p:nvPicPr>
          <p:cNvPr id="103426" name="Picture 2"/>
          <p:cNvPicPr>
            <a:picLocks noChangeAspect="1" noChangeArrowheads="1"/>
          </p:cNvPicPr>
          <p:nvPr/>
        </p:nvPicPr>
        <p:blipFill>
          <a:blip r:embed="rId2" cstate="print"/>
          <a:srcRect/>
          <a:stretch>
            <a:fillRect/>
          </a:stretch>
        </p:blipFill>
        <p:spPr bwMode="auto">
          <a:xfrm>
            <a:off x="4295775" y="2438400"/>
            <a:ext cx="370522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K</a:t>
            </a:r>
            <a:endParaRPr lang="en-US" dirty="0"/>
          </a:p>
        </p:txBody>
      </p:sp>
      <p:sp>
        <p:nvSpPr>
          <p:cNvPr id="3" name="Content Placeholder 2"/>
          <p:cNvSpPr>
            <a:spLocks noGrp="1"/>
          </p:cNvSpPr>
          <p:nvPr>
            <p:ph sz="quarter" idx="1"/>
          </p:nvPr>
        </p:nvSpPr>
        <p:spPr/>
        <p:txBody>
          <a:bodyPr/>
          <a:lstStyle/>
          <a:p>
            <a:r>
              <a:rPr lang="en-US" dirty="0" smtClean="0"/>
              <a:t>When k = 2, the objective function is 173.1</a:t>
            </a:r>
            <a:endParaRPr lang="en-US" dirty="0"/>
          </a:p>
        </p:txBody>
      </p:sp>
      <p:pic>
        <p:nvPicPr>
          <p:cNvPr id="104450" name="Picture 2"/>
          <p:cNvPicPr>
            <a:picLocks noChangeAspect="1" noChangeArrowheads="1"/>
          </p:cNvPicPr>
          <p:nvPr/>
        </p:nvPicPr>
        <p:blipFill>
          <a:blip r:embed="rId2" cstate="print"/>
          <a:srcRect/>
          <a:stretch>
            <a:fillRect/>
          </a:stretch>
        </p:blipFill>
        <p:spPr bwMode="auto">
          <a:xfrm>
            <a:off x="4191000" y="2276475"/>
            <a:ext cx="363855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K</a:t>
            </a:r>
            <a:endParaRPr lang="en-US" dirty="0"/>
          </a:p>
        </p:txBody>
      </p:sp>
      <p:sp>
        <p:nvSpPr>
          <p:cNvPr id="3" name="Content Placeholder 2"/>
          <p:cNvSpPr>
            <a:spLocks noGrp="1"/>
          </p:cNvSpPr>
          <p:nvPr>
            <p:ph sz="quarter" idx="1"/>
          </p:nvPr>
        </p:nvSpPr>
        <p:spPr/>
        <p:txBody>
          <a:bodyPr/>
          <a:lstStyle/>
          <a:p>
            <a:r>
              <a:rPr lang="en-US" dirty="0" smtClean="0"/>
              <a:t>When k = 3, the objective function is 133.6</a:t>
            </a:r>
          </a:p>
          <a:p>
            <a:endParaRPr lang="en-US" dirty="0"/>
          </a:p>
        </p:txBody>
      </p:sp>
      <p:pic>
        <p:nvPicPr>
          <p:cNvPr id="105474" name="Picture 2"/>
          <p:cNvPicPr>
            <a:picLocks noChangeAspect="1" noChangeArrowheads="1"/>
          </p:cNvPicPr>
          <p:nvPr/>
        </p:nvPicPr>
        <p:blipFill>
          <a:blip r:embed="rId2" cstate="print"/>
          <a:srcRect/>
          <a:stretch>
            <a:fillRect/>
          </a:stretch>
        </p:blipFill>
        <p:spPr bwMode="auto">
          <a:xfrm>
            <a:off x="4267200" y="2286000"/>
            <a:ext cx="359092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4" cstate="print"/>
          <a:srcRect/>
          <a:stretch>
            <a:fillRect/>
          </a:stretch>
        </p:blipFill>
        <p:spPr bwMode="auto">
          <a:xfrm>
            <a:off x="904875" y="3590925"/>
            <a:ext cx="6867525" cy="30384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Deciding K</a:t>
            </a:r>
            <a:endParaRPr lang="en-US" dirty="0"/>
          </a:p>
        </p:txBody>
      </p:sp>
      <p:sp>
        <p:nvSpPr>
          <p:cNvPr id="3" name="Content Placeholder 2"/>
          <p:cNvSpPr>
            <a:spLocks noGrp="1"/>
          </p:cNvSpPr>
          <p:nvPr>
            <p:ph sz="quarter" idx="1"/>
          </p:nvPr>
        </p:nvSpPr>
        <p:spPr/>
        <p:txBody>
          <a:bodyPr/>
          <a:lstStyle/>
          <a:p>
            <a:r>
              <a:rPr lang="en-US" dirty="0" smtClean="0"/>
              <a:t>We can plot objective function values for k=1 to 6</a:t>
            </a:r>
          </a:p>
          <a:p>
            <a:r>
              <a:rPr lang="en-US" dirty="0" smtClean="0"/>
              <a:t>The abrupt change at k=2 is highly suggestive of two clusters</a:t>
            </a:r>
          </a:p>
          <a:p>
            <a:r>
              <a:rPr lang="en-US" dirty="0" smtClean="0"/>
              <a:t>“knee finding” or “elbow finding”</a:t>
            </a:r>
          </a:p>
          <a:p>
            <a:r>
              <a:rPr lang="en-US" dirty="0" smtClean="0"/>
              <a:t>Note that the results are not always as clear cut as in this toy example</a:t>
            </a:r>
          </a:p>
          <a:p>
            <a:endParaRPr lang="en-US"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 Expectation Maximization</a:t>
            </a:r>
            <a:endParaRPr lang="en-US" dirty="0"/>
          </a:p>
        </p:txBody>
      </p:sp>
      <p:sp>
        <p:nvSpPr>
          <p:cNvPr id="5" name="Content Placeholder 4"/>
          <p:cNvSpPr>
            <a:spLocks noGrp="1"/>
          </p:cNvSpPr>
          <p:nvPr>
            <p:ph sz="quarter" idx="1"/>
          </p:nvPr>
        </p:nvSpPr>
        <p:spPr/>
        <p:txBody>
          <a:bodyPr>
            <a:normAutofit lnSpcReduction="10000"/>
          </a:bodyPr>
          <a:lstStyle/>
          <a:p>
            <a:r>
              <a:rPr lang="en-US" dirty="0"/>
              <a:t>The EM algorithm is used to find (locally) </a:t>
            </a:r>
            <a:r>
              <a:rPr lang="en-US" dirty="0">
                <a:hlinkClick r:id="rId2" tooltip="Maximum likelihood"/>
              </a:rPr>
              <a:t>maximum likelihood</a:t>
            </a:r>
            <a:r>
              <a:rPr lang="en-US" dirty="0"/>
              <a:t> parameters of a </a:t>
            </a:r>
            <a:r>
              <a:rPr lang="en-US" dirty="0">
                <a:hlinkClick r:id="rId3" tooltip="Statistical model"/>
              </a:rPr>
              <a:t>statistical model</a:t>
            </a:r>
            <a:r>
              <a:rPr lang="en-US" dirty="0"/>
              <a:t> in cases where the equations cannot be solved directly. Typically these models involve </a:t>
            </a:r>
            <a:r>
              <a:rPr lang="en-US" dirty="0">
                <a:hlinkClick r:id="rId4" tooltip="Latent variable"/>
              </a:rPr>
              <a:t>latent variables</a:t>
            </a:r>
            <a:r>
              <a:rPr lang="en-US" dirty="0"/>
              <a:t> in addition to unknown </a:t>
            </a:r>
            <a:r>
              <a:rPr lang="en-US" dirty="0">
                <a:hlinkClick r:id="rId5" tooltip="Parameters"/>
              </a:rPr>
              <a:t>parameters</a:t>
            </a:r>
            <a:r>
              <a:rPr lang="en-US" dirty="0"/>
              <a:t> and known data observations. That is, either there are </a:t>
            </a:r>
            <a:r>
              <a:rPr lang="en-US" dirty="0">
                <a:hlinkClick r:id="rId6" tooltip="Missing values"/>
              </a:rPr>
              <a:t>missing values</a:t>
            </a:r>
            <a:r>
              <a:rPr lang="en-US" dirty="0"/>
              <a:t> among the data, or the model can be formulated more simply by assuming the existence of additional unobserved data points. For example, a </a:t>
            </a:r>
            <a:r>
              <a:rPr lang="en-US" dirty="0">
                <a:hlinkClick r:id="rId7" tooltip="Mixture model"/>
              </a:rPr>
              <a:t>mixture model</a:t>
            </a:r>
            <a:r>
              <a:rPr lang="en-US" dirty="0"/>
              <a:t> can be described more simply by assuming that each observed data point has a corresponding unobserved data point, or latent variable, specifying the mixture component that each data point belongs to.</a:t>
            </a:r>
            <a:endParaRPr lang="en-US" dirty="0"/>
          </a:p>
        </p:txBody>
      </p:sp>
    </p:spTree>
    <p:extLst>
      <p:ext uri="{BB962C8B-B14F-4D97-AF65-F5344CB8AC3E}">
        <p14:creationId xmlns:p14="http://schemas.microsoft.com/office/powerpoint/2010/main" val="188237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sz="quarter" idx="1"/>
          </p:nvPr>
        </p:nvSpPr>
        <p:spPr/>
        <p:txBody>
          <a:bodyPr/>
          <a:lstStyle/>
          <a:p>
            <a:r>
              <a:rPr lang="en-US" dirty="0" smtClean="0"/>
              <a:t>What is clustering?</a:t>
            </a:r>
          </a:p>
          <a:p>
            <a:pPr lvl="1"/>
            <a:endParaRPr lang="en-US" dirty="0" smtClean="0"/>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The EM algorithm proceeds from the observation that the following is a way to solve these two sets of equations numerically. One can simply pick arbitrary values for one of the two sets of unknowns, use them to estimate the second set, then use these new values to find a better estimate of the first set, and then keep alternating between the two until the resulting values both converge to fixed points. It's not obvious that this will work at all, but in fact it can be proven that in this particular context it does, and that the derivative of the likelihood is (arbitrarily close to) zero at that point, which in turn means that the point is either a maximum or a </a:t>
            </a:r>
            <a:r>
              <a:rPr lang="en-US" dirty="0">
                <a:hlinkClick r:id="rId2" tooltip="Saddle point"/>
              </a:rPr>
              <a:t>saddle point</a:t>
            </a:r>
            <a:r>
              <a:rPr lang="en-US" dirty="0"/>
              <a:t>.</a:t>
            </a:r>
            <a:r>
              <a:rPr lang="en-US" baseline="30000" dirty="0">
                <a:hlinkClick r:id="rId3"/>
              </a:rPr>
              <a:t>[12]</a:t>
            </a:r>
            <a:r>
              <a:rPr lang="en-US" dirty="0"/>
              <a:t> In general there may be multiple maxima, and there is no guarantee that the global maximum will be found. Some likelihoods also have </a:t>
            </a:r>
            <a:r>
              <a:rPr lang="en-US" dirty="0">
                <a:hlinkClick r:id="rId4" tooltip="Mathematical singularity"/>
              </a:rPr>
              <a:t>singularities</a:t>
            </a:r>
            <a:r>
              <a:rPr lang="en-US" dirty="0"/>
              <a:t> in them, i.e. nonsensical maxima. For example, one of the "solutions" that may be found by EM in a mixture model involves setting one of the components to have zero variance and the mean parameter for the same component to be equal to one of the data points.</a:t>
            </a:r>
            <a:endParaRPr lang="en-US" dirty="0"/>
          </a:p>
        </p:txBody>
      </p:sp>
    </p:spTree>
    <p:extLst>
      <p:ext uri="{BB962C8B-B14F-4D97-AF65-F5344CB8AC3E}">
        <p14:creationId xmlns:p14="http://schemas.microsoft.com/office/powerpoint/2010/main" val="2201043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Finding a maximum likelihood solution typically requires taking the </a:t>
            </a:r>
            <a:r>
              <a:rPr lang="en-US" dirty="0">
                <a:hlinkClick r:id="rId2" tooltip="Derivative"/>
              </a:rPr>
              <a:t>derivatives</a:t>
            </a:r>
            <a:r>
              <a:rPr lang="en-US" dirty="0"/>
              <a:t> of the </a:t>
            </a:r>
            <a:r>
              <a:rPr lang="en-US" dirty="0">
                <a:hlinkClick r:id="rId3" tooltip="Likelihood function"/>
              </a:rPr>
              <a:t>likelihood function</a:t>
            </a:r>
            <a:r>
              <a:rPr lang="en-US" dirty="0"/>
              <a:t> with respect to all the unknown values — viz. the parameters and the latent variables — and simultaneously solving the resulting equations. In statistical models with latent variables, this usually is not possible. Instead, the result is typically a set of interlocking equations in which the solution to the parameters requires the values of the latent variables and vice versa, but substituting one set of equations into the other produces an unsolvable equation.</a:t>
            </a:r>
            <a:endParaRPr lang="en-US" dirty="0"/>
          </a:p>
        </p:txBody>
      </p:sp>
    </p:spTree>
    <p:extLst>
      <p:ext uri="{BB962C8B-B14F-4D97-AF65-F5344CB8AC3E}">
        <p14:creationId xmlns:p14="http://schemas.microsoft.com/office/powerpoint/2010/main" val="418571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 Example</a:t>
            </a:r>
            <a:endParaRPr lang="en-US" dirty="0"/>
          </a:p>
        </p:txBody>
      </p:sp>
      <p:sp>
        <p:nvSpPr>
          <p:cNvPr id="3" name="Content Placeholder 2"/>
          <p:cNvSpPr>
            <a:spLocks noGrp="1"/>
          </p:cNvSpPr>
          <p:nvPr>
            <p:ph sz="quarter" idx="1"/>
          </p:nvPr>
        </p:nvSpPr>
        <p:spPr/>
        <p:txBody>
          <a:bodyPr/>
          <a:lstStyle/>
          <a:p>
            <a:endParaRPr lang="en-US"/>
          </a:p>
        </p:txBody>
      </p:sp>
      <p:pic>
        <p:nvPicPr>
          <p:cNvPr id="4" name="Content Placeholder 3"/>
          <p:cNvPicPr>
            <a:picLocks noChangeAspect="1"/>
          </p:cNvPicPr>
          <p:nvPr/>
        </p:nvPicPr>
        <p:blipFill>
          <a:blip r:embed="rId2"/>
          <a:stretch>
            <a:fillRect/>
          </a:stretch>
        </p:blipFill>
        <p:spPr>
          <a:xfrm>
            <a:off x="890587" y="1600200"/>
            <a:ext cx="7415213" cy="4572000"/>
          </a:xfrm>
          <a:prstGeom prst="rect">
            <a:avLst/>
          </a:prstGeom>
        </p:spPr>
      </p:pic>
    </p:spTree>
    <p:extLst>
      <p:ext uri="{BB962C8B-B14F-4D97-AF65-F5344CB8AC3E}">
        <p14:creationId xmlns:p14="http://schemas.microsoft.com/office/powerpoint/2010/main" val="2880860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a:t>https://www.google.com/url?sa=t&amp;rct=j&amp;q=&amp;</a:t>
            </a:r>
            <a:r>
              <a:rPr lang="en-US" dirty="0" smtClean="0"/>
              <a:t>esrc=s&amp;source=web&amp;cd=3&amp;cad=rja&amp;uact=8&amp;ved=0ahUKEwjPh_62taDLAhUFuoMKHWi_BiIQFgglMAI&amp;url=http%3A%2F%2Fwww.cs.unc.edu%2F~lazebnik%2Ffall09%2Fclustering_techniques_and_applications.pptx&amp;usg=AFQjCNHUPHu4OlH4yY2ZRQeqfWxVv7eTvA&amp;sig2=Bvi83S_TlUnXRkdi1IthvA&amp;bvm=bv.115339255,d.amc</a:t>
            </a:r>
          </a:p>
          <a:p>
            <a:r>
              <a:rPr lang="en-US" dirty="0">
                <a:hlinkClick r:id="rId3"/>
              </a:rPr>
              <a:t>https://</a:t>
            </a:r>
            <a:r>
              <a:rPr lang="en-US" dirty="0" smtClean="0">
                <a:hlinkClick r:id="rId3"/>
              </a:rPr>
              <a:t>en.wikipedia.org/wiki/Expectation%E2%80%93maximization_algorithm</a:t>
            </a:r>
            <a:endParaRPr lang="en-US" dirty="0" smtClean="0"/>
          </a:p>
          <a:p>
            <a:r>
              <a:rPr lang="en-US"/>
              <a:t>http://ai.stanford.edu/~chuongdo/papers/em_tutorial.pdf</a:t>
            </a:r>
            <a:endParaRPr lang="en-US" dirty="0"/>
          </a:p>
        </p:txBody>
      </p:sp>
    </p:spTree>
    <p:extLst>
      <p:ext uri="{BB962C8B-B14F-4D97-AF65-F5344CB8AC3E}">
        <p14:creationId xmlns:p14="http://schemas.microsoft.com/office/powerpoint/2010/main" val="66316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sz="quarter" idx="1"/>
          </p:nvPr>
        </p:nvSpPr>
        <p:spPr/>
        <p:txBody>
          <a:bodyPr/>
          <a:lstStyle/>
          <a:p>
            <a:r>
              <a:rPr lang="en-US" dirty="0" smtClean="0"/>
              <a:t>Definition</a:t>
            </a:r>
          </a:p>
          <a:p>
            <a:pPr lvl="1"/>
            <a:r>
              <a:rPr lang="en-US" dirty="0" smtClean="0"/>
              <a:t>Assignment of a set of observations into subsets so that observations in the same subset are similar in some sense</a:t>
            </a:r>
          </a:p>
          <a:p>
            <a:pPr lvl="1"/>
            <a:endParaRPr lang="en-US" dirty="0" smtClean="0"/>
          </a:p>
          <a:p>
            <a:pPr lvl="1">
              <a:buNone/>
            </a:pPr>
            <a:endParaRPr lang="en-US" dirty="0" smtClean="0"/>
          </a:p>
          <a:p>
            <a:pPr lvl="1"/>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79048" y="2925096"/>
            <a:ext cx="5244860" cy="3615207"/>
          </a:xfrm>
          <a:prstGeom prst="rect">
            <a:avLst/>
          </a:prstGeom>
          <a:noFill/>
          <a:ln w="9525">
            <a:noFill/>
            <a:miter lim="800000"/>
            <a:headEnd/>
            <a:tailEnd/>
          </a:ln>
        </p:spPr>
      </p:pic>
      <p:pic>
        <p:nvPicPr>
          <p:cNvPr id="5" name="Picture 5"/>
          <p:cNvPicPr>
            <a:picLocks noChangeAspect="1" noChangeArrowheads="1"/>
          </p:cNvPicPr>
          <p:nvPr/>
        </p:nvPicPr>
        <p:blipFill>
          <a:blip r:embed="rId4" cstate="print"/>
          <a:srcRect/>
          <a:stretch>
            <a:fillRect/>
          </a:stretch>
        </p:blipFill>
        <p:spPr bwMode="auto">
          <a:xfrm>
            <a:off x="6927448" y="2895600"/>
            <a:ext cx="1759352"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endParaRPr lang="en-US" dirty="0"/>
          </a:p>
        </p:txBody>
      </p:sp>
      <p:sp>
        <p:nvSpPr>
          <p:cNvPr id="3" name="Content Placeholder 2"/>
          <p:cNvSpPr>
            <a:spLocks noGrp="1"/>
          </p:cNvSpPr>
          <p:nvPr>
            <p:ph sz="quarter" idx="1"/>
          </p:nvPr>
        </p:nvSpPr>
        <p:spPr/>
        <p:txBody>
          <a:bodyPr/>
          <a:lstStyle/>
          <a:p>
            <a:r>
              <a:rPr lang="en-US" dirty="0" smtClean="0"/>
              <a:t>Hard vs. Soft</a:t>
            </a:r>
          </a:p>
          <a:p>
            <a:pPr lvl="1"/>
            <a:r>
              <a:rPr lang="en-US" dirty="0" smtClean="0"/>
              <a:t>Hard: same object can only belong to single cluster	</a:t>
            </a:r>
          </a:p>
          <a:p>
            <a:pPr lvl="1"/>
            <a:r>
              <a:rPr lang="en-US" dirty="0" smtClean="0"/>
              <a:t>Soft: same object can belong to different clusters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endParaRPr lang="en-US" dirty="0"/>
          </a:p>
        </p:txBody>
      </p:sp>
      <p:sp>
        <p:nvSpPr>
          <p:cNvPr id="3" name="Content Placeholder 2"/>
          <p:cNvSpPr>
            <a:spLocks noGrp="1"/>
          </p:cNvSpPr>
          <p:nvPr>
            <p:ph sz="quarter" idx="1"/>
          </p:nvPr>
        </p:nvSpPr>
        <p:spPr/>
        <p:txBody>
          <a:bodyPr/>
          <a:lstStyle/>
          <a:p>
            <a:r>
              <a:rPr lang="en-US" dirty="0" smtClean="0"/>
              <a:t>Hard vs. Soft</a:t>
            </a:r>
          </a:p>
          <a:p>
            <a:pPr lvl="1"/>
            <a:r>
              <a:rPr lang="en-US" dirty="0" smtClean="0"/>
              <a:t>Hard: same object can only belong to single cluster	</a:t>
            </a:r>
          </a:p>
          <a:p>
            <a:pPr lvl="1"/>
            <a:r>
              <a:rPr lang="en-US" dirty="0" smtClean="0"/>
              <a:t>Soft: same object can belong to different clusters</a:t>
            </a:r>
          </a:p>
          <a:p>
            <a:pPr lvl="2"/>
            <a:r>
              <a:rPr lang="en-US" dirty="0" smtClean="0"/>
              <a:t>E.g. Gaussian mixture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sz="quarter" idx="1"/>
          </p:nvPr>
        </p:nvSpPr>
        <p:spPr/>
        <p:txBody>
          <a:bodyPr/>
          <a:lstStyle/>
          <a:p>
            <a:r>
              <a:rPr lang="en-US" dirty="0" smtClean="0"/>
              <a:t>Flat vs. Hierarchical</a:t>
            </a:r>
          </a:p>
          <a:p>
            <a:pPr lvl="1"/>
            <a:r>
              <a:rPr lang="en-US" dirty="0" smtClean="0"/>
              <a:t>Flat: clusters are flat</a:t>
            </a:r>
          </a:p>
          <a:p>
            <a:pPr lvl="1"/>
            <a:r>
              <a:rPr lang="en-US" dirty="0" smtClean="0"/>
              <a:t>Hierarchical: clusters form a tree</a:t>
            </a:r>
          </a:p>
          <a:p>
            <a:pPr lvl="2"/>
            <a:r>
              <a:rPr lang="en-US" dirty="0" smtClean="0"/>
              <a:t>Agglomerative</a:t>
            </a:r>
          </a:p>
          <a:p>
            <a:pPr lvl="2"/>
            <a:r>
              <a:rPr lang="en-US" dirty="0" smtClean="0"/>
              <a:t>Divisive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Agglomerative (Bottom-up)</a:t>
            </a:r>
          </a:p>
          <a:p>
            <a:pPr lvl="1"/>
            <a:r>
              <a:rPr lang="en-US" dirty="0" smtClean="0"/>
              <a:t>Compute all pair-wise pattern-pattern similarity coefficients</a:t>
            </a:r>
          </a:p>
          <a:p>
            <a:pPr lvl="1"/>
            <a:r>
              <a:rPr lang="en-US" dirty="0" smtClean="0"/>
              <a:t>Place each of </a:t>
            </a:r>
            <a:r>
              <a:rPr lang="en-US" i="1" dirty="0" smtClean="0"/>
              <a:t>n</a:t>
            </a:r>
            <a:r>
              <a:rPr lang="en-US" dirty="0" smtClean="0"/>
              <a:t> patterns into a class of its own</a:t>
            </a:r>
          </a:p>
          <a:p>
            <a:pPr lvl="1"/>
            <a:r>
              <a:rPr lang="en-US" dirty="0" smtClean="0"/>
              <a:t>Merge the two most similar clusters into one</a:t>
            </a:r>
          </a:p>
          <a:p>
            <a:pPr lvl="2"/>
            <a:r>
              <a:rPr lang="en-US" dirty="0" smtClean="0"/>
              <a:t>Replace the two clusters into the new cluster</a:t>
            </a:r>
          </a:p>
          <a:p>
            <a:pPr lvl="2"/>
            <a:r>
              <a:rPr lang="en-US" dirty="0" smtClean="0"/>
              <a:t>Re-compute inter-cluster similarity scores </a:t>
            </a:r>
            <a:r>
              <a:rPr lang="en-US" dirty="0" err="1" smtClean="0"/>
              <a:t>w.r.t</a:t>
            </a:r>
            <a:r>
              <a:rPr lang="en-US" dirty="0" smtClean="0"/>
              <a:t>. the new cluster</a:t>
            </a:r>
          </a:p>
          <a:p>
            <a:pPr lvl="1"/>
            <a:r>
              <a:rPr lang="en-US" dirty="0" smtClean="0"/>
              <a:t>Repeat the above step until there are </a:t>
            </a:r>
            <a:r>
              <a:rPr lang="en-US" i="1" dirty="0" smtClean="0"/>
              <a:t>k</a:t>
            </a:r>
            <a:r>
              <a:rPr lang="en-US" dirty="0" smtClean="0"/>
              <a:t> clusters left (</a:t>
            </a:r>
            <a:r>
              <a:rPr lang="en-US" i="1" dirty="0" smtClean="0"/>
              <a:t>k</a:t>
            </a:r>
            <a:r>
              <a:rPr lang="en-US" dirty="0" smtClean="0"/>
              <a:t> can be 1)</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41.7|69.9"/>
</p:tagLst>
</file>

<file path=ppt/tags/tag2.xml><?xml version="1.0" encoding="utf-8"?>
<p:tagLst xmlns:a="http://schemas.openxmlformats.org/drawingml/2006/main" xmlns:r="http://schemas.openxmlformats.org/officeDocument/2006/relationships" xmlns:p="http://schemas.openxmlformats.org/presentationml/2006/main">
  <p:tag name="TIMING" val="|7.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4088</TotalTime>
  <Words>979</Words>
  <Application>Microsoft Office PowerPoint</Application>
  <PresentationFormat>On-screen Show (4:3)</PresentationFormat>
  <Paragraphs>222</Paragraphs>
  <Slides>43</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Calibri</vt:lpstr>
      <vt:lpstr>Franklin Gothic Book</vt:lpstr>
      <vt:lpstr>Perpetua</vt:lpstr>
      <vt:lpstr>Wingdings 2</vt:lpstr>
      <vt:lpstr>Equity</vt:lpstr>
      <vt:lpstr>Equation</vt:lpstr>
      <vt:lpstr>Example &amp; step-by-step problem solving for k-Medians/k-Medoids &amp; Hierarchical Clustering</vt:lpstr>
      <vt:lpstr>Roadmap</vt:lpstr>
      <vt:lpstr>Unsupervised learning</vt:lpstr>
      <vt:lpstr>Clustering</vt:lpstr>
      <vt:lpstr>Clustering</vt:lpstr>
      <vt:lpstr>Clustering </vt:lpstr>
      <vt:lpstr>Clustering </vt:lpstr>
      <vt:lpstr>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Bottom-up vs. Top-down</vt:lpstr>
      <vt:lpstr>Bottom-up vs. Top-down</vt:lpstr>
      <vt:lpstr>Bottom-up vs. Top-down</vt:lpstr>
      <vt:lpstr>Bottom-up vs. Top-down</vt:lpstr>
      <vt:lpstr>Bottom-up vs. Top-down</vt:lpstr>
      <vt:lpstr>Bottom-up vs. Top-down</vt:lpstr>
      <vt:lpstr>K-means</vt:lpstr>
      <vt:lpstr>K-means</vt:lpstr>
      <vt:lpstr>K-means</vt:lpstr>
      <vt:lpstr>K-means</vt:lpstr>
      <vt:lpstr>K-means</vt:lpstr>
      <vt:lpstr>K-means</vt:lpstr>
      <vt:lpstr>K-means</vt:lpstr>
      <vt:lpstr>K-means</vt:lpstr>
      <vt:lpstr>K-means</vt:lpstr>
      <vt:lpstr>Deciding K</vt:lpstr>
      <vt:lpstr>Deciding K</vt:lpstr>
      <vt:lpstr>Deciding K</vt:lpstr>
      <vt:lpstr>Deciding K</vt:lpstr>
      <vt:lpstr>Deciding K</vt:lpstr>
      <vt:lpstr>EM – Expectation Maximization</vt:lpstr>
      <vt:lpstr>PowerPoint Presentation</vt:lpstr>
      <vt:lpstr>PowerPoint Presentation</vt:lpstr>
      <vt:lpstr>EM - Example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Techniques and Applications</dc:title>
  <dc:creator>Costco</dc:creator>
  <cp:lastModifiedBy>varun chavakula</cp:lastModifiedBy>
  <cp:revision>376</cp:revision>
  <dcterms:created xsi:type="dcterms:W3CDTF">2009-10-03T15:31:33Z</dcterms:created>
  <dcterms:modified xsi:type="dcterms:W3CDTF">2016-03-02T20:52:20Z</dcterms:modified>
</cp:coreProperties>
</file>