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1"/>
  </p:notesMasterIdLst>
  <p:sldIdLst>
    <p:sldId id="256" r:id="rId2"/>
    <p:sldId id="271" r:id="rId3"/>
    <p:sldId id="257" r:id="rId4"/>
    <p:sldId id="370" r:id="rId5"/>
    <p:sldId id="374" r:id="rId6"/>
    <p:sldId id="261" r:id="rId7"/>
    <p:sldId id="373" r:id="rId8"/>
    <p:sldId id="371" r:id="rId9"/>
    <p:sldId id="291" r:id="rId10"/>
    <p:sldId id="292" r:id="rId11"/>
    <p:sldId id="294" r:id="rId12"/>
    <p:sldId id="297" r:id="rId13"/>
    <p:sldId id="298" r:id="rId14"/>
    <p:sldId id="296" r:id="rId15"/>
    <p:sldId id="302" r:id="rId16"/>
    <p:sldId id="299" r:id="rId17"/>
    <p:sldId id="276" r:id="rId18"/>
    <p:sldId id="303" r:id="rId19"/>
    <p:sldId id="304" r:id="rId20"/>
    <p:sldId id="305" r:id="rId21"/>
    <p:sldId id="350" r:id="rId22"/>
    <p:sldId id="306" r:id="rId23"/>
    <p:sldId id="351" r:id="rId24"/>
    <p:sldId id="307" r:id="rId25"/>
    <p:sldId id="263" r:id="rId26"/>
    <p:sldId id="312" r:id="rId27"/>
    <p:sldId id="319" r:id="rId28"/>
    <p:sldId id="320" r:id="rId29"/>
    <p:sldId id="321" r:id="rId30"/>
    <p:sldId id="314" r:id="rId31"/>
    <p:sldId id="318" r:id="rId32"/>
    <p:sldId id="317" r:id="rId33"/>
    <p:sldId id="322" r:id="rId34"/>
    <p:sldId id="355" r:id="rId35"/>
    <p:sldId id="356" r:id="rId36"/>
    <p:sldId id="357" r:id="rId37"/>
    <p:sldId id="358" r:id="rId38"/>
    <p:sldId id="359" r:id="rId39"/>
    <p:sldId id="37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000" autoAdjust="0"/>
  </p:normalViewPr>
  <p:slideViewPr>
    <p:cSldViewPr>
      <p:cViewPr varScale="1">
        <p:scale>
          <a:sx n="80" d="100"/>
          <a:sy n="80" d="100"/>
        </p:scale>
        <p:origin x="25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3BC4E-CE7E-49DE-8F91-46439632C57D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89D04-83EC-4D58-AE01-FF6854615A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definition</a:t>
            </a:r>
            <a:r>
              <a:rPr lang="en-US" baseline="0" dirty="0" smtClean="0"/>
              <a:t> of median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3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8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6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89D04-83EC-4D58-AE01-FF6854615A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0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E71A6E-0887-411B-8E56-05339C331C3F}" type="datetimeFigureOut">
              <a:rPr lang="en-US" smtClean="0"/>
              <a:pPr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9E5CAA-21F1-4B81-B621-226C753CEA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Team 3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&amp; step-by-step problem solving for </a:t>
            </a:r>
            <a:r>
              <a:rPr lang="en-US" b="1" dirty="0"/>
              <a:t>k-Medians/k-</a:t>
            </a:r>
            <a:r>
              <a:rPr lang="en-US" b="1" dirty="0" err="1"/>
              <a:t>Medoids</a:t>
            </a:r>
            <a:r>
              <a:rPr lang="en-US" b="1" dirty="0"/>
              <a:t> &amp; Hierarchical 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4648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553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3200400" y="3352800"/>
            <a:ext cx="1752600" cy="2438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76600" y="3886200"/>
            <a:ext cx="16002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2209800"/>
            <a:ext cx="3505200" cy="1981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48200" y="2438400"/>
            <a:ext cx="1905000" cy="1600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76400" y="2286000"/>
            <a:ext cx="1600200" cy="17335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07358" y="3429000"/>
            <a:ext cx="838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09800" y="2438400"/>
            <a:ext cx="9144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79642" y="2629437"/>
            <a:ext cx="4572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00837" y="2743200"/>
            <a:ext cx="609600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 up)</a:t>
            </a:r>
          </a:p>
          <a:p>
            <a:r>
              <a:rPr lang="en-US" dirty="0" smtClean="0"/>
              <a:t>Finally k clusters left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43200" y="2819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57400" y="3733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7432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971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7400" y="3657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6760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4343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805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2362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35168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47800" y="2514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8486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2743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0" y="3669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Divisive (Top-down)</a:t>
            </a:r>
          </a:p>
          <a:p>
            <a:pPr lvl="1"/>
            <a:r>
              <a:rPr lang="en-US" dirty="0" smtClean="0"/>
              <a:t>Start at the top with all patterns in one cluster</a:t>
            </a:r>
          </a:p>
          <a:p>
            <a:pPr lvl="1"/>
            <a:r>
              <a:rPr lang="en-US" dirty="0" smtClean="0"/>
              <a:t>The cluster is split using a flat clustering algorithm</a:t>
            </a:r>
          </a:p>
          <a:p>
            <a:pPr lvl="1"/>
            <a:r>
              <a:rPr lang="en-US" dirty="0" smtClean="0"/>
              <a:t>This procedure is applied recursively until each pattern is in its own singleton cluster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Divisive (Top-down)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76" y="2286000"/>
            <a:ext cx="883512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Unsupervised learning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Clustering categories</a:t>
            </a:r>
            <a:endParaRPr lang="en-US" dirty="0" smtClean="0"/>
          </a:p>
          <a:p>
            <a:r>
              <a:rPr lang="en-US" dirty="0" smtClean="0"/>
              <a:t>Clustering algorithms</a:t>
            </a:r>
          </a:p>
          <a:p>
            <a:pPr lvl="1"/>
            <a:r>
              <a:rPr lang="en-US" dirty="0" smtClean="0">
                <a:hlinkClick r:id="rId5" action="ppaction://hlinksldjump"/>
              </a:rPr>
              <a:t>K-means</a:t>
            </a:r>
            <a:endParaRPr lang="en-US" dirty="0" smtClean="0"/>
          </a:p>
          <a:p>
            <a:pPr lvl="1"/>
            <a:r>
              <a:rPr lang="en-US" dirty="0" smtClean="0">
                <a:hlinkClick r:id="rId6" action="ppaction://hlinksldjump"/>
              </a:rPr>
              <a:t>Fuzzy c-means</a:t>
            </a:r>
            <a:endParaRPr lang="en-US" dirty="0" smtClean="0"/>
          </a:p>
          <a:p>
            <a:pPr lvl="1"/>
            <a:r>
              <a:rPr lang="en-US" dirty="0" smtClean="0">
                <a:hlinkClick r:id="" action="ppaction://noaction"/>
              </a:rPr>
              <a:t>Kernel-based </a:t>
            </a:r>
            <a:endParaRPr lang="en-US" dirty="0" smtClean="0"/>
          </a:p>
          <a:p>
            <a:pPr lvl="1"/>
            <a:r>
              <a:rPr lang="en-US" dirty="0" smtClean="0">
                <a:hlinkClick r:id="" action="ppaction://noaction"/>
              </a:rPr>
              <a:t>Graph-based</a:t>
            </a:r>
            <a:endParaRPr lang="en-US" dirty="0" smtClean="0"/>
          </a:p>
          <a:p>
            <a:r>
              <a:rPr lang="en-US" dirty="0" smtClean="0"/>
              <a:t>Q&amp;A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Which one is more complex?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Because a flat clustering is needed as a “subroutine”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complex?</a:t>
            </a:r>
          </a:p>
          <a:p>
            <a:r>
              <a:rPr lang="en-US" dirty="0" smtClean="0"/>
              <a:t>Which one is more efficient?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complex?</a:t>
            </a:r>
          </a:p>
          <a:p>
            <a:r>
              <a:rPr lang="en-US" dirty="0" smtClean="0"/>
              <a:t>Which one is more efficient?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For a fixed number of top levels, using an efficient flat algorithm like K-means, divisive algorithms are linear in the number of patterns and clusters</a:t>
            </a:r>
          </a:p>
          <a:p>
            <a:pPr lvl="1"/>
            <a:r>
              <a:rPr lang="en-US" dirty="0" smtClean="0"/>
              <a:t>Agglomerative algorithms are least quadratic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efficient?</a:t>
            </a:r>
          </a:p>
          <a:p>
            <a:r>
              <a:rPr lang="en-US" dirty="0" smtClean="0"/>
              <a:t>Which one is more accurate?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vs. Top-down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complex?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Which one is more efficient?</a:t>
            </a:r>
          </a:p>
          <a:p>
            <a:r>
              <a:rPr lang="en-US" dirty="0" smtClean="0"/>
              <a:t>Which one is more accurate?</a:t>
            </a:r>
          </a:p>
          <a:p>
            <a:pPr lvl="1"/>
            <a:r>
              <a:rPr lang="en-US" dirty="0" smtClean="0"/>
              <a:t>Top-down</a:t>
            </a:r>
          </a:p>
          <a:p>
            <a:pPr lvl="1"/>
            <a:r>
              <a:rPr lang="en-US" dirty="0" smtClean="0"/>
              <a:t>Bottom-up methods make clustering decisions based on local patterns without initially taking into account the global distribution. These early decisions cannot be undone. </a:t>
            </a:r>
          </a:p>
          <a:p>
            <a:pPr lvl="1"/>
            <a:r>
              <a:rPr lang="en-US" dirty="0" smtClean="0"/>
              <a:t>Top-down clustering benefits from complete information about the global distribution when making top-level partitioning decisions.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Minimizes functional: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Iterative algorithm:</a:t>
            </a:r>
          </a:p>
          <a:p>
            <a:pPr lvl="1"/>
            <a:r>
              <a:rPr lang="en-US" dirty="0" smtClean="0"/>
              <a:t>Initialize the codebook </a:t>
            </a:r>
            <a:r>
              <a:rPr lang="en-US" i="1" dirty="0" smtClean="0"/>
              <a:t>V</a:t>
            </a:r>
            <a:r>
              <a:rPr lang="en-US" dirty="0" smtClean="0"/>
              <a:t> with vectors randomly picked from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Assign each pattern to the nearest cluster</a:t>
            </a:r>
          </a:p>
          <a:p>
            <a:pPr lvl="1"/>
            <a:r>
              <a:rPr lang="en-US" dirty="0" smtClean="0"/>
              <a:t>Recalculate partition matrix</a:t>
            </a:r>
          </a:p>
          <a:p>
            <a:pPr lvl="1"/>
            <a:r>
              <a:rPr lang="en-US" dirty="0" smtClean="0"/>
              <a:t>Repeat the above two steps until convergence</a:t>
            </a:r>
          </a:p>
          <a:p>
            <a:pPr lvl="1"/>
            <a:endParaRPr lang="en-US" dirty="0"/>
          </a:p>
        </p:txBody>
      </p:sp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2743200" y="1905000"/>
          <a:ext cx="3352800" cy="85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3" imgW="1752480" imgH="444240" progId="Equation.DSMT4">
                  <p:embed/>
                </p:oleObj>
              </mc:Choice>
              <mc:Fallback>
                <p:oleObj name="Equation" r:id="rId3" imgW="1752480" imgH="444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3352800" cy="850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304800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set:</a:t>
            </a:r>
          </a:p>
          <a:p>
            <a:r>
              <a:rPr lang="en-US" dirty="0" smtClean="0"/>
              <a:t>Clusters:</a:t>
            </a:r>
          </a:p>
          <a:p>
            <a:r>
              <a:rPr lang="en-US" dirty="0" smtClean="0"/>
              <a:t>Codebook : </a:t>
            </a:r>
          </a:p>
          <a:p>
            <a:r>
              <a:rPr lang="en-US" dirty="0" smtClean="0"/>
              <a:t>Partition matrix: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961189" y="304800"/>
          <a:ext cx="1692953" cy="37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9" y="304800"/>
                        <a:ext cx="1692953" cy="37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164161" y="867228"/>
          <a:ext cx="1584325" cy="36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7" imgW="1091880" imgH="253800" progId="Equation.DSMT4">
                  <p:embed/>
                </p:oleObj>
              </mc:Choice>
              <mc:Fallback>
                <p:oleObj name="Equation" r:id="rId7" imgW="109188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161" y="867228"/>
                        <a:ext cx="1584325" cy="368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7696200" y="1181100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Equation" r:id="rId9" imgW="558720" imgH="279360" progId="Equation.DSMT4">
                  <p:embed/>
                </p:oleObj>
              </mc:Choice>
              <mc:Fallback>
                <p:oleObj name="Equation" r:id="rId9" imgW="55872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81100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7010400" y="605971"/>
          <a:ext cx="990600" cy="30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Equation" r:id="rId11" imgW="749160" imgH="228600" progId="Equation.DSMT4">
                  <p:embed/>
                </p:oleObj>
              </mc:Choice>
              <mc:Fallback>
                <p:oleObj name="Equation" r:id="rId11" imgW="74916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5971"/>
                        <a:ext cx="990600" cy="30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553200" y="1447800"/>
          <a:ext cx="19319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Equation" r:id="rId13" imgW="1358640" imgH="457200" progId="Equation.DSMT4">
                  <p:embed/>
                </p:oleObj>
              </mc:Choice>
              <mc:Fallback>
                <p:oleObj name="Equation" r:id="rId13" imgW="1358640" imgH="457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47800"/>
                        <a:ext cx="19319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24125"/>
            <a:ext cx="7505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590800"/>
            <a:ext cx="7505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1447800" y="4048125"/>
            <a:ext cx="152400" cy="152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48000" y="3895725"/>
            <a:ext cx="152400" cy="152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1800" y="5191125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" y="2609850"/>
            <a:ext cx="78867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2"/>
            <a:r>
              <a:rPr lang="en-US" dirty="0" smtClean="0"/>
              <a:t>Select random seeds with at least </a:t>
            </a:r>
            <a:r>
              <a:rPr lang="en-US" i="1" dirty="0" err="1" smtClean="0"/>
              <a:t>D</a:t>
            </a:r>
            <a:r>
              <a:rPr lang="en-US" baseline="-25000" dirty="0" err="1" smtClean="0"/>
              <a:t>min</a:t>
            </a:r>
            <a:endParaRPr lang="en-US" baseline="-25000" dirty="0" smtClean="0"/>
          </a:p>
          <a:p>
            <a:pPr lvl="2"/>
            <a:r>
              <a:rPr lang="en-US" dirty="0" smtClean="0"/>
              <a:t>Or, run the algorithm many times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 1</a:t>
            </a:r>
          </a:p>
          <a:p>
            <a:pPr lvl="1"/>
            <a:r>
              <a:rPr lang="en-US" dirty="0" smtClean="0"/>
              <a:t>Supervised: human effort involved</a:t>
            </a:r>
          </a:p>
          <a:p>
            <a:pPr lvl="1"/>
            <a:r>
              <a:rPr lang="en-US" dirty="0" smtClean="0"/>
              <a:t>Unsupervised: no human effort</a:t>
            </a:r>
          </a:p>
          <a:p>
            <a:r>
              <a:rPr lang="en-US" dirty="0" smtClean="0"/>
              <a:t>Definition 2</a:t>
            </a:r>
          </a:p>
          <a:p>
            <a:pPr lvl="1"/>
            <a:r>
              <a:rPr lang="en-US" dirty="0" smtClean="0"/>
              <a:t>Supervised: learning conditional distribution P(Y|X), X: features, Y: classes</a:t>
            </a:r>
          </a:p>
          <a:p>
            <a:pPr lvl="1"/>
            <a:r>
              <a:rPr lang="en-US" dirty="0" smtClean="0"/>
              <a:t>Unsupervised: learning distribution P(X), X: features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</a:t>
            </a:r>
          </a:p>
          <a:p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3352800"/>
            <a:ext cx="45148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</a:t>
            </a:r>
          </a:p>
          <a:p>
            <a:pPr lvl="2"/>
            <a:r>
              <a:rPr lang="en-US" dirty="0" smtClean="0"/>
              <a:t>Use K-</a:t>
            </a:r>
            <a:r>
              <a:rPr lang="en-US" dirty="0" err="1" smtClean="0"/>
              <a:t>medoids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9338" y="3305175"/>
            <a:ext cx="45053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 (K-</a:t>
            </a:r>
            <a:r>
              <a:rPr lang="en-US" dirty="0" err="1" smtClean="0"/>
              <a:t>medoids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deal only with clusters with spherical symmetrical point distribution</a:t>
            </a:r>
          </a:p>
          <a:p>
            <a:pPr lvl="2"/>
            <a:r>
              <a:rPr lang="en-US" dirty="0" smtClean="0"/>
              <a:t>Kernel trick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1586" y="3505200"/>
            <a:ext cx="372601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Dependent on initialization</a:t>
            </a:r>
          </a:p>
          <a:p>
            <a:pPr lvl="1"/>
            <a:r>
              <a:rPr lang="en-US" dirty="0" smtClean="0"/>
              <a:t>Sensitive to outliers (K-</a:t>
            </a:r>
            <a:r>
              <a:rPr lang="en-US" dirty="0" err="1" smtClean="0"/>
              <a:t>medoids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deal only with clusters with spherical symmetrical point distribution</a:t>
            </a:r>
          </a:p>
          <a:p>
            <a:pPr lvl="1"/>
            <a:r>
              <a:rPr lang="en-US" dirty="0" smtClean="0"/>
              <a:t>Deciding </a:t>
            </a:r>
            <a:r>
              <a:rPr lang="en-US" i="1" dirty="0" smtClean="0"/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Try a couple of K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362200"/>
            <a:ext cx="39909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1, the objective function is 873.0</a:t>
            </a:r>
            <a:endParaRPr 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438400"/>
            <a:ext cx="37052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2, the objective function is 173.1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76475"/>
            <a:ext cx="36385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k = 3, the objective function is 133.6</a:t>
            </a:r>
          </a:p>
          <a:p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2286000"/>
            <a:ext cx="359092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4875" y="3590925"/>
            <a:ext cx="6867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Deciding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plot objective function values for k=1 to 6</a:t>
            </a:r>
          </a:p>
          <a:p>
            <a:r>
              <a:rPr lang="en-US" dirty="0" smtClean="0"/>
              <a:t>The abrupt change at k=2 is highly suggestive of two clusters</a:t>
            </a:r>
          </a:p>
          <a:p>
            <a:r>
              <a:rPr lang="en-US" dirty="0" smtClean="0"/>
              <a:t>“knee finding” or “elbow finding”</a:t>
            </a:r>
          </a:p>
          <a:p>
            <a:r>
              <a:rPr lang="en-US" dirty="0" smtClean="0"/>
              <a:t>Note that the results are not always as clear cut as in this toy example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www.google.com/url?sa=t&amp;rct=j&amp;q=&amp;esrc=s&amp;source=web&amp;cd=3&amp;cad=rja&amp;uact=8&amp;ved=0ahUKEwjPh_62taDLAhUFuoMKHWi_BiIQFgglMAI&amp;url=http%3A%2F%2Fwww.cs.unc.edu%2F~lazebnik%2Ffall09%2Fclustering_techniques_and_applications.pptx&amp;usg=AFQjCNHUPHu4OlH4yY2ZRQeqfWxVv7eTvA&amp;sig2=Bvi83S_TlUnXRkdi1IthvA&amp;bvm=bv.115339255,d.amc</a:t>
            </a:r>
          </a:p>
        </p:txBody>
      </p:sp>
    </p:spTree>
    <p:extLst>
      <p:ext uri="{BB962C8B-B14F-4D97-AF65-F5344CB8AC3E}">
        <p14:creationId xmlns:p14="http://schemas.microsoft.com/office/powerpoint/2010/main" val="66316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clustering?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Assignment of a set of observations into subsets so that observations in the same subset are similar in some sense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48" y="2925096"/>
            <a:ext cx="5244860" cy="361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7448" y="2895600"/>
            <a:ext cx="17593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 vs. Soft</a:t>
            </a:r>
          </a:p>
          <a:p>
            <a:pPr lvl="1"/>
            <a:r>
              <a:rPr lang="en-US" dirty="0" smtClean="0"/>
              <a:t>Hard: same object can only belong to single cluster	</a:t>
            </a:r>
          </a:p>
          <a:p>
            <a:pPr lvl="1"/>
            <a:r>
              <a:rPr lang="en-US" dirty="0" smtClean="0"/>
              <a:t>Soft: same object can belong to different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Hard vs. Soft</a:t>
            </a:r>
          </a:p>
          <a:p>
            <a:pPr lvl="1"/>
            <a:r>
              <a:rPr lang="en-US" dirty="0" smtClean="0"/>
              <a:t>Hard: same object can only belong to single cluster	</a:t>
            </a:r>
          </a:p>
          <a:p>
            <a:pPr lvl="1"/>
            <a:r>
              <a:rPr lang="en-US" dirty="0" smtClean="0"/>
              <a:t>Soft: same object can belong to different clusters</a:t>
            </a:r>
          </a:p>
          <a:p>
            <a:pPr lvl="2"/>
            <a:r>
              <a:rPr lang="en-US" dirty="0" smtClean="0"/>
              <a:t>E.g. Gaussian mixture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Flat vs. Hierarchical</a:t>
            </a:r>
          </a:p>
          <a:p>
            <a:pPr lvl="1"/>
            <a:r>
              <a:rPr lang="en-US" dirty="0" smtClean="0"/>
              <a:t>Flat: clusters are flat</a:t>
            </a:r>
          </a:p>
          <a:p>
            <a:pPr lvl="1"/>
            <a:r>
              <a:rPr lang="en-US" dirty="0" smtClean="0"/>
              <a:t>Hierarchical: clusters form a tree</a:t>
            </a:r>
          </a:p>
          <a:p>
            <a:pPr lvl="2"/>
            <a:r>
              <a:rPr lang="en-US" dirty="0" smtClean="0"/>
              <a:t>Agglomerative</a:t>
            </a:r>
          </a:p>
          <a:p>
            <a:pPr lvl="2"/>
            <a:r>
              <a:rPr lang="en-US" dirty="0" smtClean="0"/>
              <a:t>Divisive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Agglomerative (Bottom-up)</a:t>
            </a:r>
          </a:p>
          <a:p>
            <a:pPr lvl="1"/>
            <a:r>
              <a:rPr lang="en-US" dirty="0" smtClean="0"/>
              <a:t>Compute all pair-wise pattern-pattern similarity coefficients</a:t>
            </a:r>
          </a:p>
          <a:p>
            <a:pPr lvl="1"/>
            <a:r>
              <a:rPr lang="en-US" dirty="0" smtClean="0"/>
              <a:t>Place each of </a:t>
            </a:r>
            <a:r>
              <a:rPr lang="en-US" i="1" dirty="0" smtClean="0"/>
              <a:t>n</a:t>
            </a:r>
            <a:r>
              <a:rPr lang="en-US" dirty="0" smtClean="0"/>
              <a:t> patterns into a class of its own</a:t>
            </a:r>
          </a:p>
          <a:p>
            <a:pPr lvl="1"/>
            <a:r>
              <a:rPr lang="en-US" dirty="0" smtClean="0"/>
              <a:t>Merge the two most similar clusters into one</a:t>
            </a:r>
          </a:p>
          <a:p>
            <a:pPr lvl="2"/>
            <a:r>
              <a:rPr lang="en-US" dirty="0" smtClean="0"/>
              <a:t>Replace the two clusters into the new cluster</a:t>
            </a:r>
          </a:p>
          <a:p>
            <a:pPr lvl="2"/>
            <a:r>
              <a:rPr lang="en-US" dirty="0" smtClean="0"/>
              <a:t>Re-compute inter-cluster similarity scores </a:t>
            </a:r>
            <a:r>
              <a:rPr lang="en-US" dirty="0" err="1" smtClean="0"/>
              <a:t>w.r.t</a:t>
            </a:r>
            <a:r>
              <a:rPr lang="en-US" dirty="0" smtClean="0"/>
              <a:t>. the new cluster</a:t>
            </a:r>
          </a:p>
          <a:p>
            <a:pPr lvl="1"/>
            <a:r>
              <a:rPr lang="en-US" dirty="0" smtClean="0"/>
              <a:t>Repeat the above step until there are </a:t>
            </a:r>
            <a:r>
              <a:rPr lang="en-US" i="1" dirty="0" smtClean="0"/>
              <a:t>k</a:t>
            </a:r>
            <a:r>
              <a:rPr lang="en-US" dirty="0" smtClean="0"/>
              <a:t> clusters left (</a:t>
            </a:r>
            <a:r>
              <a:rPr lang="en-US" i="1" dirty="0" smtClean="0"/>
              <a:t>k</a:t>
            </a:r>
            <a:r>
              <a:rPr lang="en-US" dirty="0" smtClean="0"/>
              <a:t> can be 1)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41.7|6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4081</TotalTime>
  <Words>812</Words>
  <Application>Microsoft Office PowerPoint</Application>
  <PresentationFormat>On-screen Show (4:3)</PresentationFormat>
  <Paragraphs>215</Paragraphs>
  <Slides>39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Calibri</vt:lpstr>
      <vt:lpstr>Franklin Gothic Book</vt:lpstr>
      <vt:lpstr>Perpetua</vt:lpstr>
      <vt:lpstr>Wingdings 2</vt:lpstr>
      <vt:lpstr>Equity</vt:lpstr>
      <vt:lpstr>Equation</vt:lpstr>
      <vt:lpstr>Example &amp; step-by-step problem solving for k-Medians/k-Medoids &amp; Hierarchical Clustering</vt:lpstr>
      <vt:lpstr>Roadmap</vt:lpstr>
      <vt:lpstr>Unsupervised learning</vt:lpstr>
      <vt:lpstr>Clustering</vt:lpstr>
      <vt:lpstr>Clustering</vt:lpstr>
      <vt:lpstr>Clustering </vt:lpstr>
      <vt:lpstr>Clustering </vt:lpstr>
      <vt:lpstr>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Bottom-up vs. Top-down</vt:lpstr>
      <vt:lpstr>Bottom-up vs. Top-down</vt:lpstr>
      <vt:lpstr>Bottom-up vs. Top-down</vt:lpstr>
      <vt:lpstr>Bottom-up vs. Top-down</vt:lpstr>
      <vt:lpstr>Bottom-up vs. Top-down</vt:lpstr>
      <vt:lpstr>Bottom-up vs. Top-down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K-means</vt:lpstr>
      <vt:lpstr>Deciding K</vt:lpstr>
      <vt:lpstr>Deciding K</vt:lpstr>
      <vt:lpstr>Deciding K</vt:lpstr>
      <vt:lpstr>Deciding K</vt:lpstr>
      <vt:lpstr>Deciding 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Techniques and Applications</dc:title>
  <dc:creator>Costco</dc:creator>
  <cp:lastModifiedBy>Yelmati, Sowmya (UMKC-Student)</cp:lastModifiedBy>
  <cp:revision>375</cp:revision>
  <dcterms:created xsi:type="dcterms:W3CDTF">2009-10-03T15:31:33Z</dcterms:created>
  <dcterms:modified xsi:type="dcterms:W3CDTF">2016-03-01T21:44:42Z</dcterms:modified>
</cp:coreProperties>
</file>