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Paper: 9</a:t>
            </a:r>
            <a:br>
              <a:rPr lang="en-US" sz="4400" dirty="0" smtClean="0"/>
            </a:br>
            <a:r>
              <a:rPr lang="en-US" sz="4400" dirty="0" smtClean="0"/>
              <a:t>Contextual Crowd Intelligence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56236" y="3524250"/>
            <a:ext cx="5888039" cy="2181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By :</a:t>
            </a:r>
          </a:p>
          <a:p>
            <a:pPr marL="0" indent="0">
              <a:buNone/>
            </a:pPr>
            <a:r>
              <a:rPr lang="en-US" sz="3200" dirty="0" smtClean="0"/>
              <a:t>Varun </a:t>
            </a:r>
            <a:r>
              <a:rPr lang="en-US" sz="3200" dirty="0" err="1" smtClean="0"/>
              <a:t>Chavakula</a:t>
            </a:r>
            <a:r>
              <a:rPr lang="en-US" sz="3200" dirty="0" smtClean="0"/>
              <a:t> (Classid:4)</a:t>
            </a:r>
          </a:p>
          <a:p>
            <a:pPr marL="0" indent="0">
              <a:buNone/>
            </a:pPr>
            <a:r>
              <a:rPr lang="en-US" sz="3200" dirty="0" err="1"/>
              <a:t>Vikas</a:t>
            </a:r>
            <a:r>
              <a:rPr lang="en-US" sz="3200" dirty="0"/>
              <a:t> </a:t>
            </a:r>
            <a:r>
              <a:rPr lang="en-US" sz="3200" dirty="0" err="1" smtClean="0"/>
              <a:t>Kondapalli</a:t>
            </a:r>
            <a:r>
              <a:rPr lang="en-US" sz="3200" dirty="0" smtClean="0"/>
              <a:t> (Classid:11)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4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282" y="212218"/>
            <a:ext cx="8911687" cy="693944"/>
          </a:xfrm>
        </p:spPr>
        <p:txBody>
          <a:bodyPr/>
          <a:lstStyle/>
          <a:p>
            <a:r>
              <a:rPr lang="en-US" dirty="0" smtClean="0"/>
              <a:t>ASKING EXPERTS THE RIGHT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384" y="1334530"/>
            <a:ext cx="8915400" cy="3777622"/>
          </a:xfrm>
        </p:spPr>
        <p:txBody>
          <a:bodyPr/>
          <a:lstStyle/>
          <a:p>
            <a:r>
              <a:rPr lang="en-US" dirty="0" smtClean="0"/>
              <a:t>The system asks doctors to label tuples that the system has low confidence in performing the prediction task.</a:t>
            </a:r>
          </a:p>
          <a:p>
            <a:r>
              <a:rPr lang="en-US" dirty="0" smtClean="0"/>
              <a:t>The system collects expert rules/hypothesis that the doctors used to do the labeling.</a:t>
            </a:r>
          </a:p>
          <a:p>
            <a:r>
              <a:rPr lang="en-US" dirty="0" smtClean="0"/>
              <a:t>The system can also infer implicit and valuable knowledge based on the answers of the experts.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172" y="531341"/>
            <a:ext cx="9144000" cy="556698"/>
          </a:xfrm>
        </p:spPr>
        <p:txBody>
          <a:bodyPr>
            <a:normAutofit fontScale="90000"/>
          </a:bodyPr>
          <a:lstStyle/>
          <a:p>
            <a:r>
              <a:rPr lang="en-US" sz="2800" u="sng" dirty="0" smtClean="0"/>
              <a:t>EXTRACTING DOMAIN ENTITIES FROM UNSTRUCTURED DATA</a:t>
            </a:r>
            <a:endParaRPr lang="en-US" sz="28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172" y="1810309"/>
            <a:ext cx="9144000" cy="29717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Feature selection is very important for machine learning task and can greatly affect the algorithms quality.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Doctor’s notes in unstructured format is used to extract important features.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This is done by Natural Language Processing (NLP) engines which use various medical dictionaries.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7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38" y="249795"/>
            <a:ext cx="10515600" cy="784053"/>
          </a:xfrm>
        </p:spPr>
        <p:txBody>
          <a:bodyPr>
            <a:normAutofit fontScale="90000"/>
          </a:bodyPr>
          <a:lstStyle/>
          <a:p>
            <a:r>
              <a:rPr lang="en-US" sz="2800" u="sng" dirty="0" smtClean="0"/>
              <a:t>PROBLEMS DUE TO UNSTRUCTURED DATA AND INCOMPLETE KNOWLEDGE BASE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209"/>
            <a:ext cx="10515600" cy="4351338"/>
          </a:xfrm>
        </p:spPr>
        <p:txBody>
          <a:bodyPr/>
          <a:lstStyle/>
          <a:p>
            <a:r>
              <a:rPr lang="en-US" dirty="0" smtClean="0"/>
              <a:t>Ambiguous mentions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 mention in the free text may refer to different entities.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Ex: DM may refer to “Dystrophy Myotonic” or to “Diabetes Mellitus”.</a:t>
            </a:r>
          </a:p>
          <a:p>
            <a:r>
              <a:rPr lang="en-US" dirty="0" smtClean="0"/>
              <a:t>Incomplete Knowledge base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The terms used in doctor’s notes could be specific within a country or to hospital whereas the knowledge base may contain universal ones only.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168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SOLUTION BY A HUMAN-MACHINE APPROACH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infer the correct entities from unstructured data a hybrid human-machine approach solution should be employed.</a:t>
            </a:r>
          </a:p>
          <a:p>
            <a:r>
              <a:rPr lang="en-US" dirty="0" smtClean="0"/>
              <a:t>The system will pose questions to healthcare professionals </a:t>
            </a:r>
          </a:p>
          <a:p>
            <a:r>
              <a:rPr lang="en-US" dirty="0" smtClean="0"/>
              <a:t>Based on the answers from experts, the system adjusts its inference results.</a:t>
            </a:r>
          </a:p>
          <a:p>
            <a:r>
              <a:rPr lang="en-US" dirty="0" smtClean="0"/>
              <a:t>As the number of iterations increase, the inference process becomes more accurate and knowledge base becomes more complete.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881" y="138585"/>
            <a:ext cx="10515600" cy="648129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COMBINING WEAK CLASSIFIERS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276" y="1331354"/>
            <a:ext cx="10515600" cy="4351338"/>
          </a:xfrm>
        </p:spPr>
        <p:txBody>
          <a:bodyPr/>
          <a:lstStyle/>
          <a:p>
            <a:r>
              <a:rPr lang="en-US" dirty="0" smtClean="0"/>
              <a:t>The systems contains different classifiers from multiple sources.</a:t>
            </a:r>
          </a:p>
          <a:p>
            <a:r>
              <a:rPr lang="en-US" dirty="0" smtClean="0"/>
              <a:t>Each classifier by itself is a “weak classifier”.</a:t>
            </a:r>
          </a:p>
          <a:p>
            <a:r>
              <a:rPr lang="en-US" dirty="0" smtClean="0"/>
              <a:t>All these classifiers have to be combined to get a final classifier which is of higher accuracy in prediction.</a:t>
            </a:r>
          </a:p>
          <a:p>
            <a:r>
              <a:rPr lang="en-US" dirty="0" smtClean="0"/>
              <a:t>There may be conflicts in between results of various weak classifiers.</a:t>
            </a:r>
          </a:p>
          <a:p>
            <a:r>
              <a:rPr lang="en-US" dirty="0" smtClean="0"/>
              <a:t>It may be necessary to rank results of different classifiers, but how to do this is an open question.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3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Grouping of Attributes 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086" y="1426090"/>
            <a:ext cx="10515600" cy="4351338"/>
          </a:xfrm>
        </p:spPr>
        <p:txBody>
          <a:bodyPr/>
          <a:lstStyle/>
          <a:p>
            <a:r>
              <a:rPr lang="en-US" dirty="0" smtClean="0"/>
              <a:t>The attributes representing features which are similar to each other are grouped.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Ex: Hypertension, Hypotension and </a:t>
            </a:r>
            <a:r>
              <a:rPr lang="en-US" dirty="0" err="1" smtClean="0"/>
              <a:t>Ischaemic</a:t>
            </a:r>
            <a:r>
              <a:rPr lang="en-US" dirty="0" smtClean="0"/>
              <a:t> heart disease are grouped together under the category of Cardiovascular disease.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Inorder</a:t>
            </a:r>
            <a:r>
              <a:rPr lang="en-US" dirty="0" smtClean="0"/>
              <a:t> to perform such tasks we need to consult domain experts as different hospitals/doctors may have different reasoning this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3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70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ENGAGING EXPERT USERS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638" y="1479636"/>
            <a:ext cx="11650362" cy="4351338"/>
          </a:xfrm>
        </p:spPr>
        <p:txBody>
          <a:bodyPr/>
          <a:lstStyle/>
          <a:p>
            <a:r>
              <a:rPr lang="en-US" dirty="0" smtClean="0"/>
              <a:t>A user friendly interface for the experts to provide their inputs.</a:t>
            </a:r>
          </a:p>
          <a:p>
            <a:r>
              <a:rPr lang="en-US" dirty="0" smtClean="0"/>
              <a:t>The system should provide not only final outcome but also the reasons that drive its decision.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Ex: when a system makes a decision that differs from experts opinions, the system should be able to trace back whether mismatch is mainly due to use of general guidelines or other expert opinions.</a:t>
            </a:r>
          </a:p>
          <a:p>
            <a:r>
              <a:rPr lang="en-US" dirty="0" smtClean="0"/>
              <a:t>Presenting feedback to the experts. For instance the system can reveal the inputs from other experts to see whether an expert would change his decision.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1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3" y="304800"/>
            <a:ext cx="8915399" cy="226278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150" y="3615198"/>
            <a:ext cx="7681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References: </a:t>
            </a:r>
            <a:r>
              <a:rPr lang="en-US" dirty="0" err="1"/>
              <a:t>Ooi</a:t>
            </a:r>
            <a:r>
              <a:rPr lang="en-US" dirty="0"/>
              <a:t>, </a:t>
            </a:r>
            <a:r>
              <a:rPr lang="en-US" dirty="0" err="1"/>
              <a:t>Beng</a:t>
            </a:r>
            <a:r>
              <a:rPr lang="en-US" dirty="0"/>
              <a:t> Chin, et al. "Contextual crowd intelligence." </a:t>
            </a:r>
            <a:endParaRPr lang="en-US" dirty="0" smtClean="0"/>
          </a:p>
          <a:p>
            <a:r>
              <a:rPr lang="en-US" dirty="0" smtClean="0"/>
              <a:t>ACM </a:t>
            </a:r>
            <a:r>
              <a:rPr lang="en-US" dirty="0"/>
              <a:t>SIGKDD Explorations Newsletter 16.1 (2014): 39-46.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0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625" y="395510"/>
            <a:ext cx="8911687" cy="1280890"/>
          </a:xfrm>
        </p:spPr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725" y="1781175"/>
            <a:ext cx="9894887" cy="4514850"/>
          </a:xfrm>
        </p:spPr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data analytics applications are industry/domain </a:t>
            </a:r>
            <a:r>
              <a:rPr lang="en-US" dirty="0" smtClean="0"/>
              <a:t>specific and their </a:t>
            </a:r>
            <a:r>
              <a:rPr lang="en-US" dirty="0"/>
              <a:t>solutions are based on “best practices”, i.e., the systems’ decisions are </a:t>
            </a:r>
            <a:r>
              <a:rPr lang="en-US" dirty="0" smtClean="0"/>
              <a:t>knowledge-driven (based on general guidelines) </a:t>
            </a:r>
            <a:r>
              <a:rPr lang="en-US" dirty="0"/>
              <a:t>and/or </a:t>
            </a:r>
            <a:r>
              <a:rPr lang="en-US" dirty="0" smtClean="0"/>
              <a:t>data-driven (based on observations).</a:t>
            </a:r>
          </a:p>
          <a:p>
            <a:r>
              <a:rPr lang="en-US" dirty="0" smtClean="0"/>
              <a:t>Example</a:t>
            </a:r>
            <a:r>
              <a:rPr lang="en-US" dirty="0"/>
              <a:t>: consider the task of identifying the risk factors related to heart </a:t>
            </a:r>
            <a:r>
              <a:rPr lang="en-US" dirty="0" smtClean="0"/>
              <a:t>failure.</a:t>
            </a:r>
          </a:p>
          <a:p>
            <a:r>
              <a:rPr lang="en-US" dirty="0"/>
              <a:t>The knowledge-driven solution uses risk factors identified from existing clinical knowledge or literature, such as, age, hypertension and diabetes </a:t>
            </a:r>
            <a:r>
              <a:rPr lang="en-US" dirty="0" smtClean="0"/>
              <a:t>status.</a:t>
            </a:r>
          </a:p>
          <a:p>
            <a:r>
              <a:rPr lang="en-US" dirty="0" smtClean="0"/>
              <a:t>Data driven solutions employs machine learning algorithms based on observational data(Data collected based on the symptoms of the patient).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971675" y="1485900"/>
            <a:ext cx="9304337" cy="19579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Are these methods good enough for critical applications like that???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endParaRPr lang="en-US" dirty="0"/>
          </a:p>
        </p:txBody>
      </p:sp>
      <p:pic>
        <p:nvPicPr>
          <p:cNvPr id="1026" name="Picture 2" descr="http://3.bp.blogspot.com/-TiiTrduSAlg/UwrsUgiJxII/AAAAAAAAKJQ/4E3CkduW_y8/s1600/Computer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25" y="2718064"/>
            <a:ext cx="3436938" cy="400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Callout 8"/>
          <p:cNvSpPr/>
          <p:nvPr/>
        </p:nvSpPr>
        <p:spPr>
          <a:xfrm>
            <a:off x="4162426" y="2385525"/>
            <a:ext cx="3048000" cy="13698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Grrrrr</a:t>
            </a:r>
            <a:r>
              <a:rPr lang="en-US" dirty="0" smtClean="0"/>
              <a:t>!!!!!</a:t>
            </a:r>
          </a:p>
          <a:p>
            <a:pPr algn="ctr"/>
            <a:r>
              <a:rPr lang="en-US" dirty="0" smtClean="0"/>
              <a:t>I’m dead coz of your dumb AI. </a:t>
            </a:r>
            <a:endParaRPr lang="en-US" dirty="0"/>
          </a:p>
        </p:txBody>
      </p:sp>
      <p:pic>
        <p:nvPicPr>
          <p:cNvPr id="1032" name="Picture 8" descr="https://considerthefollowingblogdotcom.files.wordpress.com/2015/04/he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378" y="373239"/>
            <a:ext cx="1874836" cy="193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media2.giphy.com/media/Hof65M6wyOC1q/200_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6089" flipH="1">
            <a:off x="5882687" y="4127375"/>
            <a:ext cx="2655480" cy="226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fakevalley.com/wp-content/uploads/2014/12/ner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526" y="3993590"/>
            <a:ext cx="3325064" cy="221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Callout 13"/>
          <p:cNvSpPr/>
          <p:nvPr/>
        </p:nvSpPr>
        <p:spPr>
          <a:xfrm>
            <a:off x="6791325" y="3375447"/>
            <a:ext cx="2581275" cy="93001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was you who made that app!!!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1" y="624110"/>
            <a:ext cx="9618662" cy="709390"/>
          </a:xfrm>
        </p:spPr>
        <p:txBody>
          <a:bodyPr/>
          <a:lstStyle/>
          <a:p>
            <a:r>
              <a:rPr lang="en-US" dirty="0" smtClean="0"/>
              <a:t>Crowd Intelligence And Crowd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0" y="1704975"/>
            <a:ext cx="10266362" cy="4206247"/>
          </a:xfrm>
        </p:spPr>
        <p:txBody>
          <a:bodyPr/>
          <a:lstStyle/>
          <a:p>
            <a:r>
              <a:rPr lang="en-US" dirty="0" smtClean="0"/>
              <a:t>To deal with these exceptional case that are hard to formalize we need SMEs.</a:t>
            </a:r>
          </a:p>
          <a:p>
            <a:r>
              <a:rPr lang="en-US" dirty="0" smtClean="0"/>
              <a:t>SME- (Subject Matter experts) having many years of experience and can identify these situation.</a:t>
            </a:r>
          </a:p>
          <a:p>
            <a:r>
              <a:rPr lang="en-US" dirty="0" smtClean="0"/>
              <a:t>They can effectively support the applications and improve the accuracy in the predictions.</a:t>
            </a:r>
          </a:p>
          <a:p>
            <a:r>
              <a:rPr lang="en-US" dirty="0"/>
              <a:t>This paper </a:t>
            </a:r>
            <a:r>
              <a:rPr lang="en-US" dirty="0" smtClean="0"/>
              <a:t>proposes in </a:t>
            </a:r>
            <a:r>
              <a:rPr lang="en-US" dirty="0"/>
              <a:t>building </a:t>
            </a:r>
            <a:r>
              <a:rPr lang="en-US" dirty="0" smtClean="0"/>
              <a:t>an intelligent </a:t>
            </a:r>
            <a:r>
              <a:rPr lang="en-US" dirty="0"/>
              <a:t>database management systems (DBMSs) </a:t>
            </a:r>
            <a:r>
              <a:rPr lang="en-US" dirty="0" smtClean="0"/>
              <a:t>that can </a:t>
            </a:r>
            <a:r>
              <a:rPr lang="en-US" dirty="0"/>
              <a:t>exploit contextual crowd </a:t>
            </a:r>
            <a:r>
              <a:rPr lang="en-US" dirty="0" smtClean="0"/>
              <a:t>intelligence(SME in this case).</a:t>
            </a:r>
          </a:p>
          <a:p>
            <a:r>
              <a:rPr lang="en-US" dirty="0" smtClean="0"/>
              <a:t>They use the concept crowd sourcing.</a:t>
            </a:r>
          </a:p>
          <a:p>
            <a:r>
              <a:rPr lang="en-US" dirty="0" smtClean="0"/>
              <a:t>What is crowd sourcing?</a:t>
            </a:r>
          </a:p>
          <a:p>
            <a:pPr marL="0" indent="0">
              <a:buNone/>
            </a:pPr>
            <a:r>
              <a:rPr lang="en-US" dirty="0"/>
              <a:t>https://www.youtube.com/watch?v=-38uPkyH9vI</a:t>
            </a:r>
          </a:p>
        </p:txBody>
      </p:sp>
    </p:spTree>
    <p:extLst>
      <p:ext uri="{BB962C8B-B14F-4D97-AF65-F5344CB8AC3E}">
        <p14:creationId xmlns:p14="http://schemas.microsoft.com/office/powerpoint/2010/main" val="37858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075" y="1457325"/>
            <a:ext cx="10142537" cy="4453897"/>
          </a:xfrm>
        </p:spPr>
        <p:txBody>
          <a:bodyPr/>
          <a:lstStyle/>
          <a:p>
            <a:r>
              <a:rPr lang="en-US" dirty="0" smtClean="0"/>
              <a:t>To use Crowd </a:t>
            </a:r>
            <a:r>
              <a:rPr lang="en-US" dirty="0"/>
              <a:t>intelligence into the DBMS, the system needs to keep SMEs as part of the feedback </a:t>
            </a:r>
            <a:r>
              <a:rPr lang="en-US" dirty="0" smtClean="0"/>
              <a:t>loop.</a:t>
            </a:r>
          </a:p>
          <a:p>
            <a:r>
              <a:rPr lang="en-US" dirty="0" smtClean="0"/>
              <a:t>To infer and </a:t>
            </a:r>
            <a:r>
              <a:rPr lang="en-US" dirty="0"/>
              <a:t>enhance </a:t>
            </a:r>
            <a:r>
              <a:rPr lang="en-US" dirty="0" smtClean="0"/>
              <a:t>system’s </a:t>
            </a:r>
            <a:r>
              <a:rPr lang="en-US" dirty="0"/>
              <a:t>processing, thus continuously improving the effectiveness of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system has </a:t>
            </a:r>
            <a:r>
              <a:rPr lang="en-US" dirty="0"/>
              <a:t>low </a:t>
            </a:r>
            <a:r>
              <a:rPr lang="en-US" dirty="0" smtClean="0"/>
              <a:t>confidence(weak classifiers) </a:t>
            </a:r>
            <a:r>
              <a:rPr lang="en-US" dirty="0"/>
              <a:t>in </a:t>
            </a:r>
            <a:r>
              <a:rPr lang="en-US" dirty="0" smtClean="0"/>
              <a:t>predicting it asks the doctors(SME) for labels and the rules/hypothesis of the labels. </a:t>
            </a:r>
            <a:r>
              <a:rPr lang="en-US" dirty="0" err="1" smtClean="0"/>
              <a:t>Eg</a:t>
            </a:r>
            <a:r>
              <a:rPr lang="en-US" dirty="0" smtClean="0"/>
              <a:t> : An elderly person who stays alone having </a:t>
            </a:r>
            <a:r>
              <a:rPr lang="en-US" dirty="0"/>
              <a:t>many diseases </a:t>
            </a:r>
            <a:r>
              <a:rPr lang="en-US" dirty="0" smtClean="0"/>
              <a:t>may visit the hospital more frequently. </a:t>
            </a:r>
            <a:endParaRPr lang="en-US" dirty="0"/>
          </a:p>
          <a:p>
            <a:r>
              <a:rPr lang="en-US" dirty="0" smtClean="0"/>
              <a:t>The system would verify </a:t>
            </a:r>
            <a:r>
              <a:rPr lang="en-US" dirty="0"/>
              <a:t>or adjust these rules/hypotheses and revert back to the doctors with evidence to support or reject their </a:t>
            </a:r>
            <a:r>
              <a:rPr lang="en-US" dirty="0" smtClean="0"/>
              <a:t>rules/hypotheses.</a:t>
            </a:r>
          </a:p>
          <a:p>
            <a:r>
              <a:rPr lang="en-US" dirty="0"/>
              <a:t>Such interactions are beneficial to both the system and the doctors. Eventually, the application </a:t>
            </a:r>
            <a:r>
              <a:rPr lang="en-US" dirty="0" smtClean="0"/>
              <a:t>evolves </a:t>
            </a:r>
            <a:r>
              <a:rPr lang="en-US" dirty="0"/>
              <a:t>over time.</a:t>
            </a:r>
          </a:p>
        </p:txBody>
      </p:sp>
    </p:spTree>
    <p:extLst>
      <p:ext uri="{BB962C8B-B14F-4D97-AF65-F5344CB8AC3E}">
        <p14:creationId xmlns:p14="http://schemas.microsoft.com/office/powerpoint/2010/main" val="8260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5" y="624110"/>
            <a:ext cx="8789987" cy="985615"/>
          </a:xfrm>
        </p:spPr>
        <p:txBody>
          <a:bodyPr/>
          <a:lstStyle/>
          <a:p>
            <a:r>
              <a:rPr lang="en-US" dirty="0" smtClean="0"/>
              <a:t>Challenges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275" y="2133599"/>
            <a:ext cx="9685337" cy="4524375"/>
          </a:xfrm>
        </p:spPr>
        <p:txBody>
          <a:bodyPr/>
          <a:lstStyle/>
          <a:p>
            <a:r>
              <a:rPr lang="en-US" dirty="0" smtClean="0"/>
              <a:t>Unstructured data: </a:t>
            </a:r>
            <a:r>
              <a:rPr lang="en-US" dirty="0" err="1" smtClean="0"/>
              <a:t>Eg</a:t>
            </a:r>
            <a:r>
              <a:rPr lang="en-US" dirty="0" smtClean="0"/>
              <a:t>: Doctor’s notes cannot be simply treated as bag of words documents.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We need contextualize the data. </a:t>
            </a:r>
            <a:r>
              <a:rPr lang="en-US" dirty="0" err="1" smtClean="0"/>
              <a:t>Eg</a:t>
            </a:r>
            <a:r>
              <a:rPr lang="en-US" dirty="0" smtClean="0"/>
              <a:t>: relate the lab tests to the diseases.</a:t>
            </a:r>
          </a:p>
          <a:p>
            <a:pPr marL="0" indent="0">
              <a:buNone/>
            </a:pPr>
            <a:r>
              <a:rPr lang="en-US" dirty="0" smtClean="0"/>
              <a:t>     Doctors from different department might use different notation.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Eg</a:t>
            </a:r>
            <a:r>
              <a:rPr lang="en-US" dirty="0" smtClean="0"/>
              <a:t>:  PID in orthopedic department means “Prolapsed Intervertebral Disc” and not     “Pelvic Inflammatory Disease”</a:t>
            </a:r>
          </a:p>
          <a:p>
            <a:r>
              <a:rPr lang="en-US" dirty="0" smtClean="0"/>
              <a:t>Lack of training samples with well defined class labels:  </a:t>
            </a:r>
            <a:r>
              <a:rPr lang="en-US" dirty="0" err="1" smtClean="0"/>
              <a:t>Eg</a:t>
            </a:r>
            <a:r>
              <a:rPr lang="en-US" dirty="0" smtClean="0"/>
              <a:t>: predicting suicide cases, Its almost impossible to have a defined class label for it.</a:t>
            </a:r>
          </a:p>
          <a:p>
            <a:r>
              <a:rPr lang="en-US" dirty="0" smtClean="0"/>
              <a:t>Growing Data:  Real Time Analysis for such cases becomes highly impossible. </a:t>
            </a:r>
            <a:r>
              <a:rPr lang="en-US" dirty="0" err="1" smtClean="0"/>
              <a:t>Eg</a:t>
            </a:r>
            <a:r>
              <a:rPr lang="en-US" dirty="0" smtClean="0"/>
              <a:t>: during a Mass casualty disaster( H5N1, SARS) It gets hard as there would be many victims and data about each patient might be huge by itself.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61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550" y="1457325"/>
            <a:ext cx="6410325" cy="5029200"/>
          </a:xfrm>
        </p:spPr>
        <p:txBody>
          <a:bodyPr/>
          <a:lstStyle/>
          <a:p>
            <a:r>
              <a:rPr lang="en-US" dirty="0"/>
              <a:t>The system first builds a knowledge base based on historical data, domain knowledge from SMEs (e.g., doctors), and other sources such as general clinical guidelines</a:t>
            </a:r>
            <a:r>
              <a:rPr lang="en-US" dirty="0" smtClean="0"/>
              <a:t>.</a:t>
            </a:r>
          </a:p>
          <a:p>
            <a:r>
              <a:rPr lang="en-US" dirty="0"/>
              <a:t>Each source contributes to build some “weak classifiers</a:t>
            </a:r>
            <a:r>
              <a:rPr lang="en-US" dirty="0" smtClean="0"/>
              <a:t>”</a:t>
            </a:r>
          </a:p>
          <a:p>
            <a:r>
              <a:rPr lang="en-US" dirty="0"/>
              <a:t>The system needs to combine these classifiers to derive a final classifier that achieves a high level of </a:t>
            </a:r>
            <a:r>
              <a:rPr lang="en-US" dirty="0" smtClean="0"/>
              <a:t>accuracy.</a:t>
            </a:r>
          </a:p>
          <a:p>
            <a:r>
              <a:rPr lang="en-US" dirty="0"/>
              <a:t>The system also needs to go through several iterations of interaction with the experts to </a:t>
            </a:r>
            <a:r>
              <a:rPr lang="en-US" dirty="0" smtClean="0"/>
              <a:t>refine the </a:t>
            </a:r>
            <a:r>
              <a:rPr lang="en-US" dirty="0"/>
              <a:t>final </a:t>
            </a:r>
            <a:r>
              <a:rPr lang="en-US" dirty="0" smtClean="0"/>
              <a:t>classifier</a:t>
            </a:r>
          </a:p>
          <a:p>
            <a:r>
              <a:rPr lang="en-US" dirty="0"/>
              <a:t>experts participate in the entire process in fine tuning the system and decide on the “best practices”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462" y="1457325"/>
            <a:ext cx="4103538" cy="460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237" y="1838324"/>
            <a:ext cx="6373813" cy="43338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torage layer consists of HDFS </a:t>
            </a:r>
            <a:r>
              <a:rPr lang="en-US" dirty="0"/>
              <a:t>and a key-value storage </a:t>
            </a:r>
            <a:r>
              <a:rPr lang="en-US" dirty="0" smtClean="0"/>
              <a:t>system called </a:t>
            </a:r>
            <a:r>
              <a:rPr lang="en-US" dirty="0"/>
              <a:t>ES2 </a:t>
            </a:r>
            <a:r>
              <a:rPr lang="en-US" dirty="0" smtClean="0"/>
              <a:t>for </a:t>
            </a:r>
            <a:r>
              <a:rPr lang="en-US" dirty="0"/>
              <a:t>both unstructured and structured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The </a:t>
            </a:r>
            <a:r>
              <a:rPr lang="en-US" dirty="0"/>
              <a:t>security </a:t>
            </a:r>
            <a:r>
              <a:rPr lang="en-US" dirty="0" smtClean="0"/>
              <a:t>layer </a:t>
            </a:r>
            <a:r>
              <a:rPr lang="en-US" dirty="0"/>
              <a:t>enables users to protect data privacy by encryption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distributed processing </a:t>
            </a:r>
            <a:r>
              <a:rPr lang="en-US" dirty="0" smtClean="0"/>
              <a:t>layer </a:t>
            </a:r>
            <a:r>
              <a:rPr lang="en-US" dirty="0"/>
              <a:t>provides a distributed processing infrastructure called E3 </a:t>
            </a:r>
            <a:r>
              <a:rPr lang="en-US" dirty="0" smtClean="0"/>
              <a:t>that </a:t>
            </a:r>
            <a:r>
              <a:rPr lang="en-US" dirty="0"/>
              <a:t>supports </a:t>
            </a:r>
            <a:r>
              <a:rPr lang="en-US" dirty="0" smtClean="0"/>
              <a:t>parallel </a:t>
            </a:r>
            <a:r>
              <a:rPr lang="en-US" dirty="0"/>
              <a:t>processing logics such as </a:t>
            </a:r>
            <a:r>
              <a:rPr lang="en-US" dirty="0" smtClean="0"/>
              <a:t>MapReduce, Directed </a:t>
            </a:r>
            <a:r>
              <a:rPr lang="en-US" dirty="0"/>
              <a:t>Acyclic Graph (DAG) and SQL</a:t>
            </a:r>
            <a:r>
              <a:rPr lang="en-US" dirty="0" smtClean="0"/>
              <a:t>.</a:t>
            </a:r>
          </a:p>
          <a:p>
            <a:r>
              <a:rPr lang="en-US" dirty="0"/>
              <a:t>The top layer (which is the analytics layer) exploits the contextual crowd intelligence for big data analytics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Here KB </a:t>
            </a:r>
            <a:r>
              <a:rPr lang="en-US" dirty="0"/>
              <a:t>is the knowledge base and </a:t>
            </a:r>
            <a:r>
              <a:rPr lang="en-US" dirty="0" err="1"/>
              <a:t>iCrowd</a:t>
            </a:r>
            <a:r>
              <a:rPr lang="en-US" dirty="0"/>
              <a:t> is the component that interacts with the domain experts.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2052637"/>
            <a:ext cx="4694135" cy="39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351</TotalTime>
  <Words>1200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Paper: 9 Contextual Crowd Intelligence</vt:lpstr>
      <vt:lpstr>INTRODUCTION:</vt:lpstr>
      <vt:lpstr>Are these methods good enough for critical applications like that???</vt:lpstr>
      <vt:lpstr>NO</vt:lpstr>
      <vt:lpstr>Crowd Intelligence And Crowd Sourcing</vt:lpstr>
      <vt:lpstr>Implementation and Examples</vt:lpstr>
      <vt:lpstr>Challenges of Big Data</vt:lpstr>
      <vt:lpstr>Architecture</vt:lpstr>
      <vt:lpstr>Architecture Contd..</vt:lpstr>
      <vt:lpstr>ASKING EXPERTS THE RIGHT QUESTIONS</vt:lpstr>
      <vt:lpstr>EXTRACTING DOMAIN ENTITIES FROM UNSTRUCTURED DATA</vt:lpstr>
      <vt:lpstr>PROBLEMS DUE TO UNSTRUCTURED DATA AND INCOMPLETE KNOWLEDGE BASE</vt:lpstr>
      <vt:lpstr>SOLUTION BY A HUMAN-MACHINE APPROACH</vt:lpstr>
      <vt:lpstr>COMBINING WEAK CLASSIFIERS</vt:lpstr>
      <vt:lpstr>Grouping of Attributes </vt:lpstr>
      <vt:lpstr>ENGAGING EXPERT USERS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Paper: 9 Contextual Crowd Intelligence</dc:title>
  <dc:creator>varun chavakula</dc:creator>
  <cp:lastModifiedBy>varun chavakula</cp:lastModifiedBy>
  <cp:revision>30</cp:revision>
  <dcterms:created xsi:type="dcterms:W3CDTF">2016-04-21T03:09:10Z</dcterms:created>
  <dcterms:modified xsi:type="dcterms:W3CDTF">2016-04-21T21:23:39Z</dcterms:modified>
</cp:coreProperties>
</file>