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
  </p:notesMasterIdLst>
  <p:sldIdLst>
    <p:sldId id="256" r:id="rId2"/>
    <p:sldId id="259" r:id="rId3"/>
    <p:sldId id="262" r:id="rId4"/>
    <p:sldId id="257" r:id="rId5"/>
    <p:sldId id="261" r:id="rId6"/>
    <p:sldId id="260"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5EEC3C"/>
    <a:srgbClr val="E6B254"/>
    <a:srgbClr val="1D3A00"/>
    <a:srgbClr val="FE9202"/>
    <a:srgbClr val="CC0066"/>
    <a:srgbClr val="D47A02"/>
    <a:srgbClr val="BF7E37"/>
    <a:srgbClr val="E39A39"/>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808225"/>
            <a:ext cx="8246070"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487980"/>
            <a:ext cx="8246070" cy="763525"/>
          </a:xfrm>
        </p:spPr>
        <p:txBody>
          <a:bodyPr>
            <a:normAutofit/>
          </a:bodyPr>
          <a:lstStyle>
            <a:lvl1pPr marL="0" indent="0" algn="l">
              <a:buNone/>
              <a:defRPr sz="2800" b="0" i="0">
                <a:solidFill>
                  <a:schemeClr val="accent5">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128470"/>
            <a:ext cx="7940659" cy="106893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502815"/>
            <a:ext cx="7940660" cy="320680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6413610" cy="916229"/>
          </a:xfrm>
          <a:noFill/>
        </p:spPr>
        <p:txBody>
          <a:bodyPr>
            <a:normAutofit/>
          </a:bodyPr>
          <a:lstStyle>
            <a:lvl1pPr algn="l">
              <a:defRPr sz="3600">
                <a:solidFill>
                  <a:schemeClr val="accent5">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413610" cy="3511061"/>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1"/>
            <a:ext cx="8246070" cy="1068934"/>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79394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26634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9394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3/30/2024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813" y="918217"/>
            <a:ext cx="8246070" cy="2443280"/>
          </a:xfrm>
        </p:spPr>
        <p:txBody>
          <a:bodyPr>
            <a:normAutofit/>
          </a:bodyPr>
          <a:lstStyle/>
          <a:p>
            <a:r>
              <a:rPr lang="en-US" dirty="0"/>
              <a:t>Wooden Street </a:t>
            </a:r>
            <a:br>
              <a:rPr lang="en-US" dirty="0"/>
            </a:br>
            <a:r>
              <a:rPr lang="en-US" dirty="0"/>
              <a:t>	     Website</a:t>
            </a:r>
          </a:p>
        </p:txBody>
      </p:sp>
      <p:sp>
        <p:nvSpPr>
          <p:cNvPr id="3" name="Subtitle 2"/>
          <p:cNvSpPr>
            <a:spLocks noGrp="1"/>
          </p:cNvSpPr>
          <p:nvPr>
            <p:ph type="subTitle" idx="1"/>
          </p:nvPr>
        </p:nvSpPr>
        <p:spPr>
          <a:xfrm>
            <a:off x="143555" y="3335275"/>
            <a:ext cx="8246070" cy="1055432"/>
          </a:xfrm>
        </p:spPr>
        <p:txBody>
          <a:bodyPr>
            <a:noAutofit/>
          </a:bodyPr>
          <a:lstStyle/>
          <a:p>
            <a:r>
              <a:rPr lang="en-US" dirty="0"/>
              <a:t>Prepared By:- </a:t>
            </a:r>
          </a:p>
          <a:p>
            <a:r>
              <a:rPr lang="en-US" dirty="0"/>
              <a:t>  Varun Chavda</a:t>
            </a: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Content Placeholder 4"/>
          <p:cNvSpPr>
            <a:spLocks noGrp="1"/>
          </p:cNvSpPr>
          <p:nvPr>
            <p:ph idx="1"/>
          </p:nvPr>
        </p:nvSpPr>
        <p:spPr/>
        <p:txBody>
          <a:bodyPr/>
          <a:lstStyle/>
          <a:p>
            <a:pPr marL="0" indent="0">
              <a:buNone/>
            </a:pPr>
            <a:r>
              <a:rPr lang="en-US" dirty="0"/>
              <a:t>Name:- Varun Chavda</a:t>
            </a:r>
          </a:p>
          <a:p>
            <a:pPr marL="0" indent="0">
              <a:buNone/>
            </a:pPr>
            <a:r>
              <a:rPr lang="en-US" dirty="0"/>
              <a:t>Roll No:- 70</a:t>
            </a:r>
          </a:p>
          <a:p>
            <a:pPr marL="0" indent="0">
              <a:buNone/>
            </a:pPr>
            <a:r>
              <a:rPr lang="en-US" dirty="0"/>
              <a:t>Enroll Number:-22002171310017</a:t>
            </a:r>
          </a:p>
          <a:p>
            <a:pPr marL="0" indent="0">
              <a:buNone/>
            </a:pPr>
            <a:r>
              <a:rPr lang="en-US" dirty="0"/>
              <a:t>Batch:- C3</a:t>
            </a:r>
          </a:p>
          <a:p>
            <a:pPr marL="0" indent="0">
              <a:buNone/>
            </a:pPr>
            <a:r>
              <a:rPr lang="en-US" dirty="0"/>
              <a:t>Branch:- CST</a:t>
            </a:r>
          </a:p>
        </p:txBody>
      </p:sp>
    </p:spTree>
    <p:extLst>
      <p:ext uri="{BB962C8B-B14F-4D97-AF65-F5344CB8AC3E}">
        <p14:creationId xmlns:p14="http://schemas.microsoft.com/office/powerpoint/2010/main" val="110163387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8246070" cy="916230"/>
          </a:xfrm>
        </p:spPr>
        <p:txBody>
          <a:bodyPr/>
          <a:lstStyle/>
          <a:p>
            <a:r>
              <a:rPr lang="en-US" dirty="0"/>
              <a:t>Furniture Website Overview</a:t>
            </a:r>
          </a:p>
        </p:txBody>
      </p:sp>
      <p:sp>
        <p:nvSpPr>
          <p:cNvPr id="6" name="Content Placeholder 5"/>
          <p:cNvSpPr>
            <a:spLocks noGrp="1"/>
          </p:cNvSpPr>
          <p:nvPr>
            <p:ph sz="half" idx="2"/>
          </p:nvPr>
        </p:nvSpPr>
        <p:spPr>
          <a:xfrm>
            <a:off x="448965" y="1655519"/>
            <a:ext cx="7940660" cy="2901395"/>
          </a:xfrm>
        </p:spPr>
        <p:txBody>
          <a:bodyPr>
            <a:normAutofit/>
          </a:bodyPr>
          <a:lstStyle/>
          <a:p>
            <a:pPr algn="l">
              <a:buFont typeface="+mj-lt"/>
              <a:buAutoNum type="arabicPeriod"/>
            </a:pPr>
            <a:r>
              <a:rPr lang="en-US" sz="1600" dirty="0"/>
              <a:t>Introduction:</a:t>
            </a:r>
          </a:p>
          <a:p>
            <a:pPr marL="742950" lvl="1" indent="-285750" algn="l">
              <a:buFont typeface="+mj-lt"/>
              <a:buAutoNum type="arabicPeriod"/>
            </a:pPr>
            <a:r>
              <a:rPr lang="en-US" sz="1600" dirty="0"/>
              <a:t>The Wooden Street website serves as an online platform for showcasing and selling furniture products.</a:t>
            </a:r>
          </a:p>
          <a:p>
            <a:pPr algn="l">
              <a:buFont typeface="+mj-lt"/>
              <a:buAutoNum type="arabicPeriod"/>
            </a:pPr>
            <a:r>
              <a:rPr lang="en-US" sz="1600" dirty="0"/>
              <a:t>Technologies Used:</a:t>
            </a:r>
          </a:p>
          <a:p>
            <a:pPr marL="742950" lvl="1" indent="-285750" algn="l">
              <a:buFont typeface="+mj-lt"/>
              <a:buAutoNum type="arabicPeriod"/>
            </a:pPr>
            <a:r>
              <a:rPr lang="en-US" sz="1600" dirty="0"/>
              <a:t>HTML: The structure of the web pages is defined using HTML (Hypertext Markup Language).</a:t>
            </a:r>
          </a:p>
          <a:p>
            <a:pPr marL="742950" lvl="1" indent="-285750" algn="l">
              <a:buFont typeface="+mj-lt"/>
              <a:buAutoNum type="arabicPeriod"/>
            </a:pPr>
            <a:r>
              <a:rPr lang="en-US" sz="1600" dirty="0"/>
              <a:t>CSS: Styling and presentation of the website elements are managed using CSS (Cascading Style Sheets).</a:t>
            </a:r>
          </a:p>
          <a:p>
            <a:pPr marL="742950" lvl="1" indent="-285750" algn="l">
              <a:buFont typeface="+mj-lt"/>
              <a:buAutoNum type="arabicPeriod"/>
            </a:pPr>
            <a:r>
              <a:rPr lang="en-US" sz="1600" dirty="0"/>
              <a:t>Bootstrap: Bootstrap framework is utilized for responsive design elements and components.</a:t>
            </a:r>
          </a:p>
        </p:txBody>
      </p:sp>
    </p:spTree>
    <p:extLst>
      <p:ext uri="{BB962C8B-B14F-4D97-AF65-F5344CB8AC3E}">
        <p14:creationId xmlns:p14="http://schemas.microsoft.com/office/powerpoint/2010/main" val="31724950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60" cy="916230"/>
          </a:xfrm>
        </p:spPr>
        <p:txBody>
          <a:bodyPr/>
          <a:lstStyle/>
          <a:p>
            <a:r>
              <a:rPr lang="en-US" dirty="0"/>
              <a:t>HTML Structure</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sz="1600" dirty="0"/>
              <a:t>Front Page:</a:t>
            </a:r>
          </a:p>
          <a:p>
            <a:pPr marL="400050" lvl="1" indent="0">
              <a:buNone/>
            </a:pPr>
            <a:r>
              <a:rPr lang="en-US" sz="1600" dirty="0"/>
              <a:t>  Functionality:</a:t>
            </a:r>
          </a:p>
          <a:p>
            <a:pPr marL="1085850" lvl="2">
              <a:buFontTx/>
              <a:buChar char="-"/>
            </a:pPr>
            <a:r>
              <a:rPr lang="en-US" sz="1200" dirty="0"/>
              <a:t>Navigation Bar</a:t>
            </a:r>
          </a:p>
          <a:p>
            <a:pPr marL="1085850" lvl="2">
              <a:buFontTx/>
              <a:buChar char="-"/>
            </a:pPr>
            <a:r>
              <a:rPr lang="en-US" sz="1200" dirty="0"/>
              <a:t>Header Selection</a:t>
            </a:r>
          </a:p>
          <a:p>
            <a:pPr marL="1085850" lvl="2">
              <a:buFontTx/>
              <a:buChar char="-"/>
            </a:pPr>
            <a:r>
              <a:rPr lang="en-US" sz="1200" dirty="0"/>
              <a:t>Carousal</a:t>
            </a:r>
          </a:p>
          <a:p>
            <a:pPr marL="1085850" lvl="2">
              <a:buFontTx/>
              <a:buChar char="-"/>
            </a:pPr>
            <a:r>
              <a:rPr lang="en-US" sz="1200" dirty="0"/>
              <a:t>Varity Of Wooden Street</a:t>
            </a:r>
          </a:p>
          <a:p>
            <a:pPr marL="1085850" lvl="2">
              <a:buFontTx/>
              <a:buChar char="-"/>
            </a:pPr>
            <a:r>
              <a:rPr lang="en-US" sz="1200" dirty="0"/>
              <a:t>Footer</a:t>
            </a:r>
          </a:p>
          <a:p>
            <a:pPr marL="457200" indent="-457200">
              <a:buFont typeface="+mj-lt"/>
              <a:buAutoNum type="arabicPeriod"/>
            </a:pPr>
            <a:r>
              <a:rPr lang="en-US" sz="1600" dirty="0"/>
              <a:t>Other Page:</a:t>
            </a:r>
          </a:p>
          <a:p>
            <a:pPr marL="400050" lvl="1" indent="0">
              <a:buNone/>
            </a:pPr>
            <a:r>
              <a:rPr lang="en-US" sz="1600" dirty="0"/>
              <a:t>Functionality:</a:t>
            </a:r>
          </a:p>
          <a:p>
            <a:pPr marL="1085850" lvl="2">
              <a:buFontTx/>
              <a:buChar char="-"/>
            </a:pPr>
            <a:r>
              <a:rPr lang="en-US" sz="1200" dirty="0"/>
              <a:t>Button</a:t>
            </a:r>
            <a:endParaRPr lang="en-US" sz="1600" dirty="0"/>
          </a:p>
          <a:p>
            <a:pPr marL="457200" indent="-457200">
              <a:buFont typeface="+mj-lt"/>
              <a:buAutoNum type="arabicPeriod"/>
            </a:pPr>
            <a:endParaRPr lang="en-US" sz="1600" dirty="0"/>
          </a:p>
          <a:p>
            <a:pPr marL="457200" indent="-457200">
              <a:buFont typeface="+mj-lt"/>
              <a:buAutoNum type="arabicPeriod"/>
            </a:pPr>
            <a:r>
              <a:rPr lang="en-US" sz="1600" dirty="0"/>
              <a:t>Contact Page:</a:t>
            </a:r>
          </a:p>
          <a:p>
            <a:pPr marL="400050" lvl="1" indent="0">
              <a:buNone/>
            </a:pPr>
            <a:r>
              <a:rPr lang="en-US" sz="1600" dirty="0"/>
              <a:t>         Functionality:</a:t>
            </a:r>
          </a:p>
          <a:p>
            <a:pPr marL="1085850" lvl="2">
              <a:buFontTx/>
              <a:buChar char="-"/>
            </a:pPr>
            <a:r>
              <a:rPr lang="en-US" sz="1200" dirty="0"/>
              <a:t>Form</a:t>
            </a:r>
            <a:endParaRPr lang="en-US" sz="1600" dirty="0"/>
          </a:p>
          <a:p>
            <a:pPr marL="457200" indent="-457200">
              <a:buFont typeface="+mj-lt"/>
              <a:buAutoNum type="arabicPeriod"/>
            </a:pPr>
            <a:endParaRPr lang="en-US" sz="1600" dirty="0"/>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Merits</a:t>
            </a:r>
          </a:p>
        </p:txBody>
      </p:sp>
      <p:sp>
        <p:nvSpPr>
          <p:cNvPr id="5" name="Content Placeholder 4"/>
          <p:cNvSpPr>
            <a:spLocks noGrp="1"/>
          </p:cNvSpPr>
          <p:nvPr>
            <p:ph idx="1"/>
          </p:nvPr>
        </p:nvSpPr>
        <p:spPr>
          <a:xfrm>
            <a:off x="-9150" y="1239104"/>
            <a:ext cx="6413610" cy="3511061"/>
          </a:xfrm>
        </p:spPr>
        <p:txBody>
          <a:bodyPr>
            <a:normAutofit lnSpcReduction="10000"/>
          </a:bodyPr>
          <a:lstStyle/>
          <a:p>
            <a:r>
              <a:rPr lang="en-US" sz="1300" dirty="0"/>
              <a:t>Emphasize the convenience of browsing and purchasing furniture online, with user-friendly interfaces, secure payment options, and hassle-free delivery services.</a:t>
            </a:r>
          </a:p>
          <a:p>
            <a:r>
              <a:rPr lang="en-US" sz="1300" dirty="0"/>
              <a:t>Online furniture stores do not need to display all of their product in a physical location, so they can show a broader range of products to their customers. If you want an unusual or unique piece, you are more likely to find it online than offline.</a:t>
            </a:r>
          </a:p>
          <a:p>
            <a:pPr marL="0" indent="0" algn="just">
              <a:buNone/>
            </a:pPr>
            <a:r>
              <a:rPr lang="en-US" sz="1100" b="1" i="0" dirty="0">
                <a:solidFill>
                  <a:srgbClr val="000000"/>
                </a:solidFill>
                <a:effectLst/>
                <a:latin typeface="Jost"/>
              </a:rPr>
              <a:t>TIME AND COST EFFICIENCY</a:t>
            </a:r>
            <a:endParaRPr lang="en-US" sz="1100" dirty="0">
              <a:solidFill>
                <a:srgbClr val="000000"/>
              </a:solidFill>
              <a:latin typeface="Jost"/>
            </a:endParaRPr>
          </a:p>
          <a:p>
            <a:pPr algn="just"/>
            <a:r>
              <a:rPr lang="en-US" sz="1300" dirty="0"/>
              <a:t>Your travel time and expenditure are incredibly saved with a single click on your smartphone or PC. To wander more into that, the brisk online purchase of yours additionally saves any other expenses that you would have had if you were buying the same furniture from a retail store.</a:t>
            </a:r>
          </a:p>
          <a:p>
            <a:pPr marL="0" indent="0" algn="just">
              <a:buNone/>
            </a:pPr>
            <a:r>
              <a:rPr lang="en-US" sz="1100" b="1" i="0" dirty="0">
                <a:solidFill>
                  <a:srgbClr val="000000"/>
                </a:solidFill>
                <a:effectLst/>
                <a:latin typeface="Jost"/>
              </a:rPr>
              <a:t>OFFERS AND DISCOUNTS</a:t>
            </a:r>
            <a:endParaRPr lang="en-US" sz="1100" b="0" i="0" dirty="0">
              <a:solidFill>
                <a:srgbClr val="000000"/>
              </a:solidFill>
              <a:effectLst/>
              <a:latin typeface="Jost"/>
            </a:endParaRPr>
          </a:p>
          <a:p>
            <a:pPr algn="just"/>
            <a:r>
              <a:rPr lang="en-US" sz="1300" dirty="0"/>
              <a:t>Nearby vendors need to manage a restricted range of prominence, large overhead expenses, and the need to create benefits as much as possible. This implies they cant generally offer great offers or discounts. That is not the situation with online retailers. Online furniture platforms usually have a cross country crowd, make deals all the more much of the time, can source materials from more reasonable providers, and have lower overhead expenses. This means they can stand to offer incredible offers and discounts without settling on their net revenue.</a:t>
            </a:r>
          </a:p>
          <a:p>
            <a:endParaRPr lang="en-US" sz="1600" dirty="0"/>
          </a:p>
        </p:txBody>
      </p:sp>
    </p:spTree>
    <p:extLst>
      <p:ext uri="{BB962C8B-B14F-4D97-AF65-F5344CB8AC3E}">
        <p14:creationId xmlns:p14="http://schemas.microsoft.com/office/powerpoint/2010/main" val="10249557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48B3C2F2-354E-125C-A106-BC6806DCB489}"/>
              </a:ext>
            </a:extLst>
          </p:cNvPr>
          <p:cNvSpPr txBox="1">
            <a:spLocks/>
          </p:cNvSpPr>
          <p:nvPr/>
        </p:nvSpPr>
        <p:spPr>
          <a:xfrm>
            <a:off x="1212490" y="2877160"/>
            <a:ext cx="6413610" cy="91622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Thank You</a:t>
            </a:r>
          </a:p>
        </p:txBody>
      </p:sp>
    </p:spTree>
    <p:extLst>
      <p:ext uri="{BB962C8B-B14F-4D97-AF65-F5344CB8AC3E}">
        <p14:creationId xmlns:p14="http://schemas.microsoft.com/office/powerpoint/2010/main" val="1091006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Words>
  <Application>Microsoft Office PowerPoint</Application>
  <PresentationFormat>On-screen Show (16:9)</PresentationFormat>
  <Paragraphs>40</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Jost</vt:lpstr>
      <vt:lpstr>Office Theme</vt:lpstr>
      <vt:lpstr>Wooden Street        Website</vt:lpstr>
      <vt:lpstr>Introduction</vt:lpstr>
      <vt:lpstr>Furniture Website Overview</vt:lpstr>
      <vt:lpstr>HTML Structure</vt:lpstr>
      <vt:lpstr>Merits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2024-03-30T08:41:52Z</dcterms:modified>
</cp:coreProperties>
</file>