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aleway"/>
      <p:regular r:id="rId45"/>
      <p:bold r:id="rId46"/>
      <p:italic r:id="rId47"/>
      <p:boldItalic r:id="rId48"/>
    </p:embeddedFont>
    <p:embeddedFont>
      <p:font typeface="Roboto Mono SemiBold"/>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RobotoMonoSemiBo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SemiBold-italic.fntdata"/><Relationship Id="rId50" Type="http://schemas.openxmlformats.org/officeDocument/2006/relationships/font" Target="fonts/RobotoMonoSemiBold-bold.fntdata"/><Relationship Id="rId53" Type="http://schemas.openxmlformats.org/officeDocument/2006/relationships/font" Target="fonts/Lato-regular.fntdata"/><Relationship Id="rId52" Type="http://schemas.openxmlformats.org/officeDocument/2006/relationships/font" Target="fonts/RobotoMonoSemiBold-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93d7ca1d_1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93d7ca1d_1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e93d7ca1d_1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e93d7ca1d_1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e93d7ca1d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e93d7ca1d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93d7ca1d_1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e93d7ca1d_1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e93d7ca1d_1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e93d7ca1d_1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93d7ca1d_1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e93d7ca1d_1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93d7ca1d_1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e93d7ca1d_1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e93d7ca1d_1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e93d7ca1d_1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e93d7ca1d_1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e93d7ca1d_1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e93d7ca1d_1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e93d7ca1d_1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e86716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e86716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e93d7ca1d_1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e93d7ca1d_1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e93d7ca1d_1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e93d7ca1d_1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e93d7ca1d_1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e93d7ca1d_1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93d7ca1d_1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e93d7ca1d_1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e93d7ca1d_1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e93d7ca1d_1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e93d7ca1d_1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e93d7ca1d_1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e93d7ca1d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e93d7ca1d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e93d7ca1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e93d7ca1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e93d7ca1d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e93d7ca1d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e93d7ca1d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e93d7ca1d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e867167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e867167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e93d7ca1d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e93d7ca1d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e93d7ca1d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e93d7ca1d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e93d7ca1d_7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e93d7ca1d_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e93d7ca1d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e93d7ca1d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e93d7ca1d_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e93d7ca1d_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e93d7ca1d_7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e93d7ca1d_7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e93d7ca1d_7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e93d7ca1d_7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e93d7ca1d_7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e93d7ca1d_7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e93d7ca1d_7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e93d7ca1d_7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e93d7ca1d_7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e93d7ca1d_7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c9eb60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c9eb60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c9eb605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c9eb605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e93d7ca1d_1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e93d7ca1d_1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93d7ca1d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93d7ca1d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93d7ca1d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93d7ca1d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e93d7ca1d_1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e93d7ca1d_1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iki.openssl.org/index.php/Binaries" TargetMode="External"/><Relationship Id="rId4" Type="http://schemas.openxmlformats.org/officeDocument/2006/relationships/hyperlink" Target="https://wiki.openssl.org/index.php/Binaries" TargetMode="External"/><Relationship Id="rId5" Type="http://schemas.openxmlformats.org/officeDocument/2006/relationships/hyperlink" Target="https://slproweb.com/products/Win32OpenSSL.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Cryptography Lab</a:t>
            </a:r>
            <a:br>
              <a:rPr lang="en"/>
            </a:br>
            <a:r>
              <a:rPr lang="en"/>
              <a:t>EXP - 8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0" y="0"/>
            <a:ext cx="4741557" cy="5143500"/>
          </a:xfrm>
          <a:prstGeom prst="rect">
            <a:avLst/>
          </a:prstGeom>
          <a:noFill/>
          <a:ln>
            <a:noFill/>
          </a:ln>
        </p:spPr>
      </p:pic>
      <p:sp>
        <p:nvSpPr>
          <p:cNvPr id="144" name="Google Shape;144;p22"/>
          <p:cNvSpPr txBox="1"/>
          <p:nvPr/>
        </p:nvSpPr>
        <p:spPr>
          <a:xfrm>
            <a:off x="4914750" y="231300"/>
            <a:ext cx="4074000" cy="468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SSL uses the X.509 format, and it includes the following information:</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b="1" lang="en" sz="1300">
                <a:solidFill>
                  <a:schemeClr val="accent1"/>
                </a:solidFill>
                <a:latin typeface="Lato"/>
                <a:ea typeface="Lato"/>
                <a:cs typeface="Lato"/>
                <a:sym typeface="Lato"/>
              </a:rPr>
              <a:t>Version: </a:t>
            </a:r>
            <a:r>
              <a:rPr lang="en" sz="1300">
                <a:solidFill>
                  <a:schemeClr val="accent1"/>
                </a:solidFill>
                <a:latin typeface="Lato"/>
                <a:ea typeface="Lato"/>
                <a:cs typeface="Lato"/>
                <a:sym typeface="Lato"/>
              </a:rPr>
              <a:t>The version number of the certificate data format as per X</a:t>
            </a:r>
            <a:r>
              <a:rPr lang="en" sz="1300">
                <a:solidFill>
                  <a:schemeClr val="accent1"/>
                </a:solidFill>
                <a:latin typeface="Lato"/>
                <a:ea typeface="Lato"/>
                <a:cs typeface="Lato"/>
                <a:sym typeface="Lato"/>
              </a:rPr>
              <a:t>.</a:t>
            </a:r>
            <a:r>
              <a:rPr lang="en" sz="1300">
                <a:solidFill>
                  <a:schemeClr val="accent1"/>
                </a:solidFill>
                <a:latin typeface="Lato"/>
                <a:ea typeface="Lato"/>
                <a:cs typeface="Lato"/>
                <a:sym typeface="Lato"/>
              </a:rPr>
              <a:t>509.</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Serial number:</a:t>
            </a:r>
            <a:r>
              <a:rPr lang="en" sz="1300">
                <a:solidFill>
                  <a:schemeClr val="accent1"/>
                </a:solidFill>
                <a:latin typeface="Lato"/>
                <a:ea typeface="Lato"/>
                <a:cs typeface="Lato"/>
                <a:sym typeface="Lato"/>
              </a:rPr>
              <a:t> Unique identifier of the certificate assigned by CA</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Public Key:</a:t>
            </a:r>
            <a:r>
              <a:rPr lang="en" sz="1300">
                <a:solidFill>
                  <a:schemeClr val="accent1"/>
                </a:solidFill>
                <a:latin typeface="Lato"/>
                <a:ea typeface="Lato"/>
                <a:cs typeface="Lato"/>
                <a:sym typeface="Lato"/>
              </a:rPr>
              <a:t> The owner's public key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Subject</a:t>
            </a:r>
            <a:r>
              <a:rPr lang="en" sz="1300">
                <a:solidFill>
                  <a:schemeClr val="accent1"/>
                </a:solidFill>
                <a:latin typeface="Lato"/>
                <a:ea typeface="Lato"/>
                <a:cs typeface="Lato"/>
                <a:sym typeface="Lato"/>
              </a:rPr>
              <a:t>: Owner's name, address, country, and domain name</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Issuer:</a:t>
            </a:r>
            <a:r>
              <a:rPr lang="en" sz="1300">
                <a:solidFill>
                  <a:schemeClr val="accent1"/>
                </a:solidFill>
                <a:latin typeface="Lato"/>
                <a:ea typeface="Lato"/>
                <a:cs typeface="Lato"/>
                <a:sym typeface="Lato"/>
              </a:rPr>
              <a:t> Name of the CA who issued the certificate</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Valid-From:</a:t>
            </a:r>
            <a:r>
              <a:rPr lang="en" sz="1300">
                <a:solidFill>
                  <a:schemeClr val="accent1"/>
                </a:solidFill>
                <a:latin typeface="Lato"/>
                <a:ea typeface="Lato"/>
                <a:cs typeface="Lato"/>
                <a:sym typeface="Lato"/>
              </a:rPr>
              <a:t> The date the certificate is valid from</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Valid-To: </a:t>
            </a:r>
            <a:r>
              <a:rPr lang="en" sz="1300">
                <a:solidFill>
                  <a:schemeClr val="accent1"/>
                </a:solidFill>
                <a:latin typeface="Lato"/>
                <a:ea typeface="Lato"/>
                <a:cs typeface="Lato"/>
                <a:sym typeface="Lato"/>
              </a:rPr>
              <a:t>The expiration date</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Signature Algorithm:</a:t>
            </a:r>
            <a:r>
              <a:rPr lang="en" sz="1300">
                <a:solidFill>
                  <a:schemeClr val="accent1"/>
                </a:solidFill>
                <a:latin typeface="Lato"/>
                <a:ea typeface="Lato"/>
                <a:cs typeface="Lato"/>
                <a:sym typeface="Lato"/>
              </a:rPr>
              <a:t> The algorithm used to create the signature</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Thumbprint:</a:t>
            </a:r>
            <a:r>
              <a:rPr lang="en" sz="1300">
                <a:solidFill>
                  <a:schemeClr val="accent1"/>
                </a:solidFill>
                <a:latin typeface="Lato"/>
                <a:ea typeface="Lato"/>
                <a:cs typeface="Lato"/>
                <a:sym typeface="Lato"/>
              </a:rPr>
              <a:t> The hash of the certificate</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Thumbprint Algorithm: </a:t>
            </a:r>
            <a:r>
              <a:rPr lang="en" sz="1300">
                <a:solidFill>
                  <a:schemeClr val="accent1"/>
                </a:solidFill>
                <a:latin typeface="Lato"/>
                <a:ea typeface="Lato"/>
                <a:cs typeface="Lato"/>
                <a:sym typeface="Lato"/>
              </a:rPr>
              <a:t>The algorithm used to create a hash of the certificate</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SSL/TLS Certificates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1500"/>
              </a:spcBef>
              <a:spcAft>
                <a:spcPts val="0"/>
              </a:spcAft>
              <a:buNone/>
            </a:pPr>
            <a:r>
              <a:rPr lang="en"/>
              <a:t>There are three recognized types of SSL certificates, based on their validation level:</a:t>
            </a:r>
            <a:endParaRPr/>
          </a:p>
          <a:p>
            <a:pPr indent="-298450" lvl="0" marL="457200" rtl="0" algn="l">
              <a:spcBef>
                <a:spcPts val="1500"/>
              </a:spcBef>
              <a:spcAft>
                <a:spcPts val="0"/>
              </a:spcAft>
              <a:buClr>
                <a:srgbClr val="000000"/>
              </a:buClr>
              <a:buSzPts val="1100"/>
              <a:buFont typeface="Arial"/>
              <a:buChar char="●"/>
            </a:pPr>
            <a:r>
              <a:rPr b="1" lang="en"/>
              <a:t>Domain Validation (DV)</a:t>
            </a:r>
            <a:r>
              <a:rPr lang="en"/>
              <a:t>:  Blogs, Personal Websites</a:t>
            </a:r>
            <a:endParaRPr/>
          </a:p>
          <a:p>
            <a:pPr indent="-298450" lvl="0" marL="457200" rtl="0" algn="l">
              <a:spcBef>
                <a:spcPts val="0"/>
              </a:spcBef>
              <a:spcAft>
                <a:spcPts val="0"/>
              </a:spcAft>
              <a:buClr>
                <a:srgbClr val="000000"/>
              </a:buClr>
              <a:buSzPts val="1100"/>
              <a:buFont typeface="Arial"/>
              <a:buChar char="●"/>
            </a:pPr>
            <a:r>
              <a:rPr b="1" lang="en"/>
              <a:t>Organization Validation (OV)</a:t>
            </a:r>
            <a:r>
              <a:rPr lang="en"/>
              <a:t>: Commercial Websites</a:t>
            </a:r>
            <a:endParaRPr/>
          </a:p>
          <a:p>
            <a:pPr indent="-298450" lvl="0" marL="457200" rtl="0" algn="l">
              <a:spcBef>
                <a:spcPts val="0"/>
              </a:spcBef>
              <a:spcAft>
                <a:spcPts val="0"/>
              </a:spcAft>
              <a:buClr>
                <a:srgbClr val="000000"/>
              </a:buClr>
              <a:buSzPts val="1100"/>
              <a:buFont typeface="Arial"/>
              <a:buChar char="●"/>
            </a:pPr>
            <a:r>
              <a:rPr b="1" lang="en"/>
              <a:t>Extended Validation (EV)</a:t>
            </a:r>
            <a:r>
              <a:rPr lang="en"/>
              <a:t>: Ecommerce, Financial, Legal Websites</a:t>
            </a:r>
            <a:endParaRPr/>
          </a:p>
          <a:p>
            <a:pPr indent="0" lvl="0" marL="0" rtl="0" algn="l">
              <a:spcBef>
                <a:spcPts val="1500"/>
              </a:spcBef>
              <a:spcAft>
                <a:spcPts val="0"/>
              </a:spcAft>
              <a:buNone/>
            </a:pPr>
            <a:r>
              <a:rPr lang="en"/>
              <a:t>Within these authentication types, there are different variations available:</a:t>
            </a:r>
            <a:endParaRPr/>
          </a:p>
          <a:p>
            <a:pPr indent="-298450" lvl="0" marL="457200" rtl="0" algn="l">
              <a:spcBef>
                <a:spcPts val="1500"/>
              </a:spcBef>
              <a:spcAft>
                <a:spcPts val="0"/>
              </a:spcAft>
              <a:buClr>
                <a:srgbClr val="000000"/>
              </a:buClr>
              <a:buSzPts val="1100"/>
              <a:buFont typeface="Arial"/>
              <a:buChar char="●"/>
            </a:pPr>
            <a:r>
              <a:rPr b="1" lang="en"/>
              <a:t>Single Domain</a:t>
            </a:r>
            <a:r>
              <a:rPr lang="en"/>
              <a:t>: Useful for small businesses that need to secure only a single domain.</a:t>
            </a:r>
            <a:endParaRPr/>
          </a:p>
          <a:p>
            <a:pPr indent="-298450" lvl="0" marL="457200" rtl="0" algn="l">
              <a:spcBef>
                <a:spcPts val="0"/>
              </a:spcBef>
              <a:spcAft>
                <a:spcPts val="0"/>
              </a:spcAft>
              <a:buClr>
                <a:srgbClr val="000000"/>
              </a:buClr>
              <a:buSzPts val="1100"/>
              <a:buFont typeface="Arial"/>
              <a:buChar char="●"/>
            </a:pPr>
            <a:r>
              <a:rPr b="1" lang="en"/>
              <a:t>Multi-Domain</a:t>
            </a:r>
            <a:r>
              <a:rPr lang="en"/>
              <a:t>: Useful for organizations managing multiple domains or subdomains</a:t>
            </a:r>
            <a:endParaRPr b="1"/>
          </a:p>
          <a:p>
            <a:pPr indent="-298450" lvl="0" marL="457200" rtl="0" algn="l">
              <a:spcBef>
                <a:spcPts val="0"/>
              </a:spcBef>
              <a:spcAft>
                <a:spcPts val="0"/>
              </a:spcAft>
              <a:buClr>
                <a:srgbClr val="000000"/>
              </a:buClr>
              <a:buSzPts val="1100"/>
              <a:buFont typeface="Arial"/>
              <a:buChar char="●"/>
            </a:pPr>
            <a:r>
              <a:rPr b="1" lang="en"/>
              <a:t>Wildcard</a:t>
            </a:r>
            <a:r>
              <a:rPr lang="en"/>
              <a:t>: Ideal for businesses with large websites having large no. of subdomains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Certificate Validation:</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I:Client Hello: Client initiates handshake.</a:t>
            </a:r>
            <a:endParaRPr/>
          </a:p>
          <a:p>
            <a:pPr indent="0" lvl="0" marL="0" rtl="0" algn="l">
              <a:spcBef>
                <a:spcPts val="1200"/>
              </a:spcBef>
              <a:spcAft>
                <a:spcPts val="0"/>
              </a:spcAft>
              <a:buNone/>
            </a:pPr>
            <a:r>
              <a:rPr lang="en"/>
              <a:t>II:Server Hello: Server responds and selects parameters.</a:t>
            </a:r>
            <a:endParaRPr/>
          </a:p>
          <a:p>
            <a:pPr indent="0" lvl="0" marL="0" rtl="0" algn="l">
              <a:spcBef>
                <a:spcPts val="1200"/>
              </a:spcBef>
              <a:spcAft>
                <a:spcPts val="1200"/>
              </a:spcAft>
              <a:buNone/>
            </a:pPr>
            <a:r>
              <a:rPr lang="en"/>
              <a:t>III:Certificate: Server sends SSL/TLS certificate.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Validation Process:</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Certificate Chain: Verify issued by trusted CA.</a:t>
            </a:r>
            <a:endParaRPr/>
          </a:p>
          <a:p>
            <a:pPr indent="0" lvl="0" marL="0" rtl="0" algn="l">
              <a:spcBef>
                <a:spcPts val="1200"/>
              </a:spcBef>
              <a:spcAft>
                <a:spcPts val="0"/>
              </a:spcAft>
              <a:buNone/>
            </a:pPr>
            <a:r>
              <a:rPr lang="en"/>
              <a:t>Certificate Revocation: Check for revocation.</a:t>
            </a:r>
            <a:endParaRPr/>
          </a:p>
          <a:p>
            <a:pPr indent="0" lvl="0" marL="0" rtl="0" algn="l">
              <a:spcBef>
                <a:spcPts val="1200"/>
              </a:spcBef>
              <a:spcAft>
                <a:spcPts val="1200"/>
              </a:spcAft>
              <a:buNone/>
            </a:pPr>
            <a:r>
              <a:rPr lang="en"/>
              <a:t>Hostname Verification: Ensure domain name matches.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a:blip r:embed="rId3">
            <a:alphaModFix/>
          </a:blip>
          <a:stretch>
            <a:fillRect/>
          </a:stretch>
        </p:blipFill>
        <p:spPr>
          <a:xfrm>
            <a:off x="-20975" y="0"/>
            <a:ext cx="9169808" cy="510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123625" y="0"/>
            <a:ext cx="9267625" cy="51169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8"/>
          <p:cNvPicPr preferRelativeResize="0"/>
          <p:nvPr/>
        </p:nvPicPr>
        <p:blipFill>
          <a:blip r:embed="rId3">
            <a:alphaModFix/>
          </a:blip>
          <a:stretch>
            <a:fillRect/>
          </a:stretch>
        </p:blipFill>
        <p:spPr>
          <a:xfrm>
            <a:off x="-114875" y="0"/>
            <a:ext cx="9258875" cy="510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9"/>
          <p:cNvPicPr preferRelativeResize="0"/>
          <p:nvPr/>
        </p:nvPicPr>
        <p:blipFill>
          <a:blip r:embed="rId3">
            <a:alphaModFix/>
          </a:blip>
          <a:stretch>
            <a:fillRect/>
          </a:stretch>
        </p:blipFill>
        <p:spPr>
          <a:xfrm>
            <a:off x="-121500" y="0"/>
            <a:ext cx="9265500" cy="509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0"/>
          <p:cNvPicPr preferRelativeResize="0"/>
          <p:nvPr/>
        </p:nvPicPr>
        <p:blipFill>
          <a:blip r:embed="rId3">
            <a:alphaModFix/>
          </a:blip>
          <a:stretch>
            <a:fillRect/>
          </a:stretch>
        </p:blipFill>
        <p:spPr>
          <a:xfrm>
            <a:off x="0" y="0"/>
            <a:ext cx="9124025"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1"/>
          <p:cNvPicPr preferRelativeResize="0"/>
          <p:nvPr/>
        </p:nvPicPr>
        <p:blipFill>
          <a:blip r:embed="rId3">
            <a:alphaModFix/>
          </a:blip>
          <a:stretch>
            <a:fillRect/>
          </a:stretch>
        </p:blipFill>
        <p:spPr>
          <a:xfrm>
            <a:off x="0" y="0"/>
            <a:ext cx="9124025"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264600"/>
            <a:ext cx="7688700" cy="5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SSL/TLS?</a:t>
            </a:r>
            <a:endParaRPr/>
          </a:p>
        </p:txBody>
      </p:sp>
      <p:sp>
        <p:nvSpPr>
          <p:cNvPr id="93" name="Google Shape;93;p14"/>
          <p:cNvSpPr txBox="1"/>
          <p:nvPr>
            <p:ph idx="1" type="body"/>
          </p:nvPr>
        </p:nvSpPr>
        <p:spPr>
          <a:xfrm>
            <a:off x="729450" y="1969850"/>
            <a:ext cx="7688700" cy="25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SSL(</a:t>
            </a:r>
            <a:r>
              <a:rPr b="1" lang="en" sz="1400"/>
              <a:t>Secure Socket Layer</a:t>
            </a:r>
            <a:r>
              <a:rPr lang="en" sz="1400"/>
              <a:t>) is a protocol that encrypts data transmitted between computers and provides secure communication over a computer network. </a:t>
            </a:r>
            <a:endParaRPr sz="1400"/>
          </a:p>
          <a:p>
            <a:pPr indent="0" lvl="0" marL="0" rtl="0" algn="l">
              <a:spcBef>
                <a:spcPts val="1200"/>
              </a:spcBef>
              <a:spcAft>
                <a:spcPts val="0"/>
              </a:spcAft>
              <a:buNone/>
            </a:pPr>
            <a:r>
              <a:rPr lang="en" sz="1400"/>
              <a:t>The SSL Layer works between </a:t>
            </a:r>
            <a:r>
              <a:rPr b="1" lang="en" sz="1400"/>
              <a:t>Application</a:t>
            </a:r>
            <a:r>
              <a:rPr lang="en" sz="1400"/>
              <a:t> and </a:t>
            </a:r>
            <a:r>
              <a:rPr b="1" lang="en" sz="1400"/>
              <a:t>Transport layer</a:t>
            </a:r>
            <a:r>
              <a:rPr lang="en" sz="1400"/>
              <a:t>.</a:t>
            </a:r>
            <a:endParaRPr sz="1400"/>
          </a:p>
          <a:p>
            <a:pPr indent="0" lvl="0" marL="0" rtl="0" algn="l">
              <a:spcBef>
                <a:spcPts val="1200"/>
              </a:spcBef>
              <a:spcAft>
                <a:spcPts val="0"/>
              </a:spcAft>
              <a:buNone/>
            </a:pPr>
            <a:r>
              <a:rPr lang="en" sz="1400"/>
              <a:t>TLS(</a:t>
            </a:r>
            <a:r>
              <a:rPr b="1" lang="en" sz="1400"/>
              <a:t>Transport Layer Security</a:t>
            </a:r>
            <a:r>
              <a:rPr lang="en" sz="1400"/>
              <a:t>) is a newer version of SSL with better security and higher flexibility due to enhanced algorithms such as </a:t>
            </a:r>
            <a:r>
              <a:rPr b="1" lang="en" sz="1400"/>
              <a:t>AES</a:t>
            </a:r>
            <a:r>
              <a:rPr lang="en" sz="1400"/>
              <a:t> and </a:t>
            </a:r>
            <a:r>
              <a:rPr b="1" lang="en" sz="1400"/>
              <a:t>SHA</a:t>
            </a:r>
            <a:r>
              <a:rPr lang="en" sz="1400"/>
              <a:t> and </a:t>
            </a:r>
            <a:r>
              <a:rPr lang="en" sz="1400"/>
              <a:t>stronger</a:t>
            </a:r>
            <a:r>
              <a:rPr lang="en" sz="1400"/>
              <a:t> key exchange mechanism.</a:t>
            </a:r>
            <a:endParaRPr sz="1400"/>
          </a:p>
          <a:p>
            <a:pPr indent="0" lvl="0" marL="0" rtl="0" algn="l">
              <a:spcBef>
                <a:spcPts val="1200"/>
              </a:spcBef>
              <a:spcAft>
                <a:spcPts val="1200"/>
              </a:spcAft>
              <a:buNone/>
            </a:pPr>
            <a:r>
              <a:rPr lang="en" sz="1400"/>
              <a:t>‘</a:t>
            </a:r>
            <a:r>
              <a:rPr b="1" lang="en" sz="1400"/>
              <a:t>HTTPS</a:t>
            </a:r>
            <a:r>
              <a:rPr lang="en" sz="1400"/>
              <a:t>’ indicates that the website is using some protocol for enhanced security.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Applications and Use Cases:</a:t>
            </a:r>
            <a:endParaRPr/>
          </a:p>
          <a:p>
            <a:pPr indent="0" lvl="0" marL="0" rtl="0" algn="l">
              <a:spcBef>
                <a:spcPts val="0"/>
              </a:spcBef>
              <a:spcAft>
                <a:spcPts val="0"/>
              </a:spcAft>
              <a:buNone/>
            </a:pPr>
            <a:r>
              <a:t/>
            </a:r>
            <a:endParaRPr/>
          </a:p>
        </p:txBody>
      </p:sp>
      <p:sp>
        <p:nvSpPr>
          <p:cNvPr id="203" name="Google Shape;20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Servers (HTTPS):</a:t>
            </a:r>
            <a:endParaRPr/>
          </a:p>
          <a:p>
            <a:pPr indent="0" lvl="0" marL="0" rtl="0" algn="l">
              <a:spcBef>
                <a:spcPts val="1200"/>
              </a:spcBef>
              <a:spcAft>
                <a:spcPts val="0"/>
              </a:spcAft>
              <a:buNone/>
            </a:pPr>
            <a:r>
              <a:rPr lang="en"/>
              <a:t>-SSL/TLS is extensively used to secure communication between web browsers and servers via HTTPS (HTTP over SSL/TLS).</a:t>
            </a:r>
            <a:endParaRPr/>
          </a:p>
          <a:p>
            <a:pPr indent="0" lvl="0" marL="0" rtl="0" algn="l">
              <a:spcBef>
                <a:spcPts val="1200"/>
              </a:spcBef>
              <a:spcAft>
                <a:spcPts val="0"/>
              </a:spcAft>
              <a:buNone/>
            </a:pPr>
            <a:r>
              <a:rPr lang="en"/>
              <a:t>-Enhances security by encrypting data exchanged between users and websites, protecting sensitive information such as login credentials, financial transactions, and personal data from eavesdropping and tampering.</a:t>
            </a:r>
            <a:endParaRPr/>
          </a:p>
          <a:p>
            <a:pPr indent="0" lvl="0" marL="0" rtl="0" algn="l">
              <a:spcBef>
                <a:spcPts val="1200"/>
              </a:spcBef>
              <a:spcAft>
                <a:spcPts val="1200"/>
              </a:spcAft>
              <a:buNone/>
            </a:pPr>
            <a:r>
              <a:rPr lang="en"/>
              <a:t>-Provides authentication, ensuring users are connecting to legitimate websites and not imposters.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idx="1" type="body"/>
          </p:nvPr>
        </p:nvSpPr>
        <p:spPr>
          <a:xfrm>
            <a:off x="729450" y="1920000"/>
            <a:ext cx="7688700" cy="24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Email Servers (SMTPS, POP3S, IMAPS):</a:t>
            </a:r>
            <a:endParaRPr/>
          </a:p>
          <a:p>
            <a:pPr indent="0" lvl="0" marL="0" rtl="0" algn="l">
              <a:spcBef>
                <a:spcPts val="1200"/>
              </a:spcBef>
              <a:spcAft>
                <a:spcPts val="0"/>
              </a:spcAft>
              <a:buNone/>
            </a:pPr>
            <a:r>
              <a:rPr lang="en"/>
              <a:t>-SSL/TLS can secure email communication between clients (such as email programs) and servers.</a:t>
            </a:r>
            <a:endParaRPr/>
          </a:p>
          <a:p>
            <a:pPr indent="0" lvl="0" marL="0" rtl="0" algn="l">
              <a:spcBef>
                <a:spcPts val="1200"/>
              </a:spcBef>
              <a:spcAft>
                <a:spcPts val="0"/>
              </a:spcAft>
              <a:buNone/>
            </a:pPr>
            <a:r>
              <a:rPr lang="en"/>
              <a:t>-Encrypts email contents and login credentials, preventing interception and unauthorized access to email accounts.</a:t>
            </a:r>
            <a:endParaRPr/>
          </a:p>
          <a:p>
            <a:pPr indent="0" lvl="0" marL="0" rtl="0" algn="l">
              <a:spcBef>
                <a:spcPts val="1200"/>
              </a:spcBef>
              <a:spcAft>
                <a:spcPts val="1200"/>
              </a:spcAft>
              <a:buNone/>
            </a:pPr>
            <a:r>
              <a:rPr lang="en"/>
              <a:t>-Verifies the identity of email servers, reducing the risk of phishing attacks.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Virtual Private Networks (VPN):</a:t>
            </a:r>
            <a:endParaRPr/>
          </a:p>
          <a:p>
            <a:pPr indent="0" lvl="0" marL="0" rtl="0" algn="l">
              <a:spcBef>
                <a:spcPts val="1200"/>
              </a:spcBef>
              <a:spcAft>
                <a:spcPts val="0"/>
              </a:spcAft>
              <a:buNone/>
            </a:pPr>
            <a:r>
              <a:rPr lang="en"/>
              <a:t>-SSL/TLS is used to establish secure VPN connections between clients and servers.</a:t>
            </a:r>
            <a:endParaRPr/>
          </a:p>
          <a:p>
            <a:pPr indent="0" lvl="0" marL="0" rtl="0" algn="l">
              <a:spcBef>
                <a:spcPts val="1200"/>
              </a:spcBef>
              <a:spcAft>
                <a:spcPts val="0"/>
              </a:spcAft>
              <a:buNone/>
            </a:pPr>
            <a:r>
              <a:rPr lang="en"/>
              <a:t>-Encrypts all data traffic passing through the VPN tunnel, ensuring confidentiality and privacy, especially when accessing sensitive corporate networks or public Wi-Fi hotspots.</a:t>
            </a:r>
            <a:endParaRPr/>
          </a:p>
          <a:p>
            <a:pPr indent="0" lvl="0" marL="0" rtl="0" algn="l">
              <a:spcBef>
                <a:spcPts val="1200"/>
              </a:spcBef>
              <a:spcAft>
                <a:spcPts val="1200"/>
              </a:spcAft>
              <a:buNone/>
            </a:pPr>
            <a:r>
              <a:rPr lang="en"/>
              <a:t>-Authenticates VPN servers, preventing man-in-the-middle attacks.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Instant Messaging and Voice/Video Calls:</a:t>
            </a:r>
            <a:endParaRPr/>
          </a:p>
          <a:p>
            <a:pPr indent="0" lvl="0" marL="0" rtl="0" algn="l">
              <a:spcBef>
                <a:spcPts val="1200"/>
              </a:spcBef>
              <a:spcAft>
                <a:spcPts val="0"/>
              </a:spcAft>
              <a:buNone/>
            </a:pPr>
            <a:r>
              <a:rPr lang="en"/>
              <a:t>-SSL/TLS can secure communication in instant messaging platforms, VoIP (Voice over Internet Protocol), and video conferencing applications.</a:t>
            </a:r>
            <a:endParaRPr/>
          </a:p>
          <a:p>
            <a:pPr indent="0" lvl="0" marL="0" rtl="0" algn="l">
              <a:spcBef>
                <a:spcPts val="1200"/>
              </a:spcBef>
              <a:spcAft>
                <a:spcPts val="0"/>
              </a:spcAft>
              <a:buNone/>
            </a:pPr>
            <a:r>
              <a:rPr lang="en"/>
              <a:t>-Encrypts messages, voice, and video data exchanged between users, safeguarding privacy and confidentiality.</a:t>
            </a:r>
            <a:endParaRPr/>
          </a:p>
          <a:p>
            <a:pPr indent="0" lvl="0" marL="0" rtl="0" algn="l">
              <a:spcBef>
                <a:spcPts val="1200"/>
              </a:spcBef>
              <a:spcAft>
                <a:spcPts val="1200"/>
              </a:spcAft>
              <a:buNone/>
            </a:pPr>
            <a:r>
              <a:rPr lang="en"/>
              <a:t>-Authenticates servers, reducing the risk of man-in-the-middle attacks.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 Transfer Protocols (FTPS, SFTP):</a:t>
            </a:r>
            <a:endParaRPr/>
          </a:p>
          <a:p>
            <a:pPr indent="0" lvl="0" marL="0" rtl="0" algn="l">
              <a:spcBef>
                <a:spcPts val="1200"/>
              </a:spcBef>
              <a:spcAft>
                <a:spcPts val="0"/>
              </a:spcAft>
              <a:buNone/>
            </a:pPr>
            <a:r>
              <a:rPr lang="en"/>
              <a:t>-SSL/TLS secures file transfers over FTPS (FTP over SSL/TLS) and SFTP (SSH File Transfer Protocol).</a:t>
            </a:r>
            <a:endParaRPr/>
          </a:p>
          <a:p>
            <a:pPr indent="0" lvl="0" marL="0" rtl="0" algn="l">
              <a:spcBef>
                <a:spcPts val="1200"/>
              </a:spcBef>
              <a:spcAft>
                <a:spcPts val="0"/>
              </a:spcAft>
              <a:buNone/>
            </a:pPr>
            <a:r>
              <a:rPr lang="en"/>
              <a:t>-Encrypts file contents and authentication credentials during transmission, protecting sensitive data from interception and unauthorized access.</a:t>
            </a:r>
            <a:endParaRPr/>
          </a:p>
          <a:p>
            <a:pPr indent="0" lvl="0" marL="0" rtl="0" algn="l">
              <a:spcBef>
                <a:spcPts val="1200"/>
              </a:spcBef>
              <a:spcAft>
                <a:spcPts val="1200"/>
              </a:spcAft>
              <a:buNone/>
            </a:pPr>
            <a:r>
              <a:rPr lang="en"/>
              <a:t>-Authenticates file servers, ensuring clients connect to trusted servers.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OpenSSL?</a:t>
            </a:r>
            <a:endParaRPr/>
          </a:p>
        </p:txBody>
      </p:sp>
      <p:sp>
        <p:nvSpPr>
          <p:cNvPr id="229" name="Google Shape;229;p38"/>
          <p:cNvSpPr txBox="1"/>
          <p:nvPr>
            <p:ph idx="1" type="body"/>
          </p:nvPr>
        </p:nvSpPr>
        <p:spPr>
          <a:xfrm>
            <a:off x="729450" y="1785300"/>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620"/>
              <a:t>OpenSSL is a </a:t>
            </a:r>
            <a:endParaRPr sz="1620"/>
          </a:p>
          <a:p>
            <a:pPr indent="0" lvl="0" marL="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Char char="●"/>
            </a:pPr>
            <a:r>
              <a:rPr lang="en" sz="1620"/>
              <a:t>Opensource toolkit for SSL/T</a:t>
            </a:r>
            <a:r>
              <a:rPr lang="en" sz="1620"/>
              <a:t>LS</a:t>
            </a:r>
            <a:endParaRPr sz="1620"/>
          </a:p>
          <a:p>
            <a:pPr indent="0" lvl="0" marL="91440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Char char="●"/>
            </a:pPr>
            <a:r>
              <a:rPr lang="en" sz="1620"/>
              <a:t>Has command line tools for generating keys, certificates.</a:t>
            </a:r>
            <a:endParaRPr sz="1620"/>
          </a:p>
          <a:p>
            <a:pPr indent="0" lvl="0" marL="91440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Char char="●"/>
            </a:pPr>
            <a:r>
              <a:rPr lang="en" sz="1620"/>
              <a:t>Also to perform cryptographic actions.</a:t>
            </a:r>
            <a:endParaRPr sz="1620"/>
          </a:p>
          <a:p>
            <a:pPr indent="0" lvl="0" marL="914400" rtl="0" algn="l">
              <a:lnSpc>
                <a:spcPct val="95000"/>
              </a:lnSpc>
              <a:spcBef>
                <a:spcPts val="0"/>
              </a:spcBef>
              <a:spcAft>
                <a:spcPts val="0"/>
              </a:spcAft>
              <a:buSzPts val="770"/>
              <a:buNone/>
            </a:pPr>
            <a:r>
              <a:t/>
            </a:r>
            <a:endParaRPr sz="162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t>
            </a:r>
            <a:r>
              <a:rPr lang="en"/>
              <a:t>OpenSSL?</a:t>
            </a:r>
            <a:endParaRPr/>
          </a:p>
        </p:txBody>
      </p:sp>
      <p:sp>
        <p:nvSpPr>
          <p:cNvPr id="235" name="Google Shape;235;p39"/>
          <p:cNvSpPr txBox="1"/>
          <p:nvPr>
            <p:ph idx="1" type="body"/>
          </p:nvPr>
        </p:nvSpPr>
        <p:spPr>
          <a:xfrm>
            <a:off x="729450" y="176182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620"/>
              <a:t>OpenSSL is widely used for:</a:t>
            </a:r>
            <a:endParaRPr sz="1620"/>
          </a:p>
          <a:p>
            <a:pPr indent="0" lvl="0" marL="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Char char="●"/>
            </a:pPr>
            <a:r>
              <a:rPr lang="en" sz="1620"/>
              <a:t>Creating SSL/TLS certificates for securing websites and applications.</a:t>
            </a:r>
            <a:endParaRPr sz="1620"/>
          </a:p>
          <a:p>
            <a:pPr indent="0" lvl="0" marL="45720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Char char="●"/>
            </a:pPr>
            <a:r>
              <a:rPr lang="en" sz="1620"/>
              <a:t>Generating cryptographic keys and managing certificates.</a:t>
            </a:r>
            <a:endParaRPr sz="1620"/>
          </a:p>
          <a:p>
            <a:pPr indent="0" lvl="0" marL="45720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Char char="●"/>
            </a:pPr>
            <a:r>
              <a:rPr lang="en" sz="1620"/>
              <a:t>Testing and debugging SSL/TLS configurations.</a:t>
            </a:r>
            <a:endParaRPr sz="1620"/>
          </a:p>
          <a:p>
            <a:pPr indent="0" lvl="0" marL="914400" rtl="0" algn="l">
              <a:lnSpc>
                <a:spcPct val="95000"/>
              </a:lnSpc>
              <a:spcBef>
                <a:spcPts val="0"/>
              </a:spcBef>
              <a:spcAft>
                <a:spcPts val="0"/>
              </a:spcAft>
              <a:buSzPts val="770"/>
              <a:buNone/>
            </a:pPr>
            <a:r>
              <a:t/>
            </a:r>
            <a:endParaRPr sz="162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Installing OpenSSL</a:t>
            </a:r>
            <a:endParaRPr/>
          </a:p>
        </p:txBody>
      </p:sp>
      <p:sp>
        <p:nvSpPr>
          <p:cNvPr id="241" name="Google Shape;241;p40"/>
          <p:cNvSpPr txBox="1"/>
          <p:nvPr>
            <p:ph idx="1" type="body"/>
          </p:nvPr>
        </p:nvSpPr>
        <p:spPr>
          <a:xfrm>
            <a:off x="729450" y="1853850"/>
            <a:ext cx="7688700" cy="2848200"/>
          </a:xfrm>
          <a:prstGeom prst="rect">
            <a:avLst/>
          </a:prstGeom>
        </p:spPr>
        <p:txBody>
          <a:bodyPr anchorCtr="0" anchor="t" bIns="91425" lIns="91425" spcFirstLastPara="1" rIns="91425" wrap="square" tIns="91425">
            <a:noAutofit/>
          </a:bodyPr>
          <a:lstStyle/>
          <a:p>
            <a:pPr indent="-331470" lvl="0" marL="457200" rtl="0" algn="l">
              <a:lnSpc>
                <a:spcPct val="95000"/>
              </a:lnSpc>
              <a:spcBef>
                <a:spcPts val="0"/>
              </a:spcBef>
              <a:spcAft>
                <a:spcPts val="0"/>
              </a:spcAft>
              <a:buSzPts val="1620"/>
              <a:buAutoNum type="arabicPeriod"/>
            </a:pPr>
            <a:r>
              <a:rPr lang="en" sz="1620"/>
              <a:t>Search for OpenSSL Windows in Google</a:t>
            </a:r>
            <a:endParaRPr sz="1620"/>
          </a:p>
          <a:p>
            <a:pPr indent="0" lvl="0" marL="45720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AutoNum type="arabicPeriod"/>
            </a:pPr>
            <a:r>
              <a:rPr lang="en" sz="1620"/>
              <a:t>Click this link </a:t>
            </a:r>
            <a:r>
              <a:rPr lang="en" sz="1620" u="sng">
                <a:solidFill>
                  <a:schemeClr val="hlink"/>
                </a:solidFill>
                <a:hlinkClick r:id="rId3"/>
              </a:rPr>
              <a:t>https://wiki.openssl.org/index.php/Binarie</a:t>
            </a:r>
            <a:r>
              <a:rPr lang="en" sz="1620" u="sng">
                <a:solidFill>
                  <a:schemeClr val="hlink"/>
                </a:solidFill>
                <a:hlinkClick r:id="rId4"/>
              </a:rPr>
              <a:t>s</a:t>
            </a:r>
            <a:endParaRPr sz="1620"/>
          </a:p>
          <a:p>
            <a:pPr indent="0" lvl="0" marL="457200" rtl="0" algn="l">
              <a:lnSpc>
                <a:spcPct val="95000"/>
              </a:lnSpc>
              <a:spcBef>
                <a:spcPts val="0"/>
              </a:spcBef>
              <a:spcAft>
                <a:spcPts val="0"/>
              </a:spcAft>
              <a:buNone/>
            </a:pPr>
            <a:r>
              <a:t/>
            </a:r>
            <a:endParaRPr sz="1620"/>
          </a:p>
          <a:p>
            <a:pPr indent="-331470" lvl="0" marL="457200" rtl="0" algn="l">
              <a:lnSpc>
                <a:spcPct val="95000"/>
              </a:lnSpc>
              <a:spcBef>
                <a:spcPts val="0"/>
              </a:spcBef>
              <a:spcAft>
                <a:spcPts val="0"/>
              </a:spcAft>
              <a:buSzPts val="1620"/>
              <a:buAutoNum type="arabicPeriod"/>
            </a:pPr>
            <a:r>
              <a:rPr lang="en" sz="1620"/>
              <a:t>Click OpenSSL for Windows </a:t>
            </a:r>
            <a:r>
              <a:rPr lang="en" sz="1620" u="sng">
                <a:solidFill>
                  <a:schemeClr val="hlink"/>
                </a:solidFill>
                <a:hlinkClick r:id="rId5"/>
              </a:rPr>
              <a:t>https://slproweb.com/products/Win32OpenSSL.html</a:t>
            </a:r>
            <a:endParaRPr sz="1620"/>
          </a:p>
          <a:p>
            <a:pPr indent="0" lvl="0" marL="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AutoNum type="arabicPeriod"/>
            </a:pPr>
            <a:r>
              <a:rPr lang="en" sz="1620"/>
              <a:t>Choose Windows Architecture whether 64bit or 32 bit.</a:t>
            </a:r>
            <a:endParaRPr sz="1620"/>
          </a:p>
          <a:p>
            <a:pPr indent="0" lvl="0" marL="457200" rtl="0" algn="l">
              <a:lnSpc>
                <a:spcPct val="95000"/>
              </a:lnSpc>
              <a:spcBef>
                <a:spcPts val="0"/>
              </a:spcBef>
              <a:spcAft>
                <a:spcPts val="0"/>
              </a:spcAft>
              <a:buSzPts val="770"/>
              <a:buNone/>
            </a:pPr>
            <a:r>
              <a:t/>
            </a:r>
            <a:endParaRPr sz="1620"/>
          </a:p>
          <a:p>
            <a:pPr indent="-331470" lvl="0" marL="457200" rtl="0" algn="l">
              <a:lnSpc>
                <a:spcPct val="95000"/>
              </a:lnSpc>
              <a:spcBef>
                <a:spcPts val="0"/>
              </a:spcBef>
              <a:spcAft>
                <a:spcPts val="0"/>
              </a:spcAft>
              <a:buSzPts val="1620"/>
              <a:buAutoNum type="arabicPeriod"/>
            </a:pPr>
            <a:r>
              <a:rPr lang="en" sz="1620"/>
              <a:t>Install it and add to environmental paths.</a:t>
            </a:r>
            <a:endParaRPr sz="162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71825" y="6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a:t>
            </a:r>
            <a:endParaRPr/>
          </a:p>
        </p:txBody>
      </p:sp>
      <p:sp>
        <p:nvSpPr>
          <p:cNvPr id="247" name="Google Shape;247;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41"/>
          <p:cNvPicPr preferRelativeResize="0"/>
          <p:nvPr/>
        </p:nvPicPr>
        <p:blipFill>
          <a:blip r:embed="rId3">
            <a:alphaModFix/>
          </a:blip>
          <a:stretch>
            <a:fillRect/>
          </a:stretch>
        </p:blipFill>
        <p:spPr>
          <a:xfrm>
            <a:off x="528288" y="597323"/>
            <a:ext cx="8231926" cy="435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SSL/TLS</a:t>
            </a:r>
            <a:endParaRPr/>
          </a:p>
        </p:txBody>
      </p:sp>
      <p:sp>
        <p:nvSpPr>
          <p:cNvPr id="99" name="Google Shape;99;p15"/>
          <p:cNvSpPr txBox="1"/>
          <p:nvPr>
            <p:ph idx="1" type="body"/>
          </p:nvPr>
        </p:nvSpPr>
        <p:spPr>
          <a:xfrm>
            <a:off x="805650" y="1933375"/>
            <a:ext cx="7688700" cy="24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SSL/TLS encrypts the data being transmitted between the client and the server, making it unreadable to anyone who might intercept it. This prevents unauthorized access and ensures security and data integrity.</a:t>
            </a:r>
            <a:endParaRPr/>
          </a:p>
          <a:p>
            <a:pPr indent="0" lvl="0" marL="0" rtl="0" algn="l">
              <a:spcBef>
                <a:spcPts val="1200"/>
              </a:spcBef>
              <a:spcAft>
                <a:spcPts val="1200"/>
              </a:spcAft>
              <a:buNone/>
            </a:pPr>
            <a:r>
              <a:rPr lang="en"/>
              <a:t>SSL/TLS provides authentication mechanisms that verify the identity of the server to the client,  thereby providing security against attacks such as phishing and man-in-the-middle attack.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71825" y="6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a:t>
            </a:r>
            <a:endParaRPr/>
          </a:p>
        </p:txBody>
      </p:sp>
      <p:sp>
        <p:nvSpPr>
          <p:cNvPr id="254" name="Google Shape;254;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42"/>
          <p:cNvPicPr preferRelativeResize="0"/>
          <p:nvPr/>
        </p:nvPicPr>
        <p:blipFill>
          <a:blip r:embed="rId3">
            <a:alphaModFix/>
          </a:blip>
          <a:stretch>
            <a:fillRect/>
          </a:stretch>
        </p:blipFill>
        <p:spPr>
          <a:xfrm>
            <a:off x="366525" y="907125"/>
            <a:ext cx="8414550" cy="38417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71825" y="6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a:t>
            </a:r>
            <a:endParaRPr/>
          </a:p>
        </p:txBody>
      </p:sp>
      <p:sp>
        <p:nvSpPr>
          <p:cNvPr id="261" name="Google Shape;261;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3"/>
          <p:cNvPicPr preferRelativeResize="0"/>
          <p:nvPr/>
        </p:nvPicPr>
        <p:blipFill>
          <a:blip r:embed="rId3">
            <a:alphaModFix/>
          </a:blip>
          <a:stretch>
            <a:fillRect/>
          </a:stretch>
        </p:blipFill>
        <p:spPr>
          <a:xfrm>
            <a:off x="364725" y="925000"/>
            <a:ext cx="8414550" cy="383044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1825" y="6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pic>
        <p:nvPicPr>
          <p:cNvPr id="268" name="Google Shape;268;p44"/>
          <p:cNvPicPr preferRelativeResize="0"/>
          <p:nvPr/>
        </p:nvPicPr>
        <p:blipFill>
          <a:blip r:embed="rId3">
            <a:alphaModFix/>
          </a:blip>
          <a:stretch>
            <a:fillRect/>
          </a:stretch>
        </p:blipFill>
        <p:spPr>
          <a:xfrm>
            <a:off x="307675" y="1078800"/>
            <a:ext cx="4061424" cy="3317850"/>
          </a:xfrm>
          <a:prstGeom prst="rect">
            <a:avLst/>
          </a:prstGeom>
          <a:noFill/>
          <a:ln>
            <a:noFill/>
          </a:ln>
        </p:spPr>
      </p:pic>
      <p:pic>
        <p:nvPicPr>
          <p:cNvPr id="269" name="Google Shape;269;p44"/>
          <p:cNvPicPr preferRelativeResize="0"/>
          <p:nvPr/>
        </p:nvPicPr>
        <p:blipFill>
          <a:blip r:embed="rId4">
            <a:alphaModFix/>
          </a:blip>
          <a:stretch>
            <a:fillRect/>
          </a:stretch>
        </p:blipFill>
        <p:spPr>
          <a:xfrm>
            <a:off x="4653950" y="1067637"/>
            <a:ext cx="4061425" cy="334017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71825" y="6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pic>
        <p:nvPicPr>
          <p:cNvPr id="275" name="Google Shape;275;p45"/>
          <p:cNvPicPr preferRelativeResize="0"/>
          <p:nvPr/>
        </p:nvPicPr>
        <p:blipFill>
          <a:blip r:embed="rId3">
            <a:alphaModFix/>
          </a:blip>
          <a:stretch>
            <a:fillRect/>
          </a:stretch>
        </p:blipFill>
        <p:spPr>
          <a:xfrm>
            <a:off x="460350" y="1093660"/>
            <a:ext cx="4061425" cy="3314165"/>
          </a:xfrm>
          <a:prstGeom prst="rect">
            <a:avLst/>
          </a:prstGeom>
          <a:noFill/>
          <a:ln>
            <a:noFill/>
          </a:ln>
        </p:spPr>
      </p:pic>
      <p:pic>
        <p:nvPicPr>
          <p:cNvPr id="276" name="Google Shape;276;p45"/>
          <p:cNvPicPr preferRelativeResize="0"/>
          <p:nvPr/>
        </p:nvPicPr>
        <p:blipFill>
          <a:blip r:embed="rId4">
            <a:alphaModFix/>
          </a:blip>
          <a:stretch>
            <a:fillRect/>
          </a:stretch>
        </p:blipFill>
        <p:spPr>
          <a:xfrm>
            <a:off x="4667050" y="1121050"/>
            <a:ext cx="3937000" cy="3259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71825" y="6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Environmental Path</a:t>
            </a:r>
            <a:endParaRPr/>
          </a:p>
        </p:txBody>
      </p:sp>
      <p:pic>
        <p:nvPicPr>
          <p:cNvPr id="282" name="Google Shape;282;p46"/>
          <p:cNvPicPr preferRelativeResize="0"/>
          <p:nvPr/>
        </p:nvPicPr>
        <p:blipFill>
          <a:blip r:embed="rId3">
            <a:alphaModFix/>
          </a:blip>
          <a:stretch>
            <a:fillRect/>
          </a:stretch>
        </p:blipFill>
        <p:spPr>
          <a:xfrm>
            <a:off x="352025" y="597325"/>
            <a:ext cx="4336881" cy="4241374"/>
          </a:xfrm>
          <a:prstGeom prst="rect">
            <a:avLst/>
          </a:prstGeom>
          <a:noFill/>
          <a:ln>
            <a:noFill/>
          </a:ln>
        </p:spPr>
      </p:pic>
      <p:pic>
        <p:nvPicPr>
          <p:cNvPr id="283" name="Google Shape;283;p46"/>
          <p:cNvPicPr preferRelativeResize="0"/>
          <p:nvPr/>
        </p:nvPicPr>
        <p:blipFill>
          <a:blip r:embed="rId4">
            <a:alphaModFix/>
          </a:blip>
          <a:stretch>
            <a:fillRect/>
          </a:stretch>
        </p:blipFill>
        <p:spPr>
          <a:xfrm>
            <a:off x="4900006" y="597325"/>
            <a:ext cx="4036619" cy="4241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71825" y="6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Environmental Path</a:t>
            </a:r>
            <a:endParaRPr/>
          </a:p>
        </p:txBody>
      </p:sp>
      <p:pic>
        <p:nvPicPr>
          <p:cNvPr id="289" name="Google Shape;289;p47"/>
          <p:cNvPicPr preferRelativeResize="0"/>
          <p:nvPr/>
        </p:nvPicPr>
        <p:blipFill>
          <a:blip r:embed="rId3">
            <a:alphaModFix/>
          </a:blip>
          <a:stretch>
            <a:fillRect/>
          </a:stretch>
        </p:blipFill>
        <p:spPr>
          <a:xfrm>
            <a:off x="378126" y="597313"/>
            <a:ext cx="3927501" cy="4337100"/>
          </a:xfrm>
          <a:prstGeom prst="rect">
            <a:avLst/>
          </a:prstGeom>
          <a:noFill/>
          <a:ln>
            <a:noFill/>
          </a:ln>
        </p:spPr>
      </p:pic>
      <p:pic>
        <p:nvPicPr>
          <p:cNvPr id="290" name="Google Shape;290;p47"/>
          <p:cNvPicPr preferRelativeResize="0"/>
          <p:nvPr/>
        </p:nvPicPr>
        <p:blipFill>
          <a:blip r:embed="rId4">
            <a:alphaModFix/>
          </a:blip>
          <a:stretch>
            <a:fillRect/>
          </a:stretch>
        </p:blipFill>
        <p:spPr>
          <a:xfrm>
            <a:off x="4775101" y="645188"/>
            <a:ext cx="3853311" cy="4241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RSA Public Keys</a:t>
            </a:r>
            <a:endParaRPr/>
          </a:p>
        </p:txBody>
      </p:sp>
      <p:sp>
        <p:nvSpPr>
          <p:cNvPr id="296" name="Google Shape;296;p48"/>
          <p:cNvSpPr txBox="1"/>
          <p:nvPr>
            <p:ph idx="1" type="body"/>
          </p:nvPr>
        </p:nvSpPr>
        <p:spPr>
          <a:xfrm>
            <a:off x="729450" y="1853850"/>
            <a:ext cx="7688700" cy="284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20">
                <a:solidFill>
                  <a:schemeClr val="dk2"/>
                </a:solidFill>
                <a:highlight>
                  <a:schemeClr val="lt1"/>
                </a:highlight>
              </a:rPr>
              <a:t>Creating RSA Keys</a:t>
            </a:r>
            <a:endParaRPr sz="1620">
              <a:solidFill>
                <a:schemeClr val="dk2"/>
              </a:solidFill>
              <a:highlight>
                <a:schemeClr val="lt1"/>
              </a:highlight>
            </a:endParaRPr>
          </a:p>
          <a:p>
            <a:pPr indent="0" lvl="0" marL="0" rtl="0" algn="l">
              <a:lnSpc>
                <a:spcPct val="95000"/>
              </a:lnSpc>
              <a:spcBef>
                <a:spcPts val="0"/>
              </a:spcBef>
              <a:spcAft>
                <a:spcPts val="0"/>
              </a:spcAft>
              <a:buNone/>
            </a:pPr>
            <a:r>
              <a:t/>
            </a:r>
            <a:endParaRPr sz="1620">
              <a:solidFill>
                <a:schemeClr val="dk2"/>
              </a:solidFill>
              <a:highlight>
                <a:schemeClr val="lt1"/>
              </a:highlight>
            </a:endParaRPr>
          </a:p>
          <a:p>
            <a:pPr indent="0" lvl="0" marL="457200" rtl="0" algn="l">
              <a:lnSpc>
                <a:spcPct val="95000"/>
              </a:lnSpc>
              <a:spcBef>
                <a:spcPts val="0"/>
              </a:spcBef>
              <a:spcAft>
                <a:spcPts val="0"/>
              </a:spcAft>
              <a:buNone/>
            </a:pPr>
            <a:r>
              <a:rPr lang="en" sz="1620">
                <a:highlight>
                  <a:schemeClr val="lt1"/>
                </a:highlight>
                <a:latin typeface="Roboto Mono SemiBold"/>
                <a:ea typeface="Roboto Mono SemiBold"/>
                <a:cs typeface="Roboto Mono SemiBold"/>
                <a:sym typeface="Roboto Mono SemiBold"/>
              </a:rPr>
              <a:t>openssl genrsa -out server.key 2048</a:t>
            </a:r>
            <a:endParaRPr sz="1620">
              <a:highlight>
                <a:schemeClr val="lt1"/>
              </a:highlight>
              <a:latin typeface="Roboto Mono SemiBold"/>
              <a:ea typeface="Roboto Mono SemiBold"/>
              <a:cs typeface="Roboto Mono SemiBold"/>
              <a:sym typeface="Roboto Mono SemiBold"/>
            </a:endParaRPr>
          </a:p>
          <a:p>
            <a:pPr indent="0" lvl="0" marL="457200" rtl="0" algn="l">
              <a:lnSpc>
                <a:spcPct val="95000"/>
              </a:lnSpc>
              <a:spcBef>
                <a:spcPts val="0"/>
              </a:spcBef>
              <a:spcAft>
                <a:spcPts val="0"/>
              </a:spcAft>
              <a:buNone/>
            </a:pPr>
            <a:r>
              <a:rPr lang="en" sz="1620">
                <a:highlight>
                  <a:schemeClr val="lt1"/>
                </a:highlight>
                <a:latin typeface="Roboto Mono SemiBold"/>
                <a:ea typeface="Roboto Mono SemiBold"/>
                <a:cs typeface="Roboto Mono SemiBold"/>
                <a:sym typeface="Roboto Mono SemiBold"/>
              </a:rPr>
              <a:t>openssl genrsa -out client.key 2048</a:t>
            </a:r>
            <a:endParaRPr sz="1620">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t/>
            </a:r>
            <a:endParaRPr sz="1620">
              <a:solidFill>
                <a:schemeClr val="dk2"/>
              </a:solidFill>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rPr lang="en" sz="1620">
                <a:solidFill>
                  <a:schemeClr val="dk2"/>
                </a:solidFill>
                <a:highlight>
                  <a:schemeClr val="lt1"/>
                </a:highlight>
              </a:rPr>
              <a:t>Here “genrsa” - generates an RSA key</a:t>
            </a:r>
            <a:endParaRPr sz="1620">
              <a:solidFill>
                <a:schemeClr val="dk2"/>
              </a:solidFill>
              <a:highlight>
                <a:schemeClr val="lt1"/>
              </a:highlight>
            </a:endParaRPr>
          </a:p>
          <a:p>
            <a:pPr indent="0" lvl="0" marL="0" rtl="0" algn="l">
              <a:lnSpc>
                <a:spcPct val="95000"/>
              </a:lnSpc>
              <a:spcBef>
                <a:spcPts val="0"/>
              </a:spcBef>
              <a:spcAft>
                <a:spcPts val="0"/>
              </a:spcAft>
              <a:buNone/>
            </a:pPr>
            <a:r>
              <a:rPr lang="en" sz="1620">
                <a:solidFill>
                  <a:schemeClr val="dk2"/>
                </a:solidFill>
                <a:highlight>
                  <a:schemeClr val="lt1"/>
                </a:highlight>
              </a:rPr>
              <a:t>	 “-out” - specifies output filename</a:t>
            </a:r>
            <a:endParaRPr sz="1620">
              <a:solidFill>
                <a:schemeClr val="dk2"/>
              </a:solidFill>
              <a:highlight>
                <a:schemeClr val="lt1"/>
              </a:highlight>
            </a:endParaRPr>
          </a:p>
          <a:p>
            <a:pPr indent="0" lvl="0" marL="0" rtl="0" algn="l">
              <a:lnSpc>
                <a:spcPct val="95000"/>
              </a:lnSpc>
              <a:spcBef>
                <a:spcPts val="0"/>
              </a:spcBef>
              <a:spcAft>
                <a:spcPts val="0"/>
              </a:spcAft>
              <a:buNone/>
            </a:pPr>
            <a:r>
              <a:rPr lang="en" sz="1620">
                <a:solidFill>
                  <a:schemeClr val="dk2"/>
                </a:solidFill>
                <a:highlight>
                  <a:schemeClr val="lt1"/>
                </a:highlight>
              </a:rPr>
              <a:t>	 “2048” - specifies the number of bits</a:t>
            </a:r>
            <a:endParaRPr sz="1620">
              <a:solidFill>
                <a:schemeClr val="dk2"/>
              </a:solidFill>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Certificate Signing Requests (CSRs)</a:t>
            </a:r>
            <a:endParaRPr/>
          </a:p>
        </p:txBody>
      </p:sp>
      <p:sp>
        <p:nvSpPr>
          <p:cNvPr id="302" name="Google Shape;302;p49"/>
          <p:cNvSpPr txBox="1"/>
          <p:nvPr>
            <p:ph idx="1" type="body"/>
          </p:nvPr>
        </p:nvSpPr>
        <p:spPr>
          <a:xfrm>
            <a:off x="729450" y="1853850"/>
            <a:ext cx="7688700" cy="2848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1620">
              <a:solidFill>
                <a:srgbClr val="000000"/>
              </a:solidFill>
              <a:highlight>
                <a:schemeClr val="lt1"/>
              </a:highlight>
            </a:endParaRPr>
          </a:p>
          <a:p>
            <a:pPr indent="0" lvl="0" marL="457200" rtl="0" algn="l">
              <a:lnSpc>
                <a:spcPct val="95000"/>
              </a:lnSpc>
              <a:spcBef>
                <a:spcPts val="0"/>
              </a:spcBef>
              <a:spcAft>
                <a:spcPts val="0"/>
              </a:spcAft>
              <a:buNone/>
            </a:pPr>
            <a:r>
              <a:rPr lang="en" sz="1620">
                <a:highlight>
                  <a:schemeClr val="lt1"/>
                </a:highlight>
                <a:latin typeface="Roboto Mono SemiBold"/>
                <a:ea typeface="Roboto Mono SemiBold"/>
                <a:cs typeface="Roboto Mono SemiBold"/>
                <a:sym typeface="Roboto Mono SemiBold"/>
              </a:rPr>
              <a:t>openssl req -new -key server.key -out server.csr</a:t>
            </a:r>
            <a:endParaRPr sz="1620">
              <a:highlight>
                <a:schemeClr val="lt1"/>
              </a:highlight>
              <a:latin typeface="Roboto Mono SemiBold"/>
              <a:ea typeface="Roboto Mono SemiBold"/>
              <a:cs typeface="Roboto Mono SemiBold"/>
              <a:sym typeface="Roboto Mono SemiBold"/>
            </a:endParaRPr>
          </a:p>
          <a:p>
            <a:pPr indent="0" lvl="0" marL="457200" rtl="0" algn="l">
              <a:lnSpc>
                <a:spcPct val="95000"/>
              </a:lnSpc>
              <a:spcBef>
                <a:spcPts val="0"/>
              </a:spcBef>
              <a:spcAft>
                <a:spcPts val="0"/>
              </a:spcAft>
              <a:buNone/>
            </a:pPr>
            <a:r>
              <a:rPr lang="en" sz="1620">
                <a:highlight>
                  <a:schemeClr val="lt1"/>
                </a:highlight>
                <a:latin typeface="Roboto Mono SemiBold"/>
                <a:ea typeface="Roboto Mono SemiBold"/>
                <a:cs typeface="Roboto Mono SemiBold"/>
                <a:sym typeface="Roboto Mono SemiBold"/>
              </a:rPr>
              <a:t>openssl req -new -key client.key -out client.csr</a:t>
            </a:r>
            <a:endParaRPr sz="1620">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t/>
            </a:r>
            <a:endParaRPr sz="1620">
              <a:solidFill>
                <a:srgbClr val="000000"/>
              </a:solidFill>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rPr lang="en" sz="1620">
                <a:solidFill>
                  <a:srgbClr val="212121"/>
                </a:solidFill>
                <a:highlight>
                  <a:schemeClr val="lt1"/>
                </a:highlight>
              </a:rPr>
              <a:t>Here “openssl req” - command to create CSR</a:t>
            </a:r>
            <a:endParaRPr sz="1620">
              <a:solidFill>
                <a:srgbClr val="212121"/>
              </a:solidFill>
              <a:highlight>
                <a:schemeClr val="lt1"/>
              </a:highlight>
            </a:endParaRPr>
          </a:p>
          <a:p>
            <a:pPr indent="0" lvl="0" marL="0" rtl="0" algn="l">
              <a:lnSpc>
                <a:spcPct val="95000"/>
              </a:lnSpc>
              <a:spcBef>
                <a:spcPts val="0"/>
              </a:spcBef>
              <a:spcAft>
                <a:spcPts val="0"/>
              </a:spcAft>
              <a:buNone/>
            </a:pPr>
            <a:r>
              <a:rPr lang="en" sz="1620">
                <a:solidFill>
                  <a:srgbClr val="212121"/>
                </a:solidFill>
                <a:highlight>
                  <a:schemeClr val="lt1"/>
                </a:highlight>
              </a:rPr>
              <a:t>	 “-new” - Generates a new CSR</a:t>
            </a:r>
            <a:endParaRPr sz="1620">
              <a:solidFill>
                <a:srgbClr val="212121"/>
              </a:solidFill>
              <a:highlight>
                <a:schemeClr val="lt1"/>
              </a:highlight>
            </a:endParaRPr>
          </a:p>
          <a:p>
            <a:pPr indent="0" lvl="0" marL="0" rtl="0" algn="l">
              <a:lnSpc>
                <a:spcPct val="95000"/>
              </a:lnSpc>
              <a:spcBef>
                <a:spcPts val="0"/>
              </a:spcBef>
              <a:spcAft>
                <a:spcPts val="0"/>
              </a:spcAft>
              <a:buNone/>
            </a:pPr>
            <a:r>
              <a:rPr lang="en" sz="1620">
                <a:solidFill>
                  <a:srgbClr val="212121"/>
                </a:solidFill>
                <a:highlight>
                  <a:schemeClr val="lt1"/>
                </a:highlight>
              </a:rPr>
              <a:t>	 “-key server.key || -key client.key” - specifies which key to use to create CSR</a:t>
            </a:r>
            <a:endParaRPr sz="1620">
              <a:solidFill>
                <a:srgbClr val="212121"/>
              </a:solidFill>
              <a:highlight>
                <a:schemeClr val="lt1"/>
              </a:highlight>
            </a:endParaRPr>
          </a:p>
          <a:p>
            <a:pPr indent="0" lvl="0" marL="0" rtl="0" algn="l">
              <a:lnSpc>
                <a:spcPct val="95000"/>
              </a:lnSpc>
              <a:spcBef>
                <a:spcPts val="0"/>
              </a:spcBef>
              <a:spcAft>
                <a:spcPts val="0"/>
              </a:spcAft>
              <a:buNone/>
            </a:pPr>
            <a:r>
              <a:rPr lang="en" sz="1620">
                <a:solidFill>
                  <a:srgbClr val="212121"/>
                </a:solidFill>
                <a:highlight>
                  <a:schemeClr val="lt1"/>
                </a:highlight>
              </a:rPr>
              <a:t>	 “-out server.csr || -out client.csr” - specifies the output CSR filename</a:t>
            </a:r>
            <a:endParaRPr sz="1620">
              <a:solidFill>
                <a:srgbClr val="212121"/>
              </a:solidFill>
              <a:highlight>
                <a:schemeClr val="lt1"/>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Self-Signed Certificates</a:t>
            </a:r>
            <a:endParaRPr/>
          </a:p>
        </p:txBody>
      </p:sp>
      <p:sp>
        <p:nvSpPr>
          <p:cNvPr id="308" name="Google Shape;308;p50"/>
          <p:cNvSpPr txBox="1"/>
          <p:nvPr>
            <p:ph idx="1" type="body"/>
          </p:nvPr>
        </p:nvSpPr>
        <p:spPr>
          <a:xfrm>
            <a:off x="729450" y="1853850"/>
            <a:ext cx="7688700" cy="31887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 sz="1620">
                <a:highlight>
                  <a:schemeClr val="lt1"/>
                </a:highlight>
                <a:latin typeface="Roboto Mono SemiBold"/>
                <a:ea typeface="Roboto Mono SemiBold"/>
                <a:cs typeface="Roboto Mono SemiBold"/>
                <a:sym typeface="Roboto Mono SemiBold"/>
              </a:rPr>
              <a:t>openssl x509 -req -days 365 -in server.csr -signkey server.key -out server.crt</a:t>
            </a:r>
            <a:endParaRPr sz="1620">
              <a:highlight>
                <a:schemeClr val="lt1"/>
              </a:highlight>
              <a:latin typeface="Roboto Mono SemiBold"/>
              <a:ea typeface="Roboto Mono SemiBold"/>
              <a:cs typeface="Roboto Mono SemiBold"/>
              <a:sym typeface="Roboto Mono SemiBold"/>
            </a:endParaRPr>
          </a:p>
          <a:p>
            <a:pPr indent="0" lvl="0" marL="457200" rtl="0" algn="l">
              <a:lnSpc>
                <a:spcPct val="95000"/>
              </a:lnSpc>
              <a:spcBef>
                <a:spcPts val="0"/>
              </a:spcBef>
              <a:spcAft>
                <a:spcPts val="0"/>
              </a:spcAft>
              <a:buNone/>
            </a:pPr>
            <a:r>
              <a:t/>
            </a:r>
            <a:endParaRPr sz="1620">
              <a:highlight>
                <a:schemeClr val="lt1"/>
              </a:highlight>
              <a:latin typeface="Roboto Mono SemiBold"/>
              <a:ea typeface="Roboto Mono SemiBold"/>
              <a:cs typeface="Roboto Mono SemiBold"/>
              <a:sym typeface="Roboto Mono SemiBold"/>
            </a:endParaRPr>
          </a:p>
          <a:p>
            <a:pPr indent="0" lvl="0" marL="457200" rtl="0" algn="l">
              <a:lnSpc>
                <a:spcPct val="95000"/>
              </a:lnSpc>
              <a:spcBef>
                <a:spcPts val="0"/>
              </a:spcBef>
              <a:spcAft>
                <a:spcPts val="0"/>
              </a:spcAft>
              <a:buNone/>
            </a:pPr>
            <a:r>
              <a:rPr lang="en" sz="1620">
                <a:highlight>
                  <a:schemeClr val="lt1"/>
                </a:highlight>
                <a:latin typeface="Roboto Mono SemiBold"/>
                <a:ea typeface="Roboto Mono SemiBold"/>
                <a:cs typeface="Roboto Mono SemiBold"/>
                <a:sym typeface="Roboto Mono SemiBold"/>
              </a:rPr>
              <a:t>openssl x509 -req -days 365 -in client.csr -signkey client.key -out client.crt</a:t>
            </a:r>
            <a:endParaRPr sz="1620">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t/>
            </a:r>
            <a:endParaRPr sz="1620">
              <a:solidFill>
                <a:schemeClr val="dk2"/>
              </a:solidFill>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rPr lang="en" sz="1620">
                <a:solidFill>
                  <a:srgbClr val="000000"/>
                </a:solidFill>
                <a:highlight>
                  <a:schemeClr val="lt1"/>
                </a:highlight>
              </a:rPr>
              <a:t>Here “openssl x509” - command to generate Self-signed Certificate</a:t>
            </a:r>
            <a:endParaRPr sz="1620">
              <a:solidFill>
                <a:srgbClr val="000000"/>
              </a:solidFill>
              <a:highlight>
                <a:schemeClr val="lt1"/>
              </a:highlight>
            </a:endParaRPr>
          </a:p>
          <a:p>
            <a:pPr indent="0" lvl="0" marL="0" rtl="0" algn="l">
              <a:lnSpc>
                <a:spcPct val="95000"/>
              </a:lnSpc>
              <a:spcBef>
                <a:spcPts val="0"/>
              </a:spcBef>
              <a:spcAft>
                <a:spcPts val="0"/>
              </a:spcAft>
              <a:buNone/>
            </a:pPr>
            <a:r>
              <a:rPr lang="en" sz="1620">
                <a:solidFill>
                  <a:srgbClr val="000000"/>
                </a:solidFill>
                <a:highlight>
                  <a:schemeClr val="lt1"/>
                </a:highlight>
              </a:rPr>
              <a:t>	 “-req” - Indicates input is required and is CSR.</a:t>
            </a:r>
            <a:endParaRPr sz="1620">
              <a:solidFill>
                <a:srgbClr val="000000"/>
              </a:solidFill>
              <a:highlight>
                <a:schemeClr val="lt1"/>
              </a:highlight>
            </a:endParaRPr>
          </a:p>
          <a:p>
            <a:pPr indent="0" lvl="0" marL="0" rtl="0" algn="l">
              <a:lnSpc>
                <a:spcPct val="95000"/>
              </a:lnSpc>
              <a:spcBef>
                <a:spcPts val="0"/>
              </a:spcBef>
              <a:spcAft>
                <a:spcPts val="0"/>
              </a:spcAft>
              <a:buNone/>
            </a:pPr>
            <a:r>
              <a:rPr lang="en" sz="1620">
                <a:solidFill>
                  <a:srgbClr val="000000"/>
                </a:solidFill>
                <a:highlight>
                  <a:schemeClr val="lt1"/>
                </a:highlight>
              </a:rPr>
              <a:t>	 “-days 365” - specifies validity period.</a:t>
            </a:r>
            <a:endParaRPr sz="1620">
              <a:solidFill>
                <a:srgbClr val="000000"/>
              </a:solidFill>
              <a:highlight>
                <a:schemeClr val="lt1"/>
              </a:highlight>
            </a:endParaRPr>
          </a:p>
          <a:p>
            <a:pPr indent="0" lvl="0" marL="0" rtl="0" algn="l">
              <a:lnSpc>
                <a:spcPct val="95000"/>
              </a:lnSpc>
              <a:spcBef>
                <a:spcPts val="0"/>
              </a:spcBef>
              <a:spcAft>
                <a:spcPts val="0"/>
              </a:spcAft>
              <a:buNone/>
            </a:pPr>
            <a:r>
              <a:rPr lang="en" sz="1620">
                <a:solidFill>
                  <a:srgbClr val="000000"/>
                </a:solidFill>
                <a:highlight>
                  <a:schemeClr val="lt1"/>
                </a:highlight>
              </a:rPr>
              <a:t>	 “-in  server.csr || -in client.csr” - specifies input file</a:t>
            </a:r>
            <a:endParaRPr sz="1620">
              <a:solidFill>
                <a:srgbClr val="000000"/>
              </a:solidFill>
              <a:highlight>
                <a:schemeClr val="lt1"/>
              </a:highlight>
            </a:endParaRPr>
          </a:p>
          <a:p>
            <a:pPr indent="0" lvl="0" marL="0" rtl="0" algn="l">
              <a:lnSpc>
                <a:spcPct val="95000"/>
              </a:lnSpc>
              <a:spcBef>
                <a:spcPts val="0"/>
              </a:spcBef>
              <a:spcAft>
                <a:spcPts val="0"/>
              </a:spcAft>
              <a:buNone/>
            </a:pPr>
            <a:r>
              <a:rPr lang="en" sz="1620">
                <a:solidFill>
                  <a:srgbClr val="000000"/>
                </a:solidFill>
                <a:highlight>
                  <a:schemeClr val="lt1"/>
                </a:highlight>
              </a:rPr>
              <a:t>	 “-signkey server.key || -signkey client.key” - specifies signing key for certificate.</a:t>
            </a:r>
            <a:endParaRPr sz="1620">
              <a:solidFill>
                <a:srgbClr val="000000"/>
              </a:solidFill>
              <a:highlight>
                <a:schemeClr val="lt1"/>
              </a:highlight>
            </a:endParaRPr>
          </a:p>
          <a:p>
            <a:pPr indent="0" lvl="0" marL="0" rtl="0" algn="l">
              <a:lnSpc>
                <a:spcPct val="95000"/>
              </a:lnSpc>
              <a:spcBef>
                <a:spcPts val="0"/>
              </a:spcBef>
              <a:spcAft>
                <a:spcPts val="0"/>
              </a:spcAft>
              <a:buNone/>
            </a:pPr>
            <a:r>
              <a:rPr lang="en" sz="1620">
                <a:solidFill>
                  <a:srgbClr val="000000"/>
                </a:solidFill>
                <a:highlight>
                  <a:schemeClr val="lt1"/>
                </a:highlight>
              </a:rPr>
              <a:t>	 “-out server.crt || -out client.crt” - specifies the output file.</a:t>
            </a:r>
            <a:endParaRPr sz="1620">
              <a:solidFill>
                <a:srgbClr val="000000"/>
              </a:solidFill>
              <a:highlight>
                <a:schemeClr val="lt1"/>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Viewing Informations of the certificates generated</a:t>
            </a:r>
            <a:endParaRPr/>
          </a:p>
        </p:txBody>
      </p:sp>
      <p:sp>
        <p:nvSpPr>
          <p:cNvPr id="314" name="Google Shape;314;p51"/>
          <p:cNvSpPr txBox="1"/>
          <p:nvPr>
            <p:ph idx="1" type="body"/>
          </p:nvPr>
        </p:nvSpPr>
        <p:spPr>
          <a:xfrm>
            <a:off x="729450" y="1853850"/>
            <a:ext cx="7688700" cy="318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20">
                <a:solidFill>
                  <a:schemeClr val="dk2"/>
                </a:solidFill>
                <a:highlight>
                  <a:schemeClr val="lt1"/>
                </a:highlight>
              </a:rPr>
              <a:t>View </a:t>
            </a:r>
            <a:r>
              <a:rPr lang="en" sz="1620">
                <a:solidFill>
                  <a:schemeClr val="dk2"/>
                </a:solidFill>
                <a:highlight>
                  <a:schemeClr val="lt1"/>
                </a:highlight>
              </a:rPr>
              <a:t>Description</a:t>
            </a:r>
            <a:r>
              <a:rPr lang="en" sz="1620">
                <a:solidFill>
                  <a:schemeClr val="dk2"/>
                </a:solidFill>
                <a:highlight>
                  <a:schemeClr val="lt1"/>
                </a:highlight>
              </a:rPr>
              <a:t> </a:t>
            </a:r>
            <a:r>
              <a:rPr lang="en" sz="1620">
                <a:solidFill>
                  <a:schemeClr val="dk2"/>
                </a:solidFill>
                <a:highlight>
                  <a:schemeClr val="lt1"/>
                </a:highlight>
              </a:rPr>
              <a:t>about</a:t>
            </a:r>
            <a:r>
              <a:rPr lang="en" sz="1620">
                <a:solidFill>
                  <a:schemeClr val="dk2"/>
                </a:solidFill>
                <a:highlight>
                  <a:schemeClr val="lt1"/>
                </a:highlight>
              </a:rPr>
              <a:t> the certificate:-</a:t>
            </a:r>
            <a:endParaRPr sz="1620">
              <a:solidFill>
                <a:schemeClr val="dk2"/>
              </a:solidFill>
              <a:highlight>
                <a:schemeClr val="lt1"/>
              </a:highlight>
            </a:endParaRPr>
          </a:p>
          <a:p>
            <a:pPr indent="0" lvl="0" marL="0" rtl="0" algn="l">
              <a:lnSpc>
                <a:spcPct val="95000"/>
              </a:lnSpc>
              <a:spcBef>
                <a:spcPts val="0"/>
              </a:spcBef>
              <a:spcAft>
                <a:spcPts val="0"/>
              </a:spcAft>
              <a:buNone/>
            </a:pPr>
            <a:r>
              <a:t/>
            </a:r>
            <a:endParaRPr sz="1620">
              <a:solidFill>
                <a:schemeClr val="dk2"/>
              </a:solidFill>
              <a:highlight>
                <a:schemeClr val="lt1"/>
              </a:highlight>
              <a:latin typeface="Roboto Mono SemiBold"/>
              <a:ea typeface="Roboto Mono SemiBold"/>
              <a:cs typeface="Roboto Mono SemiBold"/>
              <a:sym typeface="Roboto Mono SemiBold"/>
            </a:endParaRPr>
          </a:p>
          <a:p>
            <a:pPr indent="0" lvl="0" marL="457200" rtl="0" algn="l">
              <a:lnSpc>
                <a:spcPct val="95000"/>
              </a:lnSpc>
              <a:spcBef>
                <a:spcPts val="0"/>
              </a:spcBef>
              <a:spcAft>
                <a:spcPts val="0"/>
              </a:spcAft>
              <a:buNone/>
            </a:pPr>
            <a:r>
              <a:rPr lang="en" sz="1620">
                <a:highlight>
                  <a:schemeClr val="lt1"/>
                </a:highlight>
                <a:latin typeface="Roboto Mono SemiBold"/>
                <a:ea typeface="Roboto Mono SemiBold"/>
                <a:cs typeface="Roboto Mono SemiBold"/>
                <a:sym typeface="Roboto Mono SemiBold"/>
              </a:rPr>
              <a:t>openssl x509 -in server.crt -text -noout</a:t>
            </a:r>
            <a:endParaRPr sz="1620">
              <a:highlight>
                <a:schemeClr val="lt1"/>
              </a:highlight>
              <a:latin typeface="Roboto Mono SemiBold"/>
              <a:ea typeface="Roboto Mono SemiBold"/>
              <a:cs typeface="Roboto Mono SemiBold"/>
              <a:sym typeface="Roboto Mono SemiBold"/>
            </a:endParaRPr>
          </a:p>
          <a:p>
            <a:pPr indent="0" lvl="0" marL="457200" rtl="0" algn="l">
              <a:lnSpc>
                <a:spcPct val="95000"/>
              </a:lnSpc>
              <a:spcBef>
                <a:spcPts val="0"/>
              </a:spcBef>
              <a:spcAft>
                <a:spcPts val="0"/>
              </a:spcAft>
              <a:buNone/>
            </a:pPr>
            <a:r>
              <a:t/>
            </a:r>
            <a:endParaRPr sz="1620">
              <a:solidFill>
                <a:schemeClr val="dk2"/>
              </a:solidFill>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rPr lang="en" sz="1620">
                <a:solidFill>
                  <a:schemeClr val="dk2"/>
                </a:solidFill>
                <a:highlight>
                  <a:schemeClr val="lt1"/>
                </a:highlight>
              </a:rPr>
              <a:t>View the public key in the certificate:-</a:t>
            </a:r>
            <a:endParaRPr sz="1620">
              <a:solidFill>
                <a:schemeClr val="dk2"/>
              </a:solidFill>
              <a:highlight>
                <a:schemeClr val="lt1"/>
              </a:highlight>
            </a:endParaRPr>
          </a:p>
          <a:p>
            <a:pPr indent="0" lvl="0" marL="0" rtl="0" algn="l">
              <a:lnSpc>
                <a:spcPct val="95000"/>
              </a:lnSpc>
              <a:spcBef>
                <a:spcPts val="0"/>
              </a:spcBef>
              <a:spcAft>
                <a:spcPts val="0"/>
              </a:spcAft>
              <a:buNone/>
            </a:pPr>
            <a:r>
              <a:t/>
            </a:r>
            <a:endParaRPr sz="1620">
              <a:solidFill>
                <a:schemeClr val="dk2"/>
              </a:solidFill>
              <a:highlight>
                <a:schemeClr val="lt1"/>
              </a:highlight>
            </a:endParaRPr>
          </a:p>
          <a:p>
            <a:pPr indent="0" lvl="0" marL="457200" rtl="0" algn="l">
              <a:lnSpc>
                <a:spcPct val="95000"/>
              </a:lnSpc>
              <a:spcBef>
                <a:spcPts val="0"/>
              </a:spcBef>
              <a:spcAft>
                <a:spcPts val="0"/>
              </a:spcAft>
              <a:buNone/>
            </a:pPr>
            <a:r>
              <a:rPr lang="en" sz="1620">
                <a:highlight>
                  <a:schemeClr val="lt1"/>
                </a:highlight>
                <a:latin typeface="Roboto Mono SemiBold"/>
                <a:ea typeface="Roboto Mono SemiBold"/>
                <a:cs typeface="Roboto Mono SemiBold"/>
                <a:sym typeface="Roboto Mono SemiBold"/>
              </a:rPr>
              <a:t>openssl x509 -in server.crt -noout -pubkey</a:t>
            </a:r>
            <a:endParaRPr sz="1620">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t/>
            </a:r>
            <a:endParaRPr sz="1620">
              <a:solidFill>
                <a:schemeClr val="dk2"/>
              </a:solidFill>
              <a:highlight>
                <a:schemeClr val="lt1"/>
              </a:highlight>
              <a:latin typeface="Roboto Mono SemiBold"/>
              <a:ea typeface="Roboto Mono SemiBold"/>
              <a:cs typeface="Roboto Mono SemiBold"/>
              <a:sym typeface="Roboto Mono SemiBold"/>
            </a:endParaRPr>
          </a:p>
          <a:p>
            <a:pPr indent="0" lvl="0" marL="0" rtl="0" algn="l">
              <a:lnSpc>
                <a:spcPct val="95000"/>
              </a:lnSpc>
              <a:spcBef>
                <a:spcPts val="0"/>
              </a:spcBef>
              <a:spcAft>
                <a:spcPts val="0"/>
              </a:spcAft>
              <a:buNone/>
            </a:pPr>
            <a:r>
              <a:rPr lang="en" sz="1620">
                <a:solidFill>
                  <a:schemeClr val="dk2"/>
                </a:solidFill>
                <a:highlight>
                  <a:schemeClr val="lt1"/>
                </a:highlight>
              </a:rPr>
              <a:t>These are used to view the hidden information in the certificates</a:t>
            </a:r>
            <a:endParaRPr sz="1620">
              <a:solidFill>
                <a:schemeClr val="dk2"/>
              </a:solidFill>
              <a:highlight>
                <a:schemeClr val="lt1"/>
              </a:highlight>
            </a:endParaRPr>
          </a:p>
          <a:p>
            <a:pPr indent="0" lvl="0" marL="0" rtl="0" algn="l">
              <a:lnSpc>
                <a:spcPct val="95000"/>
              </a:lnSpc>
              <a:spcBef>
                <a:spcPts val="0"/>
              </a:spcBef>
              <a:spcAft>
                <a:spcPts val="0"/>
              </a:spcAft>
              <a:buNone/>
            </a:pPr>
            <a:r>
              <a:rPr lang="en" sz="1620">
                <a:solidFill>
                  <a:schemeClr val="dk2"/>
                </a:solidFill>
                <a:highlight>
                  <a:schemeClr val="lt1"/>
                </a:highlight>
              </a:rPr>
              <a:t>	 </a:t>
            </a:r>
            <a:endParaRPr sz="1620">
              <a:solidFill>
                <a:schemeClr val="dk2"/>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259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Handshake Process</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1853850"/>
            <a:ext cx="7688700" cy="31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SSL/TLS handshake is the initial communication between the client and server to establish a secure connection. During this process, the client and server agree on encryption parameters, including the encryption algorithms and cryptographic keys to be used for the session.</a:t>
            </a:r>
            <a:endParaRPr/>
          </a:p>
          <a:p>
            <a:pPr indent="0" lvl="0" marL="0" rtl="0" algn="l">
              <a:spcBef>
                <a:spcPts val="1200"/>
              </a:spcBef>
              <a:spcAft>
                <a:spcPts val="0"/>
              </a:spcAft>
              <a:buNone/>
            </a:pPr>
            <a:r>
              <a:rPr lang="en"/>
              <a:t>Data Integrity and Authentication: SSL/TLS also provides mechanisms for ensuring the integrity and authenticity of data. This is typically achieved using cryptographic hash functions and digital signatures. Hash functions generate a unique "digest" of the data, which is then signed by one party and verified by the other to ensure that the data has not been tampered with.</a:t>
            </a:r>
            <a:endParaRPr/>
          </a:p>
          <a:p>
            <a:pPr indent="0" lvl="0" marL="0" rtl="0" algn="l">
              <a:spcBef>
                <a:spcPts val="1200"/>
              </a:spcBef>
              <a:spcAft>
                <a:spcPts val="1200"/>
              </a:spcAft>
              <a:buNone/>
            </a:pPr>
            <a:r>
              <a:rPr lang="en"/>
              <a:t>Session Termination: Once the communication is complete, the SSL/TLS session is terminated. Depending on the configuration, the session keys may be discarded to ensure forward secrecy, meaning that even if an attacker were to obtain the server's private key in the future, past communications would still be secure.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60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Handshake Process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1" name="Google Shape;111;p17"/>
          <p:cNvPicPr preferRelativeResize="0"/>
          <p:nvPr/>
        </p:nvPicPr>
        <p:blipFill>
          <a:blip r:embed="rId3">
            <a:alphaModFix/>
          </a:blip>
          <a:stretch>
            <a:fillRect/>
          </a:stretch>
        </p:blipFill>
        <p:spPr>
          <a:xfrm>
            <a:off x="727650" y="1475925"/>
            <a:ext cx="7083901" cy="294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 &amp; Decryption using SSL/TLS</a:t>
            </a:r>
            <a:endParaRPr/>
          </a:p>
        </p:txBody>
      </p:sp>
      <p:sp>
        <p:nvSpPr>
          <p:cNvPr id="117" name="Google Shape;117;p18"/>
          <p:cNvSpPr txBox="1"/>
          <p:nvPr>
            <p:ph idx="1" type="body"/>
          </p:nvPr>
        </p:nvSpPr>
        <p:spPr>
          <a:xfrm>
            <a:off x="406350" y="1976350"/>
            <a:ext cx="8331300" cy="29637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4710"/>
              <a:t>Key Exchange:</a:t>
            </a:r>
            <a:endParaRPr b="1" sz="4710"/>
          </a:p>
          <a:p>
            <a:pPr indent="0" lvl="0" marL="0" rtl="0" algn="l">
              <a:spcBef>
                <a:spcPts val="1200"/>
              </a:spcBef>
              <a:spcAft>
                <a:spcPts val="0"/>
              </a:spcAft>
              <a:buNone/>
            </a:pPr>
            <a:r>
              <a:rPr lang="en" sz="4710"/>
              <a:t> One of the key aspects of the handshake is the exchange of cryptographic keys. This is typically done using asymmetric encryption, where the client and server each have a public-private key pair. The client sends its public key to the server, and the server sends its public key to the client. This allows both parties to securely exchange a shared secret key without exposing it to potential eavesdroppers.</a:t>
            </a:r>
            <a:endParaRPr sz="4710"/>
          </a:p>
          <a:p>
            <a:pPr indent="0" lvl="0" marL="0" rtl="0" algn="l">
              <a:spcBef>
                <a:spcPts val="1200"/>
              </a:spcBef>
              <a:spcAft>
                <a:spcPts val="0"/>
              </a:spcAft>
              <a:buNone/>
            </a:pPr>
            <a:r>
              <a:rPr b="1" lang="en" sz="4710"/>
              <a:t>Symmetric Encryption:</a:t>
            </a:r>
            <a:r>
              <a:rPr lang="en" sz="4710"/>
              <a:t> </a:t>
            </a:r>
            <a:endParaRPr sz="4710"/>
          </a:p>
          <a:p>
            <a:pPr indent="0" lvl="0" marL="0" rtl="0" algn="l">
              <a:spcBef>
                <a:spcPts val="1200"/>
              </a:spcBef>
              <a:spcAft>
                <a:spcPts val="0"/>
              </a:spcAft>
              <a:buNone/>
            </a:pPr>
            <a:r>
              <a:rPr lang="en" sz="4710"/>
              <a:t>Once the shared secret key is established, symmetric encryption is used to encrypt the actual data being transmitted. Symmetric encryption is much faster than asymmetric encryption and is typically used for bulk data encryption. Common symmetric encryption algorithms include AES (Advanced Encryption Standard).</a:t>
            </a:r>
            <a:endParaRPr sz="4710"/>
          </a:p>
          <a:p>
            <a:pPr indent="0" lvl="0" marL="0" rtl="0" algn="l">
              <a:spcBef>
                <a:spcPts val="1200"/>
              </a:spcBef>
              <a:spcAft>
                <a:spcPts val="0"/>
              </a:spcAft>
              <a:buNone/>
            </a:pPr>
            <a:r>
              <a:rPr b="1" lang="en" sz="4710"/>
              <a:t>Data Transmission: </a:t>
            </a:r>
            <a:endParaRPr b="1" sz="4710"/>
          </a:p>
          <a:p>
            <a:pPr indent="0" lvl="0" marL="0" rtl="0" algn="l">
              <a:spcBef>
                <a:spcPts val="1200"/>
              </a:spcBef>
              <a:spcAft>
                <a:spcPts val="0"/>
              </a:spcAft>
              <a:buNone/>
            </a:pPr>
            <a:r>
              <a:rPr lang="en" sz="4710"/>
              <a:t>With the shared secret key in place, the client and server can securely encrypt and decrypt data exchanged during the session. This ensures that even if the data is intercepted by an attacker, it cannot be understood without the proper decryption key.</a:t>
            </a:r>
            <a:endParaRPr sz="471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 &amp; Decryption using SSL/TLS</a:t>
            </a:r>
            <a:endParaRPr/>
          </a:p>
        </p:txBody>
      </p:sp>
      <p:pic>
        <p:nvPicPr>
          <p:cNvPr id="123" name="Google Shape;123;p19"/>
          <p:cNvPicPr preferRelativeResize="0"/>
          <p:nvPr/>
        </p:nvPicPr>
        <p:blipFill rotWithShape="1">
          <a:blip r:embed="rId3">
            <a:alphaModFix/>
          </a:blip>
          <a:srcRect b="0" l="0" r="0" t="54781"/>
          <a:stretch/>
        </p:blipFill>
        <p:spPr>
          <a:xfrm>
            <a:off x="501148" y="2019825"/>
            <a:ext cx="8321501" cy="256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SSL/TLS certificates?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SSL/TLS certificates are </a:t>
            </a:r>
            <a:r>
              <a:rPr b="1" lang="en"/>
              <a:t>digital documents</a:t>
            </a:r>
            <a:r>
              <a:rPr lang="en"/>
              <a:t> that </a:t>
            </a:r>
            <a:r>
              <a:rPr b="1" lang="en"/>
              <a:t>authenticate</a:t>
            </a:r>
            <a:r>
              <a:rPr lang="en"/>
              <a:t> the </a:t>
            </a:r>
            <a:r>
              <a:rPr b="1" lang="en"/>
              <a:t>identity</a:t>
            </a:r>
            <a:r>
              <a:rPr lang="en"/>
              <a:t> of a website or server and enable </a:t>
            </a:r>
            <a:r>
              <a:rPr b="1" lang="en"/>
              <a:t>secure communication</a:t>
            </a:r>
            <a:r>
              <a:rPr lang="en"/>
              <a:t> over the internet. It  is a data file issued by the authorized Certificate Authority (CA).</a:t>
            </a:r>
            <a:endParaRPr/>
          </a:p>
        </p:txBody>
      </p:sp>
      <p:pic>
        <p:nvPicPr>
          <p:cNvPr id="130" name="Google Shape;130;p20"/>
          <p:cNvPicPr preferRelativeResize="0"/>
          <p:nvPr/>
        </p:nvPicPr>
        <p:blipFill rotWithShape="1">
          <a:blip r:embed="rId3">
            <a:alphaModFix/>
          </a:blip>
          <a:srcRect b="30786" l="0" r="0" t="0"/>
          <a:stretch/>
        </p:blipFill>
        <p:spPr>
          <a:xfrm>
            <a:off x="729450" y="3236525"/>
            <a:ext cx="4019550" cy="1364625"/>
          </a:xfrm>
          <a:prstGeom prst="rect">
            <a:avLst/>
          </a:prstGeom>
          <a:noFill/>
          <a:ln>
            <a:noFill/>
          </a:ln>
        </p:spPr>
      </p:pic>
      <p:pic>
        <p:nvPicPr>
          <p:cNvPr id="131" name="Google Shape;131;p20"/>
          <p:cNvPicPr preferRelativeResize="0"/>
          <p:nvPr/>
        </p:nvPicPr>
        <p:blipFill>
          <a:blip r:embed="rId4">
            <a:alphaModFix/>
          </a:blip>
          <a:stretch>
            <a:fillRect/>
          </a:stretch>
        </p:blipFill>
        <p:spPr>
          <a:xfrm>
            <a:off x="5348375" y="3236525"/>
            <a:ext cx="3069774" cy="187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are the Certificate Authorities?</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Ce</a:t>
            </a:r>
            <a:r>
              <a:rPr lang="en"/>
              <a:t>rtificate Authorities (CAs) are </a:t>
            </a:r>
            <a:r>
              <a:rPr b="1" lang="en"/>
              <a:t>trusted entities</a:t>
            </a:r>
            <a:r>
              <a:rPr lang="en"/>
              <a:t> that issue </a:t>
            </a:r>
            <a:r>
              <a:rPr b="1" lang="en"/>
              <a:t>digital </a:t>
            </a:r>
            <a:r>
              <a:rPr b="1" lang="en"/>
              <a:t>certificates</a:t>
            </a:r>
            <a:r>
              <a:rPr lang="en"/>
              <a:t> </a:t>
            </a:r>
            <a:r>
              <a:rPr lang="en"/>
              <a:t>to secure communications over the internet. These organizations are responsible for validating the </a:t>
            </a:r>
            <a:r>
              <a:rPr b="1" lang="en"/>
              <a:t>identities </a:t>
            </a:r>
            <a:r>
              <a:rPr lang="en"/>
              <a:t>of entities requesting </a:t>
            </a:r>
            <a:r>
              <a:rPr lang="en"/>
              <a:t>certificates </a:t>
            </a:r>
            <a:r>
              <a:rPr lang="en"/>
              <a:t>and issuing them a certificate that browsers and other clients can use to </a:t>
            </a:r>
            <a:r>
              <a:rPr b="1" lang="en"/>
              <a:t>verify </a:t>
            </a:r>
            <a:r>
              <a:rPr lang="en"/>
              <a:t>those identities.</a:t>
            </a:r>
            <a:endParaRPr/>
          </a:p>
        </p:txBody>
      </p:sp>
      <p:pic>
        <p:nvPicPr>
          <p:cNvPr id="138" name="Google Shape;138;p21"/>
          <p:cNvPicPr preferRelativeResize="0"/>
          <p:nvPr/>
        </p:nvPicPr>
        <p:blipFill>
          <a:blip r:embed="rId3">
            <a:alphaModFix/>
          </a:blip>
          <a:stretch>
            <a:fillRect/>
          </a:stretch>
        </p:blipFill>
        <p:spPr>
          <a:xfrm>
            <a:off x="3008863" y="3237475"/>
            <a:ext cx="3129875" cy="1760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