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1" r:id="rId4"/>
    <p:sldId id="270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1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6:50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Midterm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6:50-7:30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Word2vec and Glove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7:30 – 7:35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8:00</a:t>
          </a:r>
          <a:r>
            <a:rPr lang="en-US" baseline="0" dirty="0"/>
            <a:t> – 8:30</a:t>
          </a:r>
          <a:endParaRPr lang="en-US" dirty="0"/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8:30 – 8:35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8:35 – 9:00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Exercise II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9:00 – 9:20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Group Project Walkthrough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7:35 – 8:00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Exercise 1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8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8"/>
      <dgm:spPr/>
    </dgm:pt>
    <dgm:pt modelId="{3F47A702-F3BF-714E-9DC2-F4F2BDFDC762}" type="pres">
      <dgm:prSet presAssocID="{B54FB658-CF60-4FED-A5A6-E5C90FAA09A4}" presName="ConnectorPoint" presStyleLbl="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8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8"/>
      <dgm:spPr/>
    </dgm:pt>
    <dgm:pt modelId="{976E72B8-99D6-0640-813C-95E96BB76C17}" type="pres">
      <dgm:prSet presAssocID="{14ACB194-71BB-4898-9B67-2FA6DBE5C2D8}" presName="ConnectorPoint" presStyleLbl="node1" presStyleIdx="1" presStyleCnt="8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8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8"/>
      <dgm:spPr/>
    </dgm:pt>
    <dgm:pt modelId="{5C911806-BFFB-FC4B-A224-067D91E1E064}" type="pres">
      <dgm:prSet presAssocID="{95783E4C-4F5D-4E20-AA6C-5C5F9BAC7BCC}" presName="ConnectorPoint" presStyleLbl="node1" presStyleIdx="2" presStyleCnt="8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8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8"/>
      <dgm:spPr/>
    </dgm:pt>
    <dgm:pt modelId="{EB850F0B-C261-844F-AA19-D873E9C68AAB}" type="pres">
      <dgm:prSet presAssocID="{4853A949-DDD4-1949-B0C3-BF0D83FA67D9}" presName="ConnectorPoint" presStyleLbl="node1" presStyleIdx="3" presStyleCnt="8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8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8"/>
      <dgm:spPr/>
    </dgm:pt>
    <dgm:pt modelId="{398674C4-0E16-B040-8725-3FC65E4BA079}" type="pres">
      <dgm:prSet presAssocID="{E3332335-6BE2-4250-AFA3-A105A753BC3B}" presName="ConnectorPoint" presStyleLbl="node1" presStyleIdx="4" presStyleCnt="8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8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8"/>
      <dgm:spPr/>
    </dgm:pt>
    <dgm:pt modelId="{9987204D-7D5E-224E-9B52-14F0E3F3F80C}" type="pres">
      <dgm:prSet presAssocID="{AAE2FA83-1ECE-4F35-BAB4-BAB3F59366A2}" presName="ConnectorPoint" presStyleLbl="node1" presStyleIdx="5" presStyleCnt="8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8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8"/>
      <dgm:spPr/>
    </dgm:pt>
    <dgm:pt modelId="{36F262F5-7500-BD4C-ADC3-B13F880C8102}" type="pres">
      <dgm:prSet presAssocID="{7E061A6D-4FA9-424F-809B-8A36C3990A0B}" presName="ConnectorPoint" presStyleLbl="node1" presStyleIdx="6" presStyleCnt="8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8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8"/>
      <dgm:spPr/>
    </dgm:pt>
    <dgm:pt modelId="{3865D917-D0D1-6C47-ACC2-67767EE34BBD}" type="pres">
      <dgm:prSet presAssocID="{47123E12-51A5-484C-BFBF-655EC6F195BA}" presName="ConnectorPoint" presStyleLbl="node1" presStyleIdx="7" presStyleCnt="8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</dgm:ptLst>
  <dgm:cxnLst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48376" y="1140253"/>
          <a:ext cx="2156441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6:50</a:t>
          </a:r>
        </a:p>
      </dsp:txBody>
      <dsp:txXfrm>
        <a:off x="148376" y="1140253"/>
        <a:ext cx="2156441" cy="441388"/>
      </dsp:txXfrm>
    </dsp:sp>
    <dsp:sp modelId="{38C1D5C2-CF61-104E-B50F-5E8379136A44}">
      <dsp:nvSpPr>
        <dsp:cNvPr id="0" name=""/>
        <dsp:cNvSpPr/>
      </dsp:nvSpPr>
      <dsp:spPr>
        <a:xfrm>
          <a:off x="148376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Midterm</a:t>
          </a:r>
        </a:p>
      </dsp:txBody>
      <dsp:txXfrm>
        <a:off x="148376" y="653864"/>
        <a:ext cx="2156441" cy="486389"/>
      </dsp:txXfrm>
    </dsp:sp>
    <dsp:sp modelId="{EFACDE30-CEEC-DA47-AF73-AAFC1F550F19}">
      <dsp:nvSpPr>
        <dsp:cNvPr id="0" name=""/>
        <dsp:cNvSpPr/>
      </dsp:nvSpPr>
      <dsp:spPr>
        <a:xfrm>
          <a:off x="122659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373627" y="2096595"/>
          <a:ext cx="2156441" cy="441388"/>
        </a:xfrm>
        <a:prstGeom prst="rect">
          <a:avLst/>
        </a:prstGeom>
        <a:solidFill>
          <a:schemeClr val="accent2">
            <a:hueOff val="170248"/>
            <a:satOff val="988"/>
            <a:lumOff val="981"/>
            <a:alphaOff val="0"/>
          </a:schemeClr>
        </a:solidFill>
        <a:ln w="22225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6:50-7:30</a:t>
          </a:r>
        </a:p>
      </dsp:txBody>
      <dsp:txXfrm>
        <a:off x="1373627" y="2096595"/>
        <a:ext cx="2156441" cy="441388"/>
      </dsp:txXfrm>
    </dsp:sp>
    <dsp:sp modelId="{87A2D70A-2FE6-624A-ACA6-67ED5F1CB006}">
      <dsp:nvSpPr>
        <dsp:cNvPr id="0" name=""/>
        <dsp:cNvSpPr/>
      </dsp:nvSpPr>
      <dsp:spPr>
        <a:xfrm>
          <a:off x="1373627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149256"/>
            <a:satOff val="1921"/>
            <a:lumOff val="2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49256"/>
              <a:satOff val="1921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Word2vec and Glove</a:t>
          </a:r>
        </a:p>
      </dsp:txBody>
      <dsp:txXfrm>
        <a:off x="1373627" y="2537984"/>
        <a:ext cx="2156441" cy="486389"/>
      </dsp:txXfrm>
    </dsp:sp>
    <dsp:sp modelId="{AAF71D0A-EDA1-9D46-9D4A-79946F543362}">
      <dsp:nvSpPr>
        <dsp:cNvPr id="0" name=""/>
        <dsp:cNvSpPr/>
      </dsp:nvSpPr>
      <dsp:spPr>
        <a:xfrm>
          <a:off x="2451848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1197987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2423238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598878" y="1140253"/>
          <a:ext cx="2156441" cy="441388"/>
        </a:xfrm>
        <a:prstGeom prst="rect">
          <a:avLst/>
        </a:prstGeom>
        <a:solidFill>
          <a:schemeClr val="accent2">
            <a:hueOff val="340496"/>
            <a:satOff val="1975"/>
            <a:lumOff val="1961"/>
            <a:alphaOff val="0"/>
          </a:schemeClr>
        </a:solidFill>
        <a:ln w="22225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7:35</a:t>
          </a:r>
        </a:p>
      </dsp:txBody>
      <dsp:txXfrm>
        <a:off x="2598878" y="1140253"/>
        <a:ext cx="2156441" cy="441388"/>
      </dsp:txXfrm>
    </dsp:sp>
    <dsp:sp modelId="{F6717096-E83B-C745-8025-6DCAFB62E5BF}">
      <dsp:nvSpPr>
        <dsp:cNvPr id="0" name=""/>
        <dsp:cNvSpPr/>
      </dsp:nvSpPr>
      <dsp:spPr>
        <a:xfrm>
          <a:off x="2598878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298511"/>
            <a:satOff val="3842"/>
            <a:lumOff val="50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98511"/>
              <a:satOff val="3842"/>
              <a:lumOff val="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2598878" y="653864"/>
        <a:ext cx="2156441" cy="486389"/>
      </dsp:txXfrm>
    </dsp:sp>
    <dsp:sp modelId="{E80CAB82-90E5-A34A-97E5-D162134ACAF2}">
      <dsp:nvSpPr>
        <dsp:cNvPr id="0" name=""/>
        <dsp:cNvSpPr/>
      </dsp:nvSpPr>
      <dsp:spPr>
        <a:xfrm>
          <a:off x="3677098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824128" y="2096595"/>
          <a:ext cx="2156441" cy="441388"/>
        </a:xfrm>
        <a:prstGeom prst="rect">
          <a:avLst/>
        </a:prstGeom>
        <a:solidFill>
          <a:schemeClr val="accent2">
            <a:hueOff val="510743"/>
            <a:satOff val="2963"/>
            <a:lumOff val="2942"/>
            <a:alphaOff val="0"/>
          </a:schemeClr>
        </a:solidFill>
        <a:ln w="22225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7:35 – 8:00</a:t>
          </a:r>
        </a:p>
      </dsp:txBody>
      <dsp:txXfrm>
        <a:off x="3824128" y="2096595"/>
        <a:ext cx="2156441" cy="441388"/>
      </dsp:txXfrm>
    </dsp:sp>
    <dsp:sp modelId="{F3E731BF-201C-6F4C-8A91-66AA0F233088}">
      <dsp:nvSpPr>
        <dsp:cNvPr id="0" name=""/>
        <dsp:cNvSpPr/>
      </dsp:nvSpPr>
      <dsp:spPr>
        <a:xfrm>
          <a:off x="3824128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447767"/>
            <a:satOff val="5763"/>
            <a:lumOff val="7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7767"/>
              <a:satOff val="5763"/>
              <a:lumOff val="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</a:t>
          </a:r>
        </a:p>
      </dsp:txBody>
      <dsp:txXfrm>
        <a:off x="3824128" y="2537984"/>
        <a:ext cx="2156441" cy="486389"/>
      </dsp:txXfrm>
    </dsp:sp>
    <dsp:sp modelId="{4551124C-9BE5-EC4A-8B49-66B6ACDE31C6}">
      <dsp:nvSpPr>
        <dsp:cNvPr id="0" name=""/>
        <dsp:cNvSpPr/>
      </dsp:nvSpPr>
      <dsp:spPr>
        <a:xfrm>
          <a:off x="490234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3648488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487373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5049379" y="1140253"/>
          <a:ext cx="2156441" cy="441388"/>
        </a:xfrm>
        <a:prstGeom prst="rect">
          <a:avLst/>
        </a:prstGeom>
        <a:solidFill>
          <a:schemeClr val="accent2">
            <a:hueOff val="680991"/>
            <a:satOff val="3950"/>
            <a:lumOff val="3922"/>
            <a:alphaOff val="0"/>
          </a:schemeClr>
        </a:solidFill>
        <a:ln w="22225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</a:t>
          </a:r>
          <a:r>
            <a:rPr lang="en-US" sz="1800" kern="1200" baseline="0" dirty="0"/>
            <a:t> – 8:30</a:t>
          </a:r>
          <a:endParaRPr lang="en-US" sz="1800" kern="1200" dirty="0"/>
        </a:p>
      </dsp:txBody>
      <dsp:txXfrm>
        <a:off x="5049379" y="1140253"/>
        <a:ext cx="2156441" cy="441388"/>
      </dsp:txXfrm>
    </dsp:sp>
    <dsp:sp modelId="{1A2CE2C5-1944-9A42-B822-093ED8629716}">
      <dsp:nvSpPr>
        <dsp:cNvPr id="0" name=""/>
        <dsp:cNvSpPr/>
      </dsp:nvSpPr>
      <dsp:spPr>
        <a:xfrm>
          <a:off x="5049379" y="445411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597022"/>
            <a:satOff val="7683"/>
            <a:lumOff val="10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97022"/>
              <a:satOff val="7683"/>
              <a:lumOff val="1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5049379" y="445411"/>
        <a:ext cx="2156441" cy="694842"/>
      </dsp:txXfrm>
    </dsp:sp>
    <dsp:sp modelId="{14919DA7-2AF0-6B49-AE4D-BBFB5951E495}">
      <dsp:nvSpPr>
        <dsp:cNvPr id="0" name=""/>
        <dsp:cNvSpPr/>
      </dsp:nvSpPr>
      <dsp:spPr>
        <a:xfrm>
          <a:off x="612760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6274630" y="2096595"/>
          <a:ext cx="2156441" cy="441388"/>
        </a:xfrm>
        <a:prstGeom prst="rect">
          <a:avLst/>
        </a:prstGeom>
        <a:solidFill>
          <a:schemeClr val="accent2">
            <a:hueOff val="851239"/>
            <a:satOff val="4938"/>
            <a:lumOff val="4903"/>
            <a:alphaOff val="0"/>
          </a:schemeClr>
        </a:solidFill>
        <a:ln w="22225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8:30 – 8:35</a:t>
          </a:r>
        </a:p>
      </dsp:txBody>
      <dsp:txXfrm>
        <a:off x="6274630" y="2096595"/>
        <a:ext cx="2156441" cy="441388"/>
      </dsp:txXfrm>
    </dsp:sp>
    <dsp:sp modelId="{F76CAAA2-371D-4A4B-9D68-A16A57FCF9A4}">
      <dsp:nvSpPr>
        <dsp:cNvPr id="0" name=""/>
        <dsp:cNvSpPr/>
      </dsp:nvSpPr>
      <dsp:spPr>
        <a:xfrm>
          <a:off x="6274630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746278"/>
            <a:satOff val="9604"/>
            <a:lumOff val="12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46278"/>
              <a:satOff val="9604"/>
              <a:lumOff val="1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6274630" y="2537984"/>
        <a:ext cx="2156441" cy="486389"/>
      </dsp:txXfrm>
    </dsp:sp>
    <dsp:sp modelId="{0F90F0CE-2587-5E48-B021-13227B9C23AE}">
      <dsp:nvSpPr>
        <dsp:cNvPr id="0" name=""/>
        <dsp:cNvSpPr/>
      </dsp:nvSpPr>
      <dsp:spPr>
        <a:xfrm>
          <a:off x="7352851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6098990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7324241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7499881" y="1140253"/>
          <a:ext cx="2156441" cy="441388"/>
        </a:xfrm>
        <a:prstGeom prst="rect">
          <a:avLst/>
        </a:prstGeom>
        <a:solidFill>
          <a:schemeClr val="accent2">
            <a:hueOff val="1021487"/>
            <a:satOff val="5925"/>
            <a:lumOff val="5883"/>
            <a:alphaOff val="0"/>
          </a:schemeClr>
        </a:solidFill>
        <a:ln w="22225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8:35 – 9:00</a:t>
          </a:r>
        </a:p>
      </dsp:txBody>
      <dsp:txXfrm>
        <a:off x="7499881" y="1140253"/>
        <a:ext cx="2156441" cy="441388"/>
      </dsp:txXfrm>
    </dsp:sp>
    <dsp:sp modelId="{904114FA-B506-0E41-9395-5AF8D280FD40}">
      <dsp:nvSpPr>
        <dsp:cNvPr id="0" name=""/>
        <dsp:cNvSpPr/>
      </dsp:nvSpPr>
      <dsp:spPr>
        <a:xfrm>
          <a:off x="7499881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895533"/>
            <a:satOff val="11525"/>
            <a:lumOff val="15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95533"/>
              <a:satOff val="11525"/>
              <a:lumOff val="1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</a:t>
          </a:r>
        </a:p>
      </dsp:txBody>
      <dsp:txXfrm>
        <a:off x="7499881" y="653864"/>
        <a:ext cx="2156441" cy="486389"/>
      </dsp:txXfrm>
    </dsp:sp>
    <dsp:sp modelId="{C3E20828-B9A2-074B-806A-A57DE5E9F012}">
      <dsp:nvSpPr>
        <dsp:cNvPr id="0" name=""/>
        <dsp:cNvSpPr/>
      </dsp:nvSpPr>
      <dsp:spPr>
        <a:xfrm>
          <a:off x="8578101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8725132" y="2096595"/>
          <a:ext cx="2156441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9:00 – 9:20</a:t>
          </a:r>
        </a:p>
      </dsp:txBody>
      <dsp:txXfrm>
        <a:off x="8725132" y="2096595"/>
        <a:ext cx="2156441" cy="441388"/>
      </dsp:txXfrm>
    </dsp:sp>
    <dsp:sp modelId="{6CB7BEEA-DDE4-6C48-A5D5-B8E5A5AB5B9D}">
      <dsp:nvSpPr>
        <dsp:cNvPr id="0" name=""/>
        <dsp:cNvSpPr/>
      </dsp:nvSpPr>
      <dsp:spPr>
        <a:xfrm>
          <a:off x="8725132" y="2537984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Project Walkthrough</a:t>
          </a:r>
        </a:p>
      </dsp:txBody>
      <dsp:txXfrm>
        <a:off x="8725132" y="2537984"/>
        <a:ext cx="2156441" cy="694842"/>
      </dsp:txXfrm>
    </dsp:sp>
    <dsp:sp modelId="{945C20F7-19F5-E14B-BE71-4C38B77EEC76}">
      <dsp:nvSpPr>
        <dsp:cNvPr id="0" name=""/>
        <dsp:cNvSpPr/>
      </dsp:nvSpPr>
      <dsp:spPr>
        <a:xfrm>
          <a:off x="980335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8549492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9774742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 err="1">
                <a:solidFill>
                  <a:schemeClr val="bg1"/>
                </a:solidFill>
              </a:rPr>
              <a:t>gensim</a:t>
            </a:r>
            <a:r>
              <a:rPr lang="en-US" sz="2000" b="1" dirty="0">
                <a:solidFill>
                  <a:schemeClr val="bg1"/>
                </a:solidFill>
              </a:rPr>
              <a:t> (pip install genism)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 for week 6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(April</a:t>
            </a:r>
            <a:r>
              <a:rPr lang="el-GR" dirty="0">
                <a:solidFill>
                  <a:srgbClr val="FFFEFF"/>
                </a:solidFill>
              </a:rPr>
              <a:t> 16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072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71A1-3727-2F48-A5CE-BF7EF65A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6F8F3-BBD1-994D-B42F-37ACBB70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Check/post </a:t>
            </a:r>
            <a:r>
              <a:rPr lang="en-US" b="1" dirty="0"/>
              <a:t>#questions </a:t>
            </a:r>
            <a:r>
              <a:rPr lang="en-US" dirty="0"/>
              <a:t>for class questions.</a:t>
            </a:r>
            <a:endParaRPr lang="en-US" b="1" dirty="0"/>
          </a:p>
          <a:p>
            <a:r>
              <a:rPr lang="en-US" dirty="0"/>
              <a:t>HW3 will be graded by</a:t>
            </a:r>
            <a:r>
              <a:rPr lang="en-US" b="1" dirty="0"/>
              <a:t> 11:59pm PST, Saturday April. 6</a:t>
            </a:r>
            <a:r>
              <a:rPr lang="en-US" b="1" baseline="30000" dirty="0"/>
              <a:t>th</a:t>
            </a:r>
            <a:r>
              <a:rPr lang="en-US" b="1" dirty="0"/>
              <a:t>.</a:t>
            </a:r>
          </a:p>
          <a:p>
            <a:r>
              <a:rPr lang="en-US" dirty="0"/>
              <a:t>Rubric for the midterm exam will be uploaded by </a:t>
            </a:r>
            <a:r>
              <a:rPr lang="en-US" b="1" dirty="0"/>
              <a:t>Sunday</a:t>
            </a:r>
            <a:r>
              <a:rPr lang="en-US" dirty="0"/>
              <a:t>.</a:t>
            </a:r>
          </a:p>
          <a:p>
            <a:r>
              <a:rPr lang="en-US" b="1" dirty="0"/>
              <a:t>Office hours this week are Saturday 9am-12pm PST.</a:t>
            </a:r>
          </a:p>
          <a:p>
            <a:r>
              <a:rPr lang="en-US" dirty="0"/>
              <a:t>Class exercises today need to be </a:t>
            </a:r>
            <a:r>
              <a:rPr lang="en-US" b="1" dirty="0"/>
              <a:t>submitted via Slack </a:t>
            </a:r>
            <a:r>
              <a:rPr lang="en-US" dirty="0"/>
              <a:t>to me for classwork grade.</a:t>
            </a:r>
          </a:p>
          <a:p>
            <a:r>
              <a:rPr lang="en-US" dirty="0"/>
              <a:t>Midterm exam will be </a:t>
            </a:r>
            <a:r>
              <a:rPr lang="en-US" b="1" dirty="0"/>
              <a:t>80 minutes </a:t>
            </a:r>
            <a:r>
              <a:rPr lang="en-US" dirty="0"/>
              <a:t>on </a:t>
            </a:r>
            <a:r>
              <a:rPr lang="en-US" b="1" dirty="0"/>
              <a:t>Tuesday,  April 9</a:t>
            </a:r>
            <a:r>
              <a:rPr lang="en-US" b="1" baseline="30000" dirty="0"/>
              <a:t>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7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Exercise 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Document:</a:t>
            </a:r>
          </a:p>
          <a:p>
            <a:pPr lvl="1"/>
            <a:r>
              <a:rPr lang="en-US" sz="3000" b="1" dirty="0"/>
              <a:t>A.</a:t>
            </a:r>
          </a:p>
          <a:p>
            <a:pPr lvl="1"/>
            <a:r>
              <a:rPr lang="en-US" sz="3000" b="1" dirty="0"/>
              <a:t>B.</a:t>
            </a:r>
          </a:p>
          <a:p>
            <a:pPr lvl="1"/>
            <a:r>
              <a:rPr lang="en-US" sz="3000" b="1" dirty="0"/>
              <a:t>C.</a:t>
            </a:r>
          </a:p>
          <a:p>
            <a:pPr lvl="1"/>
            <a:r>
              <a:rPr lang="en-US" sz="3000" b="1" dirty="0"/>
              <a:t>D.</a:t>
            </a:r>
          </a:p>
          <a:p>
            <a:pPr lvl="1"/>
            <a:r>
              <a:rPr lang="en-US" sz="3000" b="1" dirty="0"/>
              <a:t>E.</a:t>
            </a:r>
          </a:p>
          <a:p>
            <a:pPr marL="324000" lvl="1" indent="0">
              <a:buNone/>
            </a:pPr>
            <a:r>
              <a:rPr lang="en-US" sz="3000" b="1" dirty="0"/>
              <a:t>Compute TF-IDF score for “plot”.</a:t>
            </a:r>
          </a:p>
        </p:txBody>
      </p:sp>
    </p:spTree>
    <p:extLst>
      <p:ext uri="{BB962C8B-B14F-4D97-AF65-F5344CB8AC3E}">
        <p14:creationId xmlns:p14="http://schemas.microsoft.com/office/powerpoint/2010/main" val="313613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0DE6-C4A5-924B-A00E-98CD416F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(15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2090-08F1-FD44-9060-27D24381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Work in pairs on </a:t>
            </a:r>
            <a:r>
              <a:rPr lang="en-US" sz="3200" b="1"/>
              <a:t>the exercise. </a:t>
            </a:r>
            <a:r>
              <a:rPr lang="en-US" sz="3200" b="1" dirty="0"/>
              <a:t>Submit only one copy of your code to me via Slack.</a:t>
            </a:r>
          </a:p>
        </p:txBody>
      </p:sp>
    </p:spTree>
    <p:extLst>
      <p:ext uri="{BB962C8B-B14F-4D97-AF65-F5344CB8AC3E}">
        <p14:creationId xmlns:p14="http://schemas.microsoft.com/office/powerpoint/2010/main" val="1743954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189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Gill Sans MT</vt:lpstr>
      <vt:lpstr>Wingdings 2</vt:lpstr>
      <vt:lpstr>Dividend</vt:lpstr>
      <vt:lpstr>TEXT ANALYTICs AND NATURAL LANGUAGE PROCESSING WEEK 6</vt:lpstr>
      <vt:lpstr>Agenda (April 16, 2019)</vt:lpstr>
      <vt:lpstr>Logistics</vt:lpstr>
      <vt:lpstr>TF-IDF Exercise (10 minutes)</vt:lpstr>
      <vt:lpstr>Regular Expressions (15 minutes)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3</dc:title>
  <dc:creator>Yu Chen</dc:creator>
  <cp:lastModifiedBy>Yu Chen</cp:lastModifiedBy>
  <cp:revision>8</cp:revision>
  <dcterms:created xsi:type="dcterms:W3CDTF">2019-03-27T00:36:08Z</dcterms:created>
  <dcterms:modified xsi:type="dcterms:W3CDTF">2019-04-15T16:47:19Z</dcterms:modified>
</cp:coreProperties>
</file>