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79" r:id="rId2"/>
    <p:sldId id="289" r:id="rId3"/>
    <p:sldId id="259" r:id="rId4"/>
    <p:sldId id="261" r:id="rId5"/>
    <p:sldId id="275" r:id="rId6"/>
    <p:sldId id="262" r:id="rId7"/>
    <p:sldId id="263" r:id="rId8"/>
    <p:sldId id="266" r:id="rId9"/>
    <p:sldId id="280" r:id="rId10"/>
    <p:sldId id="269" r:id="rId11"/>
    <p:sldId id="277" r:id="rId12"/>
    <p:sldId id="285" r:id="rId13"/>
    <p:sldId id="286" r:id="rId14"/>
    <p:sldId id="287" r:id="rId15"/>
    <p:sldId id="288" r:id="rId16"/>
    <p:sldId id="271" r:id="rId17"/>
    <p:sldId id="276" r:id="rId18"/>
    <p:sldId id="273" r:id="rId19"/>
    <p:sldId id="283"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13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53894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13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6177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13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60285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413527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13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832184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13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9706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13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74608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13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81981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13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45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13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54963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13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81203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587" y="228600"/>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13 April 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398587" y="177143"/>
            <a:ext cx="114808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9" name="Straight Connector 8"/>
          <p:cNvCxnSpPr/>
          <p:nvPr userDrawn="1"/>
        </p:nvCxnSpPr>
        <p:spPr>
          <a:xfrm>
            <a:off x="398587" y="1219200"/>
            <a:ext cx="114808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12964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2.xml"/><Relationship Id="rId4" Type="http://schemas.openxmlformats.org/officeDocument/2006/relationships/hyperlink" Target="https://www.pexels.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Department of CSE</a:t>
            </a:r>
          </a:p>
          <a:p>
            <a:endParaRPr lang="en-US" dirty="0"/>
          </a:p>
        </p:txBody>
      </p:sp>
      <p:sp>
        <p:nvSpPr>
          <p:cNvPr id="2" name="Title 1"/>
          <p:cNvSpPr>
            <a:spLocks noGrp="1"/>
          </p:cNvSpPr>
          <p:nvPr>
            <p:ph type="title" idx="4294967295"/>
          </p:nvPr>
        </p:nvSpPr>
        <p:spPr>
          <a:xfrm>
            <a:off x="609600" y="227012"/>
            <a:ext cx="10972800" cy="1700402"/>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4294967295"/>
          </p:nvPr>
        </p:nvSpPr>
        <p:spPr>
          <a:xfrm>
            <a:off x="1422400" y="1701800"/>
            <a:ext cx="10972800" cy="4525963"/>
          </a:xfrm>
        </p:spPr>
        <p:txBody>
          <a:bodyPr/>
          <a:lstStyle/>
          <a:p>
            <a:pPr>
              <a:buNone/>
            </a:pPr>
            <a:r>
              <a:rPr lang="en-US" dirty="0"/>
              <a:t> </a:t>
            </a:r>
          </a:p>
        </p:txBody>
      </p:sp>
      <p:sp>
        <p:nvSpPr>
          <p:cNvPr id="7" name="Rectangle 6"/>
          <p:cNvSpPr/>
          <p:nvPr/>
        </p:nvSpPr>
        <p:spPr>
          <a:xfrm>
            <a:off x="2950877" y="2627079"/>
            <a:ext cx="6290245" cy="1077218"/>
          </a:xfrm>
          <a:prstGeom prst="rect">
            <a:avLst/>
          </a:prstGeom>
        </p:spPr>
        <p:txBody>
          <a:bodyPr wrap="square">
            <a:spAutoFit/>
          </a:bodyPr>
          <a:lstStyle/>
          <a:p>
            <a:pPr algn="ctr"/>
            <a:r>
              <a:rPr lang="en-IN" sz="3200" b="1" dirty="0">
                <a:solidFill>
                  <a:srgbClr val="C0504D">
                    <a:lumMod val="75000"/>
                  </a:srgbClr>
                </a:solidFill>
                <a:latin typeface="Arial" panose="020B0604020202020204" pitchFamily="34" charset="0"/>
                <a:cs typeface="Arial" panose="020B0604020202020204" pitchFamily="34" charset="0"/>
              </a:rPr>
              <a:t>VIDEO STREAMER-HUMAN LIBRARY</a:t>
            </a:r>
          </a:p>
        </p:txBody>
      </p:sp>
      <p:sp>
        <p:nvSpPr>
          <p:cNvPr id="8" name="Rectangle 7"/>
          <p:cNvSpPr/>
          <p:nvPr/>
        </p:nvSpPr>
        <p:spPr>
          <a:xfrm>
            <a:off x="533400" y="4832344"/>
            <a:ext cx="8763000" cy="1524007"/>
          </a:xfrm>
          <a:prstGeom prst="rect">
            <a:avLst/>
          </a:prstGeom>
        </p:spPr>
        <p:txBody>
          <a:bodyPr wrap="square">
            <a:spAutoFit/>
          </a:bodyPr>
          <a:lstStyle/>
          <a:p>
            <a:r>
              <a:rPr lang="en-US" b="1" dirty="0">
                <a:solidFill>
                  <a:prstClr val="black"/>
                </a:solidFill>
                <a:latin typeface="Arial" pitchFamily="34" charset="0"/>
                <a:cs typeface="Arial" pitchFamily="34" charset="0"/>
              </a:rPr>
              <a:t>Supervisor </a:t>
            </a:r>
            <a:r>
              <a:rPr lang="en-US" dirty="0">
                <a:solidFill>
                  <a:prstClr val="black"/>
                </a:solidFill>
                <a:latin typeface="Arial" pitchFamily="34" charset="0"/>
                <a:cs typeface="Arial" pitchFamily="34" charset="0"/>
              </a:rPr>
              <a:t>: </a:t>
            </a:r>
            <a:r>
              <a:rPr lang="en-US" b="1" dirty="0" err="1">
                <a:solidFill>
                  <a:prstClr val="black"/>
                </a:solidFill>
                <a:latin typeface="Arial" pitchFamily="34" charset="0"/>
                <a:cs typeface="Arial" pitchFamily="34" charset="0"/>
              </a:rPr>
              <a:t>Ms.R.Aishwarya</a:t>
            </a:r>
            <a:endParaRPr lang="en-US" b="1" dirty="0">
              <a:solidFill>
                <a:prstClr val="black"/>
              </a:solidFill>
              <a:latin typeface="Arial" pitchFamily="34" charset="0"/>
              <a:cs typeface="Arial" pitchFamily="34" charset="0"/>
            </a:endParaRPr>
          </a:p>
          <a:p>
            <a:pPr>
              <a:lnSpc>
                <a:spcPct val="150000"/>
              </a:lnSpc>
            </a:pPr>
            <a:r>
              <a:rPr lang="en-US" b="1" dirty="0">
                <a:solidFill>
                  <a:prstClr val="black"/>
                </a:solidFill>
                <a:latin typeface="Arial" pitchFamily="34" charset="0"/>
                <a:cs typeface="Arial" pitchFamily="34" charset="0"/>
              </a:rPr>
              <a:t>Name of the Student : Varun </a:t>
            </a:r>
            <a:r>
              <a:rPr lang="en-US" b="1" dirty="0" err="1">
                <a:solidFill>
                  <a:prstClr val="black"/>
                </a:solidFill>
                <a:latin typeface="Arial" pitchFamily="34" charset="0"/>
                <a:cs typeface="Arial" pitchFamily="34" charset="0"/>
              </a:rPr>
              <a:t>Das.G</a:t>
            </a:r>
            <a:endParaRPr lang="en-US" b="1" dirty="0">
              <a:solidFill>
                <a:prstClr val="black"/>
              </a:solidFill>
              <a:latin typeface="Arial" pitchFamily="34" charset="0"/>
              <a:cs typeface="Arial" pitchFamily="34" charset="0"/>
            </a:endParaRPr>
          </a:p>
          <a:p>
            <a:pPr>
              <a:lnSpc>
                <a:spcPct val="150000"/>
              </a:lnSpc>
            </a:pPr>
            <a:r>
              <a:rPr lang="en-US" b="1" dirty="0">
                <a:solidFill>
                  <a:prstClr val="black"/>
                </a:solidFill>
                <a:latin typeface="Arial" pitchFamily="34" charset="0"/>
                <a:cs typeface="Arial" pitchFamily="34" charset="0"/>
              </a:rPr>
              <a:t>Register Number: 39111063</a:t>
            </a:r>
          </a:p>
          <a:p>
            <a:pPr algn="ctr">
              <a:lnSpc>
                <a:spcPct val="150000"/>
              </a:lnSpc>
            </a:pPr>
            <a:endParaRPr lang="en-US" sz="1400" dirty="0">
              <a:solidFill>
                <a:prstClr val="black"/>
              </a:solidFill>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416560" y="214786"/>
            <a:ext cx="11430000" cy="2002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763C-0823-4517-B6FB-1F7CF822F619}"/>
              </a:ext>
            </a:extLst>
          </p:cNvPr>
          <p:cNvSpPr>
            <a:spLocks noGrp="1"/>
          </p:cNvSpPr>
          <p:nvPr>
            <p:ph type="title"/>
          </p:nvPr>
        </p:nvSpPr>
        <p:spPr/>
        <p:txBody>
          <a:bodyPr>
            <a:normAutofit/>
          </a:bodyPr>
          <a:lstStyle/>
          <a:p>
            <a:r>
              <a:rPr lang="en-US" sz="3600" dirty="0">
                <a:solidFill>
                  <a:srgbClr val="FF0000"/>
                </a:solidFill>
              </a:rPr>
              <a:t>SCREENSHOTS</a:t>
            </a:r>
          </a:p>
        </p:txBody>
      </p:sp>
      <p:sp>
        <p:nvSpPr>
          <p:cNvPr id="3" name="Content Placeholder 2">
            <a:extLst>
              <a:ext uri="{FF2B5EF4-FFF2-40B4-BE49-F238E27FC236}">
                <a16:creationId xmlns:a16="http://schemas.microsoft.com/office/drawing/2014/main" id="{56E31919-DC45-4BF7-84EB-78E01741FB39}"/>
              </a:ext>
            </a:extLst>
          </p:cNvPr>
          <p:cNvSpPr>
            <a:spLocks noGrp="1"/>
          </p:cNvSpPr>
          <p:nvPr>
            <p:ph idx="1"/>
          </p:nvPr>
        </p:nvSpPr>
        <p:spPr>
          <a:xfrm>
            <a:off x="1039941" y="1624492"/>
            <a:ext cx="10058400" cy="759286"/>
          </a:xfrm>
        </p:spPr>
        <p:txBody>
          <a:bodyPr>
            <a:noAutofit/>
          </a:bodyPr>
          <a:lstStyle/>
          <a:p>
            <a:pPr marR="0" lvl="0" algn="just" defTabSz="914400" rtl="0" eaLnBrk="1" fontAlgn="auto" latinLnBrk="0" hangingPunct="1">
              <a:lnSpc>
                <a:spcPct val="150000"/>
              </a:lnSpc>
              <a:spcBef>
                <a:spcPts val="1200"/>
              </a:spcBef>
              <a:spcAft>
                <a:spcPts val="200"/>
              </a:spcAft>
              <a:buClr>
                <a:schemeClr val="tx1"/>
              </a:buClr>
              <a:buSzPct val="100000"/>
              <a:tabLst/>
              <a:defRPr/>
            </a:pPr>
            <a:r>
              <a:rPr lang="en-US" sz="2000" dirty="0"/>
              <a:t>LOGIN PAGE</a:t>
            </a:r>
          </a:p>
          <a:p>
            <a:pPr marL="0" marR="0" lvl="0" indent="0" algn="just" defTabSz="914400" rtl="0" eaLnBrk="1" fontAlgn="auto" latinLnBrk="0" hangingPunct="1">
              <a:lnSpc>
                <a:spcPct val="150000"/>
              </a:lnSpc>
              <a:spcBef>
                <a:spcPts val="1200"/>
              </a:spcBef>
              <a:spcAft>
                <a:spcPts val="200"/>
              </a:spcAft>
              <a:buClr>
                <a:schemeClr val="tx1"/>
              </a:buClr>
              <a:buSzPct val="100000"/>
              <a:buNone/>
              <a:tabLst/>
              <a:defRPr/>
            </a:pPr>
            <a:r>
              <a:rPr lang="en-US" sz="2000" dirty="0"/>
              <a:t>                   </a:t>
            </a:r>
          </a:p>
        </p:txBody>
      </p:sp>
      <p:pic>
        <p:nvPicPr>
          <p:cNvPr id="5" name="Picture 4">
            <a:extLst>
              <a:ext uri="{FF2B5EF4-FFF2-40B4-BE49-F238E27FC236}">
                <a16:creationId xmlns:a16="http://schemas.microsoft.com/office/drawing/2014/main" id="{0165BA1C-E778-4CFC-95B4-3EB9E9C2A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45" y="2142837"/>
            <a:ext cx="9162474" cy="4486564"/>
          </a:xfrm>
          <a:prstGeom prst="rect">
            <a:avLst/>
          </a:prstGeom>
        </p:spPr>
      </p:pic>
    </p:spTree>
    <p:extLst>
      <p:ext uri="{BB962C8B-B14F-4D97-AF65-F5344CB8AC3E}">
        <p14:creationId xmlns:p14="http://schemas.microsoft.com/office/powerpoint/2010/main" val="1753967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ACFB-DF3E-44E3-8DA1-967E3C7A8E0F}"/>
              </a:ext>
            </a:extLst>
          </p:cNvPr>
          <p:cNvSpPr>
            <a:spLocks noGrp="1"/>
          </p:cNvSpPr>
          <p:nvPr>
            <p:ph type="title"/>
          </p:nvPr>
        </p:nvSpPr>
        <p:spPr/>
        <p:txBody>
          <a:bodyPr>
            <a:normAutofit/>
          </a:bodyPr>
          <a:lstStyle/>
          <a:p>
            <a:r>
              <a:rPr lang="en-US" sz="3600" dirty="0">
                <a:solidFill>
                  <a:srgbClr val="FF0000"/>
                </a:solidFill>
              </a:rPr>
              <a:t>SCREENSHOTS</a:t>
            </a:r>
          </a:p>
        </p:txBody>
      </p:sp>
      <p:sp>
        <p:nvSpPr>
          <p:cNvPr id="3" name="Content Placeholder 2">
            <a:extLst>
              <a:ext uri="{FF2B5EF4-FFF2-40B4-BE49-F238E27FC236}">
                <a16:creationId xmlns:a16="http://schemas.microsoft.com/office/drawing/2014/main" id="{6ED8FB32-230B-47E3-AD34-52BA59E9A712}"/>
              </a:ext>
            </a:extLst>
          </p:cNvPr>
          <p:cNvSpPr>
            <a:spLocks noGrp="1"/>
          </p:cNvSpPr>
          <p:nvPr>
            <p:ph idx="1"/>
          </p:nvPr>
        </p:nvSpPr>
        <p:spPr>
          <a:xfrm>
            <a:off x="609600" y="1371601"/>
            <a:ext cx="10972800" cy="5353278"/>
          </a:xfrm>
        </p:spPr>
        <p:txBody>
          <a:bodyPr>
            <a:normAutofit/>
          </a:bodyPr>
          <a:lstStyle/>
          <a:p>
            <a:pPr algn="just">
              <a:lnSpc>
                <a:spcPct val="150000"/>
              </a:lnSpc>
            </a:pPr>
            <a:r>
              <a:rPr lang="en-US" sz="2000" dirty="0"/>
              <a:t>HOME PAGE</a:t>
            </a:r>
          </a:p>
          <a:p>
            <a:pPr marL="0" indent="0" algn="just">
              <a:lnSpc>
                <a:spcPct val="150000"/>
              </a:lnSpc>
              <a:buNone/>
            </a:pPr>
            <a:r>
              <a:rPr lang="en-US" sz="2000" dirty="0"/>
              <a:t>                                   </a:t>
            </a:r>
          </a:p>
        </p:txBody>
      </p:sp>
      <p:pic>
        <p:nvPicPr>
          <p:cNvPr id="5" name="Picture 4">
            <a:extLst>
              <a:ext uri="{FF2B5EF4-FFF2-40B4-BE49-F238E27FC236}">
                <a16:creationId xmlns:a16="http://schemas.microsoft.com/office/drawing/2014/main" id="{9F126264-5C30-47FD-B84A-F0560B073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818" y="1911927"/>
            <a:ext cx="9568873" cy="4451927"/>
          </a:xfrm>
          <a:prstGeom prst="rect">
            <a:avLst/>
          </a:prstGeom>
        </p:spPr>
      </p:pic>
    </p:spTree>
    <p:extLst>
      <p:ext uri="{BB962C8B-B14F-4D97-AF65-F5344CB8AC3E}">
        <p14:creationId xmlns:p14="http://schemas.microsoft.com/office/powerpoint/2010/main" val="64960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ACFB-DF3E-44E3-8DA1-967E3C7A8E0F}"/>
              </a:ext>
            </a:extLst>
          </p:cNvPr>
          <p:cNvSpPr>
            <a:spLocks noGrp="1"/>
          </p:cNvSpPr>
          <p:nvPr>
            <p:ph type="title"/>
          </p:nvPr>
        </p:nvSpPr>
        <p:spPr/>
        <p:txBody>
          <a:bodyPr>
            <a:normAutofit/>
          </a:bodyPr>
          <a:lstStyle/>
          <a:p>
            <a:r>
              <a:rPr lang="en-US" sz="3600" dirty="0">
                <a:solidFill>
                  <a:srgbClr val="FF0000"/>
                </a:solidFill>
              </a:rPr>
              <a:t>SCREENSHOTS</a:t>
            </a:r>
          </a:p>
        </p:txBody>
      </p:sp>
      <p:sp>
        <p:nvSpPr>
          <p:cNvPr id="3" name="Content Placeholder 2">
            <a:extLst>
              <a:ext uri="{FF2B5EF4-FFF2-40B4-BE49-F238E27FC236}">
                <a16:creationId xmlns:a16="http://schemas.microsoft.com/office/drawing/2014/main" id="{6ED8FB32-230B-47E3-AD34-52BA59E9A712}"/>
              </a:ext>
            </a:extLst>
          </p:cNvPr>
          <p:cNvSpPr>
            <a:spLocks noGrp="1"/>
          </p:cNvSpPr>
          <p:nvPr>
            <p:ph idx="1"/>
          </p:nvPr>
        </p:nvSpPr>
        <p:spPr>
          <a:xfrm>
            <a:off x="609600" y="1371601"/>
            <a:ext cx="10972800" cy="5353278"/>
          </a:xfrm>
        </p:spPr>
        <p:txBody>
          <a:bodyPr>
            <a:normAutofit/>
          </a:bodyPr>
          <a:lstStyle/>
          <a:p>
            <a:pPr algn="just">
              <a:lnSpc>
                <a:spcPct val="150000"/>
              </a:lnSpc>
            </a:pPr>
            <a:r>
              <a:rPr lang="en-US" sz="2000" dirty="0"/>
              <a:t>OPTIONS PAGE</a:t>
            </a:r>
          </a:p>
          <a:p>
            <a:pPr marL="0" indent="0" algn="just">
              <a:lnSpc>
                <a:spcPct val="150000"/>
              </a:lnSpc>
              <a:buNone/>
            </a:pPr>
            <a:r>
              <a:rPr lang="en-US" sz="2000" dirty="0"/>
              <a:t>  </a:t>
            </a:r>
          </a:p>
          <a:p>
            <a:pPr marL="0" indent="0" algn="just">
              <a:lnSpc>
                <a:spcPct val="150000"/>
              </a:lnSpc>
              <a:buNone/>
            </a:pPr>
            <a:r>
              <a:rPr lang="en-US" sz="2000" dirty="0"/>
              <a:t>                                   </a:t>
            </a:r>
          </a:p>
        </p:txBody>
      </p:sp>
      <p:pic>
        <p:nvPicPr>
          <p:cNvPr id="6" name="Picture 5">
            <a:extLst>
              <a:ext uri="{FF2B5EF4-FFF2-40B4-BE49-F238E27FC236}">
                <a16:creationId xmlns:a16="http://schemas.microsoft.com/office/drawing/2014/main" id="{BDE75B42-08FF-4C8B-B84E-02D98C789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236" y="1958108"/>
            <a:ext cx="9107055" cy="4553527"/>
          </a:xfrm>
          <a:prstGeom prst="rect">
            <a:avLst/>
          </a:prstGeom>
        </p:spPr>
      </p:pic>
    </p:spTree>
    <p:extLst>
      <p:ext uri="{BB962C8B-B14F-4D97-AF65-F5344CB8AC3E}">
        <p14:creationId xmlns:p14="http://schemas.microsoft.com/office/powerpoint/2010/main" val="186777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ACFB-DF3E-44E3-8DA1-967E3C7A8E0F}"/>
              </a:ext>
            </a:extLst>
          </p:cNvPr>
          <p:cNvSpPr>
            <a:spLocks noGrp="1"/>
          </p:cNvSpPr>
          <p:nvPr>
            <p:ph type="title"/>
          </p:nvPr>
        </p:nvSpPr>
        <p:spPr/>
        <p:txBody>
          <a:bodyPr>
            <a:normAutofit/>
          </a:bodyPr>
          <a:lstStyle/>
          <a:p>
            <a:r>
              <a:rPr lang="en-US" sz="3600" dirty="0">
                <a:solidFill>
                  <a:srgbClr val="FF0000"/>
                </a:solidFill>
              </a:rPr>
              <a:t>SCREENSHOTS</a:t>
            </a:r>
          </a:p>
        </p:txBody>
      </p:sp>
      <p:sp>
        <p:nvSpPr>
          <p:cNvPr id="3" name="Content Placeholder 2">
            <a:extLst>
              <a:ext uri="{FF2B5EF4-FFF2-40B4-BE49-F238E27FC236}">
                <a16:creationId xmlns:a16="http://schemas.microsoft.com/office/drawing/2014/main" id="{6ED8FB32-230B-47E3-AD34-52BA59E9A712}"/>
              </a:ext>
            </a:extLst>
          </p:cNvPr>
          <p:cNvSpPr>
            <a:spLocks noGrp="1"/>
          </p:cNvSpPr>
          <p:nvPr>
            <p:ph idx="1"/>
          </p:nvPr>
        </p:nvSpPr>
        <p:spPr>
          <a:xfrm>
            <a:off x="609600" y="1371601"/>
            <a:ext cx="10972800" cy="5353278"/>
          </a:xfrm>
        </p:spPr>
        <p:txBody>
          <a:bodyPr>
            <a:normAutofit/>
          </a:bodyPr>
          <a:lstStyle/>
          <a:p>
            <a:pPr algn="just">
              <a:lnSpc>
                <a:spcPct val="150000"/>
              </a:lnSpc>
            </a:pPr>
            <a:r>
              <a:rPr lang="en-US" sz="2000" dirty="0"/>
              <a:t>VIDEO STREAMING PAGE</a:t>
            </a:r>
          </a:p>
          <a:p>
            <a:pPr marL="0" indent="0" algn="just">
              <a:lnSpc>
                <a:spcPct val="150000"/>
              </a:lnSpc>
              <a:buNone/>
            </a:pPr>
            <a:r>
              <a:rPr lang="en-US" sz="2000" dirty="0"/>
              <a:t>  </a:t>
            </a:r>
          </a:p>
          <a:p>
            <a:pPr marL="0" indent="0" algn="just">
              <a:lnSpc>
                <a:spcPct val="150000"/>
              </a:lnSpc>
              <a:buNone/>
            </a:pPr>
            <a:r>
              <a:rPr lang="en-US" sz="2000" dirty="0"/>
              <a:t>                                   </a:t>
            </a:r>
          </a:p>
        </p:txBody>
      </p:sp>
      <p:pic>
        <p:nvPicPr>
          <p:cNvPr id="6" name="Picture 5">
            <a:extLst>
              <a:ext uri="{FF2B5EF4-FFF2-40B4-BE49-F238E27FC236}">
                <a16:creationId xmlns:a16="http://schemas.microsoft.com/office/drawing/2014/main" id="{08AFD644-07C8-4E52-AB9E-2616F0D72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418" y="1911927"/>
            <a:ext cx="10299969" cy="4525818"/>
          </a:xfrm>
          <a:prstGeom prst="rect">
            <a:avLst/>
          </a:prstGeom>
        </p:spPr>
      </p:pic>
    </p:spTree>
    <p:extLst>
      <p:ext uri="{BB962C8B-B14F-4D97-AF65-F5344CB8AC3E}">
        <p14:creationId xmlns:p14="http://schemas.microsoft.com/office/powerpoint/2010/main" val="193515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ACFB-DF3E-44E3-8DA1-967E3C7A8E0F}"/>
              </a:ext>
            </a:extLst>
          </p:cNvPr>
          <p:cNvSpPr>
            <a:spLocks noGrp="1"/>
          </p:cNvSpPr>
          <p:nvPr>
            <p:ph type="title"/>
          </p:nvPr>
        </p:nvSpPr>
        <p:spPr/>
        <p:txBody>
          <a:bodyPr>
            <a:normAutofit/>
          </a:bodyPr>
          <a:lstStyle/>
          <a:p>
            <a:r>
              <a:rPr lang="en-US" sz="3600" dirty="0">
                <a:solidFill>
                  <a:srgbClr val="FF0000"/>
                </a:solidFill>
              </a:rPr>
              <a:t>SCREENSHOTS</a:t>
            </a:r>
          </a:p>
        </p:txBody>
      </p:sp>
      <p:sp>
        <p:nvSpPr>
          <p:cNvPr id="3" name="Content Placeholder 2">
            <a:extLst>
              <a:ext uri="{FF2B5EF4-FFF2-40B4-BE49-F238E27FC236}">
                <a16:creationId xmlns:a16="http://schemas.microsoft.com/office/drawing/2014/main" id="{6ED8FB32-230B-47E3-AD34-52BA59E9A712}"/>
              </a:ext>
            </a:extLst>
          </p:cNvPr>
          <p:cNvSpPr>
            <a:spLocks noGrp="1"/>
          </p:cNvSpPr>
          <p:nvPr>
            <p:ph idx="1"/>
          </p:nvPr>
        </p:nvSpPr>
        <p:spPr>
          <a:xfrm>
            <a:off x="609600" y="1371601"/>
            <a:ext cx="10972800" cy="5353278"/>
          </a:xfrm>
        </p:spPr>
        <p:txBody>
          <a:bodyPr>
            <a:normAutofit/>
          </a:bodyPr>
          <a:lstStyle/>
          <a:p>
            <a:pPr algn="just">
              <a:lnSpc>
                <a:spcPct val="150000"/>
              </a:lnSpc>
            </a:pPr>
            <a:r>
              <a:rPr lang="en-US" sz="2000" dirty="0"/>
              <a:t>NEW VIDEO UPLOAD PAGE</a:t>
            </a:r>
          </a:p>
          <a:p>
            <a:pPr marL="0" indent="0" algn="just">
              <a:lnSpc>
                <a:spcPct val="150000"/>
              </a:lnSpc>
              <a:buNone/>
            </a:pPr>
            <a:endParaRPr lang="en-US" sz="2000" dirty="0"/>
          </a:p>
          <a:p>
            <a:pPr marL="0" indent="0" algn="just">
              <a:lnSpc>
                <a:spcPct val="150000"/>
              </a:lnSpc>
              <a:buNone/>
            </a:pPr>
            <a:r>
              <a:rPr lang="en-US" sz="2000" dirty="0"/>
              <a:t>                                   </a:t>
            </a:r>
          </a:p>
        </p:txBody>
      </p:sp>
      <p:pic>
        <p:nvPicPr>
          <p:cNvPr id="6" name="Picture 5">
            <a:extLst>
              <a:ext uri="{FF2B5EF4-FFF2-40B4-BE49-F238E27FC236}">
                <a16:creationId xmlns:a16="http://schemas.microsoft.com/office/drawing/2014/main" id="{5422401B-5F1D-4691-9A9C-8EB7B290E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746" y="1911926"/>
            <a:ext cx="8520314" cy="4581238"/>
          </a:xfrm>
          <a:prstGeom prst="rect">
            <a:avLst/>
          </a:prstGeom>
        </p:spPr>
      </p:pic>
    </p:spTree>
    <p:extLst>
      <p:ext uri="{BB962C8B-B14F-4D97-AF65-F5344CB8AC3E}">
        <p14:creationId xmlns:p14="http://schemas.microsoft.com/office/powerpoint/2010/main" val="391919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ACFB-DF3E-44E3-8DA1-967E3C7A8E0F}"/>
              </a:ext>
            </a:extLst>
          </p:cNvPr>
          <p:cNvSpPr>
            <a:spLocks noGrp="1"/>
          </p:cNvSpPr>
          <p:nvPr>
            <p:ph type="title"/>
          </p:nvPr>
        </p:nvSpPr>
        <p:spPr/>
        <p:txBody>
          <a:bodyPr>
            <a:normAutofit/>
          </a:bodyPr>
          <a:lstStyle/>
          <a:p>
            <a:r>
              <a:rPr lang="en-US" sz="3600" dirty="0">
                <a:solidFill>
                  <a:srgbClr val="FF0000"/>
                </a:solidFill>
              </a:rPr>
              <a:t>SCREENSHOTS</a:t>
            </a:r>
          </a:p>
        </p:txBody>
      </p:sp>
      <p:sp>
        <p:nvSpPr>
          <p:cNvPr id="3" name="Content Placeholder 2">
            <a:extLst>
              <a:ext uri="{FF2B5EF4-FFF2-40B4-BE49-F238E27FC236}">
                <a16:creationId xmlns:a16="http://schemas.microsoft.com/office/drawing/2014/main" id="{6ED8FB32-230B-47E3-AD34-52BA59E9A712}"/>
              </a:ext>
            </a:extLst>
          </p:cNvPr>
          <p:cNvSpPr>
            <a:spLocks noGrp="1"/>
          </p:cNvSpPr>
          <p:nvPr>
            <p:ph idx="1"/>
          </p:nvPr>
        </p:nvSpPr>
        <p:spPr>
          <a:xfrm>
            <a:off x="609600" y="1371601"/>
            <a:ext cx="10972800" cy="5353278"/>
          </a:xfrm>
        </p:spPr>
        <p:txBody>
          <a:bodyPr>
            <a:normAutofit/>
          </a:bodyPr>
          <a:lstStyle/>
          <a:p>
            <a:pPr algn="just">
              <a:lnSpc>
                <a:spcPct val="150000"/>
              </a:lnSpc>
            </a:pPr>
            <a:r>
              <a:rPr lang="en-US" sz="2000" dirty="0"/>
              <a:t>CONTACT US PAGE</a:t>
            </a:r>
          </a:p>
          <a:p>
            <a:pPr marL="0" indent="0" algn="just">
              <a:lnSpc>
                <a:spcPct val="150000"/>
              </a:lnSpc>
              <a:buNone/>
            </a:pPr>
            <a:endParaRPr lang="en-US" sz="2000" dirty="0"/>
          </a:p>
          <a:p>
            <a:pPr marL="0" indent="0" algn="just">
              <a:lnSpc>
                <a:spcPct val="150000"/>
              </a:lnSpc>
              <a:buNone/>
            </a:pPr>
            <a:r>
              <a:rPr lang="en-US" sz="2000" dirty="0"/>
              <a:t>                                   </a:t>
            </a:r>
          </a:p>
        </p:txBody>
      </p:sp>
      <p:pic>
        <p:nvPicPr>
          <p:cNvPr id="5" name="Picture 4">
            <a:extLst>
              <a:ext uri="{FF2B5EF4-FFF2-40B4-BE49-F238E27FC236}">
                <a16:creationId xmlns:a16="http://schemas.microsoft.com/office/drawing/2014/main" id="{EA930715-500A-4CC7-8295-23270845E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746" y="2050472"/>
            <a:ext cx="9319490" cy="4521777"/>
          </a:xfrm>
          <a:prstGeom prst="rect">
            <a:avLst/>
          </a:prstGeom>
        </p:spPr>
      </p:pic>
    </p:spTree>
    <p:extLst>
      <p:ext uri="{BB962C8B-B14F-4D97-AF65-F5344CB8AC3E}">
        <p14:creationId xmlns:p14="http://schemas.microsoft.com/office/powerpoint/2010/main" val="218908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20D3-231C-4DFB-A04E-E64D92533DD4}"/>
              </a:ext>
            </a:extLst>
          </p:cNvPr>
          <p:cNvSpPr>
            <a:spLocks noGrp="1"/>
          </p:cNvSpPr>
          <p:nvPr>
            <p:ph type="title"/>
          </p:nvPr>
        </p:nvSpPr>
        <p:spPr/>
        <p:txBody>
          <a:bodyPr>
            <a:normAutofit/>
          </a:bodyPr>
          <a:lstStyle/>
          <a:p>
            <a:r>
              <a:rPr lang="en-US" sz="3600" dirty="0">
                <a:solidFill>
                  <a:srgbClr val="FF0000"/>
                </a:solidFill>
              </a:rPr>
              <a:t>FUTURE APPLICATION</a:t>
            </a:r>
          </a:p>
        </p:txBody>
      </p:sp>
      <p:sp>
        <p:nvSpPr>
          <p:cNvPr id="3" name="Content Placeholder 2">
            <a:extLst>
              <a:ext uri="{FF2B5EF4-FFF2-40B4-BE49-F238E27FC236}">
                <a16:creationId xmlns:a16="http://schemas.microsoft.com/office/drawing/2014/main" id="{371CEB75-2A97-4576-A1F2-AE658E9B1D6E}"/>
              </a:ext>
            </a:extLst>
          </p:cNvPr>
          <p:cNvSpPr>
            <a:spLocks noGrp="1"/>
          </p:cNvSpPr>
          <p:nvPr>
            <p:ph idx="1"/>
          </p:nvPr>
        </p:nvSpPr>
        <p:spPr>
          <a:xfrm>
            <a:off x="820613" y="1371600"/>
            <a:ext cx="10058400" cy="4283721"/>
          </a:xfrm>
        </p:spPr>
        <p:txBody>
          <a:bodyPr>
            <a:noAutofit/>
          </a:bodyPr>
          <a:lstStyle/>
          <a:p>
            <a:pPr marL="0" marR="0" algn="just">
              <a:lnSpc>
                <a:spcPct val="115000"/>
              </a:lnSpc>
              <a:spcBef>
                <a:spcPts val="0"/>
              </a:spcBef>
              <a:spcAft>
                <a:spcPts val="800"/>
              </a:spcAft>
              <a:tabLst>
                <a:tab pos="199644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Human library events depend on the services of the “human books” who volunteer to participate, though recruitment of these volunteers remains one of the most challenging aspects of hosting the events. Making this concept virtual can bring more books to volunteer and experience sharing could be done efficiently.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tabLst>
                <a:tab pos="199644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The Covid-19 pandemic has also underlined the need of the Human Library. According to a Pew Research Center report, more than 60% of individuals believe that national divides have increased since the pandemic began. This demonstrates how there has never been a better time to bring people together.</a:t>
            </a:r>
          </a:p>
          <a:p>
            <a:pPr marL="0" marR="0" algn="just">
              <a:lnSpc>
                <a:spcPct val="115000"/>
              </a:lnSpc>
              <a:spcBef>
                <a:spcPts val="0"/>
              </a:spcBef>
              <a:spcAft>
                <a:spcPts val="800"/>
              </a:spcAft>
              <a:tabLst>
                <a:tab pos="19964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person in this world has a story to share with. The concept of video streaming human library can be very efficient in bringing people from different parts of the world together and also to get to know about their life experience.</a:t>
            </a:r>
          </a:p>
          <a:p>
            <a:pPr marL="0" marR="0" algn="just">
              <a:lnSpc>
                <a:spcPct val="115000"/>
              </a:lnSpc>
              <a:spcBef>
                <a:spcPts val="0"/>
              </a:spcBef>
              <a:spcAft>
                <a:spcPts val="800"/>
              </a:spcAft>
              <a:tabLst>
                <a:tab pos="19964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video streaming human book library will definitely help people to share their stories and also for people to get to know about different lifestyles.</a:t>
            </a:r>
          </a:p>
          <a:p>
            <a:pPr marL="0" marR="0" algn="just">
              <a:lnSpc>
                <a:spcPct val="115000"/>
              </a:lnSpc>
              <a:spcBef>
                <a:spcPts val="0"/>
              </a:spcBef>
              <a:spcAft>
                <a:spcPts val="800"/>
              </a:spcAft>
              <a:tabLst>
                <a:tab pos="199644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sz="2000" dirty="0"/>
          </a:p>
        </p:txBody>
      </p:sp>
    </p:spTree>
    <p:extLst>
      <p:ext uri="{BB962C8B-B14F-4D97-AF65-F5344CB8AC3E}">
        <p14:creationId xmlns:p14="http://schemas.microsoft.com/office/powerpoint/2010/main" val="3109669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4295-0EC4-4EA5-9566-1F44F0D04165}"/>
              </a:ext>
            </a:extLst>
          </p:cNvPr>
          <p:cNvSpPr>
            <a:spLocks noGrp="1"/>
          </p:cNvSpPr>
          <p:nvPr>
            <p:ph type="title"/>
          </p:nvPr>
        </p:nvSpPr>
        <p:spPr/>
        <p:txBody>
          <a:bodyPr>
            <a:normAutofit/>
          </a:bodyPr>
          <a:lstStyle/>
          <a:p>
            <a:r>
              <a:rPr lang="en-US" sz="3600" dirty="0">
                <a:solidFill>
                  <a:srgbClr val="FF0000"/>
                </a:solidFill>
              </a:rPr>
              <a:t>CONCLUSIONS</a:t>
            </a:r>
          </a:p>
        </p:txBody>
      </p:sp>
      <p:sp>
        <p:nvSpPr>
          <p:cNvPr id="3" name="Content Placeholder 2">
            <a:extLst>
              <a:ext uri="{FF2B5EF4-FFF2-40B4-BE49-F238E27FC236}">
                <a16:creationId xmlns:a16="http://schemas.microsoft.com/office/drawing/2014/main" id="{47EF7627-3AEC-45E4-A4D3-6B8CDF8532AD}"/>
              </a:ext>
            </a:extLst>
          </p:cNvPr>
          <p:cNvSpPr>
            <a:spLocks noGrp="1"/>
          </p:cNvSpPr>
          <p:nvPr>
            <p:ph idx="1"/>
          </p:nvPr>
        </p:nvSpPr>
        <p:spPr>
          <a:xfrm>
            <a:off x="609600" y="2013858"/>
            <a:ext cx="10972800" cy="4525963"/>
          </a:xfrm>
        </p:spPr>
        <p:txBody>
          <a:bodyPr>
            <a:normAutofit/>
          </a:bodyPr>
          <a:lstStyle/>
          <a:p>
            <a:pPr algn="just">
              <a:lnSpc>
                <a:spcPct val="150000"/>
              </a:lnSpc>
            </a:pPr>
            <a:r>
              <a:rPr lang="en-US" sz="2000" dirty="0"/>
              <a:t>In this project we have designed a video streaming website in which people act as human books and share their life experiences with people all around the world. Readers of the book can select any book and watch it in video format. We have also provided login page for the readers and for people who volunteer themselves as human books. If the reader is interested to know more about any specific human book, there is an option to schedule an appointment and get it in touch with them. </a:t>
            </a:r>
          </a:p>
          <a:p>
            <a:pPr marL="0" indent="0" algn="just">
              <a:lnSpc>
                <a:spcPct val="150000"/>
              </a:lnSpc>
              <a:buNone/>
            </a:pPr>
            <a:endParaRPr lang="en-US" sz="2000" dirty="0"/>
          </a:p>
        </p:txBody>
      </p:sp>
    </p:spTree>
    <p:extLst>
      <p:ext uri="{BB962C8B-B14F-4D97-AF65-F5344CB8AC3E}">
        <p14:creationId xmlns:p14="http://schemas.microsoft.com/office/powerpoint/2010/main" val="3341455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0B48-978A-4132-BA46-9EAF6A9858B2}"/>
              </a:ext>
            </a:extLst>
          </p:cNvPr>
          <p:cNvSpPr>
            <a:spLocks noGrp="1"/>
          </p:cNvSpPr>
          <p:nvPr>
            <p:ph type="title"/>
          </p:nvPr>
        </p:nvSpPr>
        <p:spPr/>
        <p:txBody>
          <a:bodyPr>
            <a:normAutofit/>
          </a:bodyPr>
          <a:lstStyle/>
          <a:p>
            <a:r>
              <a:rPr lang="en-US" sz="3600" dirty="0">
                <a:solidFill>
                  <a:srgbClr val="FF0000"/>
                </a:solidFill>
              </a:rPr>
              <a:t>REFERENCES</a:t>
            </a:r>
          </a:p>
        </p:txBody>
      </p:sp>
      <p:sp>
        <p:nvSpPr>
          <p:cNvPr id="3" name="Content Placeholder 2">
            <a:extLst>
              <a:ext uri="{FF2B5EF4-FFF2-40B4-BE49-F238E27FC236}">
                <a16:creationId xmlns:a16="http://schemas.microsoft.com/office/drawing/2014/main" id="{66F3E752-3E38-4154-8EFA-2EB839F614A5}"/>
              </a:ext>
            </a:extLst>
          </p:cNvPr>
          <p:cNvSpPr>
            <a:spLocks noGrp="1"/>
          </p:cNvSpPr>
          <p:nvPr>
            <p:ph idx="1"/>
          </p:nvPr>
        </p:nvSpPr>
        <p:spPr>
          <a:xfrm>
            <a:off x="609600" y="1807030"/>
            <a:ext cx="10972800" cy="4525963"/>
          </a:xfrm>
        </p:spPr>
        <p:txBody>
          <a:bodyPr>
            <a:normAutofit/>
          </a:bodyPr>
          <a:lstStyle/>
          <a:p>
            <a:pPr marL="514350" indent="-514350" algn="just">
              <a:lnSpc>
                <a:spcPct val="150000"/>
              </a:lnSpc>
              <a:buClr>
                <a:schemeClr val="tx1"/>
              </a:buClr>
              <a:buFont typeface="+mj-lt"/>
              <a:buAutoNum type="arabicPeriod"/>
            </a:pPr>
            <a:r>
              <a:rPr lang="en-US" sz="2000" dirty="0">
                <a:solidFill>
                  <a:srgbClr val="20BEFF"/>
                </a:solidFill>
                <a:latin typeface="Inter"/>
                <a:hlinkClick r:id="rId2"/>
              </a:rPr>
              <a:t>https://getbootstrap.com/</a:t>
            </a:r>
            <a:endParaRPr lang="en-US" sz="2000" dirty="0">
              <a:solidFill>
                <a:srgbClr val="20BEFF"/>
              </a:solidFill>
              <a:latin typeface="Inter"/>
            </a:endParaRPr>
          </a:p>
          <a:p>
            <a:pPr marL="514350" indent="-514350" algn="just">
              <a:lnSpc>
                <a:spcPct val="150000"/>
              </a:lnSpc>
              <a:buClr>
                <a:schemeClr val="tx1"/>
              </a:buClr>
              <a:buFont typeface="+mj-lt"/>
              <a:buAutoNum type="arabicPeriod"/>
            </a:pPr>
            <a:r>
              <a:rPr lang="en-US" sz="2000" dirty="0">
                <a:solidFill>
                  <a:srgbClr val="20BEFF"/>
                </a:solidFill>
                <a:latin typeface="Inter"/>
              </a:rPr>
              <a:t>https://fontawesome.com/</a:t>
            </a:r>
            <a:endParaRPr lang="en-US" sz="2000" b="0" i="0" u="none" strike="noStrike" dirty="0">
              <a:solidFill>
                <a:srgbClr val="20BEFF"/>
              </a:solidFill>
              <a:effectLst/>
              <a:latin typeface="Inter"/>
            </a:endParaRPr>
          </a:p>
          <a:p>
            <a:pPr marL="514350" indent="-514350" algn="just">
              <a:lnSpc>
                <a:spcPct val="150000"/>
              </a:lnSpc>
              <a:buClr>
                <a:schemeClr val="tx1"/>
              </a:buClr>
              <a:buFont typeface="+mj-lt"/>
              <a:buAutoNum type="arabicPeriod"/>
            </a:pPr>
            <a:r>
              <a:rPr lang="en-US" sz="2000" dirty="0">
                <a:solidFill>
                  <a:srgbClr val="20BEFF"/>
                </a:solidFill>
                <a:latin typeface="Inter"/>
                <a:hlinkClick r:id="rId3"/>
              </a:rPr>
              <a:t>https://www.w3schools.com/</a:t>
            </a:r>
            <a:endParaRPr lang="en-US" sz="2000" dirty="0">
              <a:solidFill>
                <a:srgbClr val="20BEFF"/>
              </a:solidFill>
              <a:latin typeface="Inter"/>
            </a:endParaRPr>
          </a:p>
          <a:p>
            <a:pPr marL="514350" indent="-514350" algn="just">
              <a:lnSpc>
                <a:spcPct val="150000"/>
              </a:lnSpc>
              <a:buClr>
                <a:schemeClr val="tx1"/>
              </a:buClr>
              <a:buFont typeface="+mj-lt"/>
              <a:buAutoNum type="arabicPeriod"/>
            </a:pPr>
            <a:r>
              <a:rPr lang="en-US" sz="2000" b="0" i="0" u="none" strike="noStrike" dirty="0">
                <a:solidFill>
                  <a:srgbClr val="20BEFF"/>
                </a:solidFill>
                <a:effectLst/>
                <a:latin typeface="Inter"/>
              </a:rPr>
              <a:t>https://www.djangoproject.com/</a:t>
            </a:r>
          </a:p>
          <a:p>
            <a:pPr marL="514350" indent="-514350" algn="just">
              <a:lnSpc>
                <a:spcPct val="150000"/>
              </a:lnSpc>
              <a:buClr>
                <a:schemeClr val="tx1"/>
              </a:buClr>
              <a:buFont typeface="+mj-lt"/>
              <a:buAutoNum type="arabicPeriod"/>
            </a:pPr>
            <a:r>
              <a:rPr lang="en-US" sz="2000" b="0" i="0" u="none" strike="noStrike" dirty="0">
                <a:solidFill>
                  <a:srgbClr val="20BEFF"/>
                </a:solidFill>
                <a:effectLst/>
                <a:latin typeface="Inter"/>
                <a:hlinkClick r:id="rId4"/>
              </a:rPr>
              <a:t>https://www.pexels.com/</a:t>
            </a:r>
            <a:endParaRPr lang="en-US" sz="2000" b="0" i="0" u="none" strike="noStrike" dirty="0">
              <a:solidFill>
                <a:srgbClr val="20BEFF"/>
              </a:solidFill>
              <a:effectLst/>
              <a:latin typeface="Inter"/>
            </a:endParaRPr>
          </a:p>
          <a:p>
            <a:pPr marL="514350" indent="-514350" algn="just">
              <a:lnSpc>
                <a:spcPct val="150000"/>
              </a:lnSpc>
              <a:buClr>
                <a:schemeClr val="tx1"/>
              </a:buClr>
              <a:buFont typeface="+mj-lt"/>
              <a:buAutoNum type="arabicPeriod"/>
            </a:pPr>
            <a:r>
              <a:rPr lang="en-US" sz="2000" dirty="0">
                <a:solidFill>
                  <a:srgbClr val="20BEFF"/>
                </a:solidFill>
                <a:latin typeface="Inter"/>
              </a:rPr>
              <a:t>Git hub link-https://github.com/VarunDas11901/video-streamer-</a:t>
            </a:r>
            <a:r>
              <a:rPr lang="en-US" sz="2000" dirty="0" err="1">
                <a:solidFill>
                  <a:srgbClr val="20BEFF"/>
                </a:solidFill>
                <a:latin typeface="Inter"/>
              </a:rPr>
              <a:t>hcl</a:t>
            </a:r>
            <a:r>
              <a:rPr lang="en-US" sz="2000">
                <a:solidFill>
                  <a:srgbClr val="20BEFF"/>
                </a:solidFill>
                <a:latin typeface="Inter"/>
              </a:rPr>
              <a:t>-internship-</a:t>
            </a:r>
            <a:endParaRPr lang="en-US" sz="2000" b="0" i="0" u="none" strike="noStrike" dirty="0">
              <a:solidFill>
                <a:srgbClr val="20BEFF"/>
              </a:solidFill>
              <a:effectLst/>
              <a:latin typeface="Inter"/>
            </a:endParaRPr>
          </a:p>
        </p:txBody>
      </p:sp>
    </p:spTree>
    <p:extLst>
      <p:ext uri="{BB962C8B-B14F-4D97-AF65-F5344CB8AC3E}">
        <p14:creationId xmlns:p14="http://schemas.microsoft.com/office/powerpoint/2010/main" val="3239516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3B2D-76B1-409E-AD7C-3CBB6886095F}"/>
              </a:ext>
            </a:extLst>
          </p:cNvPr>
          <p:cNvSpPr>
            <a:spLocks noGrp="1"/>
          </p:cNvSpPr>
          <p:nvPr>
            <p:ph type="title"/>
          </p:nvPr>
        </p:nvSpPr>
        <p:spPr/>
        <p:txBody>
          <a:bodyPr>
            <a:normAutofit/>
          </a:bodyPr>
          <a:lstStyle/>
          <a:p>
            <a:r>
              <a:rPr lang="en-US" sz="3600">
                <a:solidFill>
                  <a:srgbClr val="FF0000"/>
                </a:solidFill>
              </a:rPr>
              <a:t>VIDEO STREAMER-HUMAN LIBRARY</a:t>
            </a:r>
            <a:endParaRPr lang="en-US" sz="3600" dirty="0">
              <a:solidFill>
                <a:srgbClr val="FF0000"/>
              </a:solidFill>
            </a:endParaRPr>
          </a:p>
        </p:txBody>
      </p:sp>
      <p:pic>
        <p:nvPicPr>
          <p:cNvPr id="8" name="Content Placeholder 7">
            <a:extLst>
              <a:ext uri="{FF2B5EF4-FFF2-40B4-BE49-F238E27FC236}">
                <a16:creationId xmlns:a16="http://schemas.microsoft.com/office/drawing/2014/main" id="{EA988CD6-B018-406E-9FE8-1F0F14916F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587" y="1230256"/>
            <a:ext cx="11477728" cy="5491220"/>
          </a:xfrm>
        </p:spPr>
      </p:pic>
      <p:sp>
        <p:nvSpPr>
          <p:cNvPr id="4" name="Date Placeholder 3">
            <a:extLst>
              <a:ext uri="{FF2B5EF4-FFF2-40B4-BE49-F238E27FC236}">
                <a16:creationId xmlns:a16="http://schemas.microsoft.com/office/drawing/2014/main" id="{98368EA0-AA54-48CE-BB65-D005D85E3BE4}"/>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D3F4FEF0-CC08-465D-A7D4-8D9D5409327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1315BA5-BB1E-4D99-8DBC-1F9D71588C5D}"/>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253010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27FE38-CC80-405F-BA8E-765DE5232764}"/>
              </a:ext>
            </a:extLst>
          </p:cNvPr>
          <p:cNvSpPr>
            <a:spLocks noGrp="1"/>
          </p:cNvSpPr>
          <p:nvPr>
            <p:ph type="dt" sz="half" idx="10"/>
          </p:nvPr>
        </p:nvSpPr>
        <p:spPr/>
        <p:txBody>
          <a:bodyPr/>
          <a:lstStyle/>
          <a:p>
            <a:fld id="{9828E112-8377-45A9-BD19-18629BBD0547}" type="datetime3">
              <a:rPr lang="en-US" smtClean="0"/>
              <a:pPr/>
              <a:t>13 April 2022</a:t>
            </a:fld>
            <a:endParaRPr lang="en-US"/>
          </a:p>
        </p:txBody>
      </p:sp>
      <p:sp>
        <p:nvSpPr>
          <p:cNvPr id="3" name="Footer Placeholder 2">
            <a:extLst>
              <a:ext uri="{FF2B5EF4-FFF2-40B4-BE49-F238E27FC236}">
                <a16:creationId xmlns:a16="http://schemas.microsoft.com/office/drawing/2014/main" id="{1569BC18-AC21-4C35-8346-E9AF106FF307}"/>
              </a:ext>
            </a:extLst>
          </p:cNvPr>
          <p:cNvSpPr>
            <a:spLocks noGrp="1"/>
          </p:cNvSpPr>
          <p:nvPr>
            <p:ph type="ftr" sz="quarter" idx="11"/>
          </p:nvPr>
        </p:nvSpPr>
        <p:spPr/>
        <p:txBody>
          <a:bodyPr/>
          <a:lstStyle/>
          <a:p>
            <a:r>
              <a:rPr lang="en-US"/>
              <a:t>Department of CSE</a:t>
            </a:r>
          </a:p>
        </p:txBody>
      </p:sp>
      <p:sp>
        <p:nvSpPr>
          <p:cNvPr id="4" name="Slide Number Placeholder 3">
            <a:extLst>
              <a:ext uri="{FF2B5EF4-FFF2-40B4-BE49-F238E27FC236}">
                <a16:creationId xmlns:a16="http://schemas.microsoft.com/office/drawing/2014/main" id="{82CC7EA6-CFA0-4ED0-9E41-6F0E65BA9906}"/>
              </a:ext>
            </a:extLst>
          </p:cNvPr>
          <p:cNvSpPr>
            <a:spLocks noGrp="1"/>
          </p:cNvSpPr>
          <p:nvPr>
            <p:ph type="sldNum" sz="quarter" idx="12"/>
          </p:nvPr>
        </p:nvSpPr>
        <p:spPr/>
        <p:txBody>
          <a:bodyPr/>
          <a:lstStyle/>
          <a:p>
            <a:fld id="{7B28076C-CE04-4A00-BFAA-A90EA8355859}" type="slidenum">
              <a:rPr lang="en-US" smtClean="0"/>
              <a:pPr/>
              <a:t>2</a:t>
            </a:fld>
            <a:endParaRPr lang="en-US"/>
          </a:p>
        </p:txBody>
      </p:sp>
      <p:sp>
        <p:nvSpPr>
          <p:cNvPr id="8" name="TextBox 7">
            <a:extLst>
              <a:ext uri="{FF2B5EF4-FFF2-40B4-BE49-F238E27FC236}">
                <a16:creationId xmlns:a16="http://schemas.microsoft.com/office/drawing/2014/main" id="{4180C499-3A11-48F0-B21C-5EE71AA65034}"/>
              </a:ext>
            </a:extLst>
          </p:cNvPr>
          <p:cNvSpPr txBox="1"/>
          <p:nvPr/>
        </p:nvSpPr>
        <p:spPr>
          <a:xfrm>
            <a:off x="1856510" y="360217"/>
            <a:ext cx="8091053" cy="646331"/>
          </a:xfrm>
          <a:prstGeom prst="rect">
            <a:avLst/>
          </a:prstGeom>
          <a:noFill/>
        </p:spPr>
        <p:txBody>
          <a:bodyPr wrap="square">
            <a:spAutoFit/>
          </a:bodyPr>
          <a:lstStyle/>
          <a:p>
            <a:pPr algn="ctr"/>
            <a:r>
              <a:rPr lang="en-US" sz="3600" dirty="0">
                <a:solidFill>
                  <a:srgbClr val="FF0000"/>
                </a:solidFill>
              </a:rPr>
              <a:t>CERTIFICATE</a:t>
            </a:r>
          </a:p>
        </p:txBody>
      </p:sp>
    </p:spTree>
    <p:extLst>
      <p:ext uri="{BB962C8B-B14F-4D97-AF65-F5344CB8AC3E}">
        <p14:creationId xmlns:p14="http://schemas.microsoft.com/office/powerpoint/2010/main" val="4235013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7FB9-6A45-48A6-978C-20BDA245565E}"/>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69F9E47A-12CD-47A7-9077-1C2D5E3AF80C}"/>
              </a:ext>
            </a:extLst>
          </p:cNvPr>
          <p:cNvSpPr>
            <a:spLocks noGrp="1"/>
          </p:cNvSpPr>
          <p:nvPr>
            <p:ph type="dt" sz="half" idx="10"/>
          </p:nvPr>
        </p:nvSpPr>
        <p:spPr/>
        <p:txBody>
          <a:bodyPr/>
          <a:lstStyle/>
          <a:p>
            <a:fld id="{A2414E9F-A237-4082-B37B-D926ADB268EE}" type="datetime3">
              <a:rPr lang="en-US" smtClean="0"/>
              <a:pPr/>
              <a:t>13 April 2022</a:t>
            </a:fld>
            <a:endParaRPr lang="en-US" dirty="0"/>
          </a:p>
        </p:txBody>
      </p:sp>
      <p:sp>
        <p:nvSpPr>
          <p:cNvPr id="5" name="Footer Placeholder 4">
            <a:extLst>
              <a:ext uri="{FF2B5EF4-FFF2-40B4-BE49-F238E27FC236}">
                <a16:creationId xmlns:a16="http://schemas.microsoft.com/office/drawing/2014/main" id="{F2BC9B82-8C59-404C-85A4-0285B3CECE5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32C5768-6EC1-4427-9049-2E4F99BD9C79}"/>
              </a:ext>
            </a:extLst>
          </p:cNvPr>
          <p:cNvSpPr>
            <a:spLocks noGrp="1"/>
          </p:cNvSpPr>
          <p:nvPr>
            <p:ph type="sldNum" sz="quarter" idx="12"/>
          </p:nvPr>
        </p:nvSpPr>
        <p:spPr/>
        <p:txBody>
          <a:bodyPr/>
          <a:lstStyle/>
          <a:p>
            <a:fld id="{7B28076C-CE04-4A00-BFAA-A90EA8355859}" type="slidenum">
              <a:rPr lang="en-US" smtClean="0"/>
              <a:pPr/>
              <a:t>20</a:t>
            </a:fld>
            <a:endParaRPr lang="en-US"/>
          </a:p>
        </p:txBody>
      </p:sp>
      <p:pic>
        <p:nvPicPr>
          <p:cNvPr id="7" name="Picture 6" descr="new letter head July30_2020.png">
            <a:extLst>
              <a:ext uri="{FF2B5EF4-FFF2-40B4-BE49-F238E27FC236}">
                <a16:creationId xmlns:a16="http://schemas.microsoft.com/office/drawing/2014/main" id="{3126C1E4-1A13-4C8C-A443-5CF9C2605E93}"/>
              </a:ext>
            </a:extLst>
          </p:cNvPr>
          <p:cNvPicPr/>
          <p:nvPr/>
        </p:nvPicPr>
        <p:blipFill>
          <a:blip r:embed="rId2" cstate="print"/>
          <a:stretch>
            <a:fillRect/>
          </a:stretch>
        </p:blipFill>
        <p:spPr>
          <a:xfrm>
            <a:off x="398587" y="0"/>
            <a:ext cx="11551836" cy="1920876"/>
          </a:xfrm>
          <a:prstGeom prst="rect">
            <a:avLst/>
          </a:prstGeom>
        </p:spPr>
      </p:pic>
      <p:pic>
        <p:nvPicPr>
          <p:cNvPr id="21" name="Content Placeholder 20">
            <a:extLst>
              <a:ext uri="{FF2B5EF4-FFF2-40B4-BE49-F238E27FC236}">
                <a16:creationId xmlns:a16="http://schemas.microsoft.com/office/drawing/2014/main" id="{DC515C48-F37C-4CD8-8293-7BB36E93F7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8691" y="2562226"/>
            <a:ext cx="6034617" cy="3976687"/>
          </a:xfrm>
        </p:spPr>
      </p:pic>
    </p:spTree>
    <p:extLst>
      <p:ext uri="{BB962C8B-B14F-4D97-AF65-F5344CB8AC3E}">
        <p14:creationId xmlns:p14="http://schemas.microsoft.com/office/powerpoint/2010/main" val="149795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D8D0-AA77-40B6-984A-4EFBE83C1EC0}"/>
              </a:ext>
            </a:extLst>
          </p:cNvPr>
          <p:cNvSpPr>
            <a:spLocks noGrp="1"/>
          </p:cNvSpPr>
          <p:nvPr>
            <p:ph type="title"/>
          </p:nvPr>
        </p:nvSpPr>
        <p:spPr>
          <a:xfrm>
            <a:off x="1097280" y="286604"/>
            <a:ext cx="10058400" cy="965254"/>
          </a:xfrm>
        </p:spPr>
        <p:txBody>
          <a:bodyPr/>
          <a:lstStyle/>
          <a:p>
            <a:pPr algn="ctr"/>
            <a:r>
              <a:rPr lang="en-US" dirty="0"/>
              <a:t>   </a:t>
            </a:r>
            <a:r>
              <a:rPr lang="en-US" sz="3600" dirty="0">
                <a:solidFill>
                  <a:srgbClr val="FF0000"/>
                </a:solidFill>
                <a:cs typeface="Calibri" panose="020F0502020204030204" pitchFamily="34" charset="0"/>
              </a:rPr>
              <a:t>PRESENTATION OUTLINE</a:t>
            </a:r>
          </a:p>
        </p:txBody>
      </p:sp>
      <p:sp>
        <p:nvSpPr>
          <p:cNvPr id="3" name="Content Placeholder 2">
            <a:extLst>
              <a:ext uri="{FF2B5EF4-FFF2-40B4-BE49-F238E27FC236}">
                <a16:creationId xmlns:a16="http://schemas.microsoft.com/office/drawing/2014/main" id="{108880DF-DAFF-41C1-9A41-CB256ECA0BC1}"/>
              </a:ext>
            </a:extLst>
          </p:cNvPr>
          <p:cNvSpPr>
            <a:spLocks noGrp="1"/>
          </p:cNvSpPr>
          <p:nvPr>
            <p:ph idx="1"/>
          </p:nvPr>
        </p:nvSpPr>
        <p:spPr>
          <a:xfrm>
            <a:off x="552994" y="1338944"/>
            <a:ext cx="10058400" cy="4963886"/>
          </a:xfrm>
        </p:spPr>
        <p:txBody>
          <a:bodyPr>
            <a:noAutofit/>
          </a:bodyPr>
          <a:lstStyle/>
          <a:p>
            <a:r>
              <a:rPr lang="en-US" sz="2000" dirty="0">
                <a:cs typeface="Calibri" panose="020F0502020204030204" pitchFamily="34" charset="0"/>
              </a:rPr>
              <a:t>Abstract</a:t>
            </a:r>
          </a:p>
          <a:p>
            <a:r>
              <a:rPr lang="en-US" sz="2000" dirty="0">
                <a:cs typeface="Calibri" panose="020F0502020204030204" pitchFamily="34" charset="0"/>
              </a:rPr>
              <a:t>Introduction</a:t>
            </a:r>
          </a:p>
          <a:p>
            <a:r>
              <a:rPr lang="en-US" sz="2000" dirty="0">
                <a:cs typeface="Calibri" panose="020F0502020204030204" pitchFamily="34" charset="0"/>
              </a:rPr>
              <a:t>Objectives</a:t>
            </a:r>
          </a:p>
          <a:p>
            <a:r>
              <a:rPr lang="en-US" sz="2000" dirty="0">
                <a:cs typeface="Calibri" panose="020F0502020204030204" pitchFamily="34" charset="0"/>
              </a:rPr>
              <a:t>Requirements</a:t>
            </a:r>
          </a:p>
          <a:p>
            <a:r>
              <a:rPr lang="en-US" sz="2000" dirty="0">
                <a:cs typeface="Calibri" panose="020F0502020204030204" pitchFamily="34" charset="0"/>
              </a:rPr>
              <a:t>Project Implementation</a:t>
            </a:r>
          </a:p>
          <a:p>
            <a:r>
              <a:rPr lang="en-US" sz="2000" dirty="0">
                <a:cs typeface="Calibri" panose="020F0502020204030204" pitchFamily="34" charset="0"/>
              </a:rPr>
              <a:t>Workflow Diagram</a:t>
            </a:r>
          </a:p>
          <a:p>
            <a:r>
              <a:rPr lang="en-US" sz="2000" dirty="0">
                <a:cs typeface="Calibri" panose="020F0502020204030204" pitchFamily="34" charset="0"/>
              </a:rPr>
              <a:t>Screenshots</a:t>
            </a:r>
          </a:p>
          <a:p>
            <a:r>
              <a:rPr lang="en-US" sz="2000" dirty="0">
                <a:cs typeface="Calibri" panose="020F0502020204030204" pitchFamily="34" charset="0"/>
              </a:rPr>
              <a:t>Future Application</a:t>
            </a:r>
          </a:p>
          <a:p>
            <a:r>
              <a:rPr lang="en-US" sz="2000" dirty="0">
                <a:cs typeface="Calibri" panose="020F0502020204030204" pitchFamily="34" charset="0"/>
              </a:rPr>
              <a:t>Conclusion</a:t>
            </a:r>
          </a:p>
          <a:p>
            <a:r>
              <a:rPr lang="en-US" sz="2000" dirty="0">
                <a:cs typeface="Calibri" panose="020F0502020204030204" pitchFamily="34" charset="0"/>
              </a:rPr>
              <a:t>References</a:t>
            </a:r>
          </a:p>
          <a:p>
            <a:pPr>
              <a:buFont typeface="Wingdings" panose="05000000000000000000" pitchFamily="2" charset="2"/>
              <a:buChar char="q"/>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308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D9E9-D255-40E4-B401-357B1B6B8439}"/>
              </a:ext>
            </a:extLst>
          </p:cNvPr>
          <p:cNvSpPr>
            <a:spLocks noGrp="1"/>
          </p:cNvSpPr>
          <p:nvPr>
            <p:ph type="title"/>
          </p:nvPr>
        </p:nvSpPr>
        <p:spPr/>
        <p:txBody>
          <a:bodyPr>
            <a:normAutofit/>
          </a:bodyPr>
          <a:lstStyle/>
          <a:p>
            <a:r>
              <a:rPr lang="en-US" sz="3600" dirty="0">
                <a:solidFill>
                  <a:srgbClr val="FF0000"/>
                </a:solidFill>
              </a:rPr>
              <a:t>ABSTRACT</a:t>
            </a:r>
          </a:p>
        </p:txBody>
      </p:sp>
      <p:sp>
        <p:nvSpPr>
          <p:cNvPr id="3" name="Content Placeholder 2">
            <a:extLst>
              <a:ext uri="{FF2B5EF4-FFF2-40B4-BE49-F238E27FC236}">
                <a16:creationId xmlns:a16="http://schemas.microsoft.com/office/drawing/2014/main" id="{72B32AF5-6D4E-44D1-99BE-55DD606DCAB2}"/>
              </a:ext>
            </a:extLst>
          </p:cNvPr>
          <p:cNvSpPr>
            <a:spLocks noGrp="1"/>
          </p:cNvSpPr>
          <p:nvPr>
            <p:ph idx="1"/>
          </p:nvPr>
        </p:nvSpPr>
        <p:spPr>
          <a:xfrm>
            <a:off x="631371" y="1175657"/>
            <a:ext cx="10058400" cy="5257800"/>
          </a:xfrm>
        </p:spPr>
        <p:txBody>
          <a:bodyPr>
            <a:noAutofit/>
          </a:bodyPr>
          <a:lstStyle/>
          <a:p>
            <a:pPr marL="0" indent="0" algn="just">
              <a:lnSpc>
                <a:spcPct val="150000"/>
              </a:lnSpc>
              <a:buNone/>
            </a:pPr>
            <a:endParaRPr lang="en-US" sz="1800" dirty="0"/>
          </a:p>
          <a:p>
            <a:pPr algn="just">
              <a:lnSpc>
                <a:spcPct val="150000"/>
              </a:lnSpc>
            </a:pPr>
            <a:r>
              <a:rPr lang="en-US" sz="1800" dirty="0"/>
              <a:t>Human Library is very much like a regular library ,where the books are all human volunteers who have opted to speak about their experiences openly to an interested audience and answer any questions they are asked. </a:t>
            </a:r>
          </a:p>
          <a:p>
            <a:pPr algn="just">
              <a:lnSpc>
                <a:spcPct val="150000"/>
              </a:lnSpc>
            </a:pPr>
            <a:r>
              <a:rPr lang="en-US" sz="1800" dirty="0"/>
              <a:t>The main goal of the Human Library consisted of three main objectives; to bring different social and ethnical groups of society together, to challenge (and overcome) prejudice, stereotypes, and discrimination in society, and to learn, educate, and change attitudes.</a:t>
            </a:r>
          </a:p>
          <a:p>
            <a:pPr algn="just">
              <a:lnSpc>
                <a:spcPct val="150000"/>
              </a:lnSpc>
            </a:pPr>
            <a:r>
              <a:rPr lang="en-US" sz="1800" dirty="0"/>
              <a:t>In this project, the concept of human library has been implemented virtually as video streamer. This video streamer consists of “virtual book” that are human in video format. Each of these books volunteer to take part in the library by uploading their videos and share their story .The virtual human library has bookstacks with different books(videos).Readers can also schedule appointment with any specific book if interested.</a:t>
            </a:r>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p:txBody>
      </p:sp>
    </p:spTree>
    <p:extLst>
      <p:ext uri="{BB962C8B-B14F-4D97-AF65-F5344CB8AC3E}">
        <p14:creationId xmlns:p14="http://schemas.microsoft.com/office/powerpoint/2010/main" val="237525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BB9E-D92A-49BB-B690-64D2FCF8E3E7}"/>
              </a:ext>
            </a:extLst>
          </p:cNvPr>
          <p:cNvSpPr>
            <a:spLocks noGrp="1"/>
          </p:cNvSpPr>
          <p:nvPr>
            <p:ph type="title"/>
          </p:nvPr>
        </p:nvSpPr>
        <p:spPr/>
        <p:txBody>
          <a:bodyPr>
            <a:normAutofit/>
          </a:bodyPr>
          <a:lstStyle/>
          <a:p>
            <a:r>
              <a:rPr lang="en-US" sz="3600" dirty="0">
                <a:solidFill>
                  <a:srgbClr val="FF0000"/>
                </a:solidFill>
              </a:rPr>
              <a:t>INTRODUCTION</a:t>
            </a:r>
          </a:p>
        </p:txBody>
      </p:sp>
      <p:sp>
        <p:nvSpPr>
          <p:cNvPr id="3" name="Content Placeholder 2">
            <a:extLst>
              <a:ext uri="{FF2B5EF4-FFF2-40B4-BE49-F238E27FC236}">
                <a16:creationId xmlns:a16="http://schemas.microsoft.com/office/drawing/2014/main" id="{536490BE-5F98-4EB6-99FB-8FF05982E241}"/>
              </a:ext>
            </a:extLst>
          </p:cNvPr>
          <p:cNvSpPr>
            <a:spLocks noGrp="1"/>
          </p:cNvSpPr>
          <p:nvPr>
            <p:ph idx="1"/>
          </p:nvPr>
        </p:nvSpPr>
        <p:spPr>
          <a:xfrm>
            <a:off x="820613" y="1371600"/>
            <a:ext cx="10058400" cy="4221578"/>
          </a:xfrm>
        </p:spPr>
        <p:txBody>
          <a:bodyPr>
            <a:noAutofit/>
          </a:bodyPr>
          <a:lstStyle/>
          <a:p>
            <a:pPr algn="just">
              <a:lnSpc>
                <a:spcPct val="150000"/>
              </a:lnSpc>
            </a:pPr>
            <a:r>
              <a:rPr lang="en-US" sz="2000" dirty="0"/>
              <a:t>Human libraries provide readers with access to the knowledge and personal experiences of their fellow community members. Human books stand to benefit from participation as well, in various ways ranging from altruistic to self-focused.</a:t>
            </a:r>
          </a:p>
          <a:p>
            <a:pPr algn="just">
              <a:lnSpc>
                <a:spcPct val="150000"/>
              </a:lnSpc>
            </a:pPr>
            <a:r>
              <a:rPr lang="en-US" sz="2000" dirty="0"/>
              <a:t>The main purpose of this project is to bring people from different communities together to share their life experiences in a video streaming platform.</a:t>
            </a:r>
          </a:p>
          <a:p>
            <a:pPr algn="just">
              <a:lnSpc>
                <a:spcPct val="150000"/>
              </a:lnSpc>
            </a:pPr>
            <a:r>
              <a:rPr lang="en-US" sz="2000" dirty="0"/>
              <a:t> Human library events depend on the services of the “human books” who volunteer to participate, though recruitment of these volunteers remains one of the most challenging aspects of hosting the events. Making this concept virtual can bring more books to volunteer and experience sharing could be done efficiently.</a:t>
            </a:r>
          </a:p>
          <a:p>
            <a:pPr marL="0" indent="0" algn="just">
              <a:lnSpc>
                <a:spcPct val="150000"/>
              </a:lnSpc>
              <a:buNone/>
            </a:pPr>
            <a:endParaRPr lang="en-US" sz="2000" dirty="0"/>
          </a:p>
          <a:p>
            <a:pPr algn="just">
              <a:lnSpc>
                <a:spcPct val="150000"/>
              </a:lnSpc>
            </a:pPr>
            <a:endParaRPr lang="en-US" sz="2000" dirty="0"/>
          </a:p>
        </p:txBody>
      </p:sp>
    </p:spTree>
    <p:extLst>
      <p:ext uri="{BB962C8B-B14F-4D97-AF65-F5344CB8AC3E}">
        <p14:creationId xmlns:p14="http://schemas.microsoft.com/office/powerpoint/2010/main" val="312326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3C0E-3241-4D9F-823D-B9CE4A6813C1}"/>
              </a:ext>
            </a:extLst>
          </p:cNvPr>
          <p:cNvSpPr>
            <a:spLocks noGrp="1"/>
          </p:cNvSpPr>
          <p:nvPr>
            <p:ph type="title"/>
          </p:nvPr>
        </p:nvSpPr>
        <p:spPr/>
        <p:txBody>
          <a:bodyPr>
            <a:normAutofit/>
          </a:bodyPr>
          <a:lstStyle/>
          <a:p>
            <a:r>
              <a:rPr lang="en-US" sz="3600" dirty="0">
                <a:solidFill>
                  <a:srgbClr val="FF0000"/>
                </a:solidFill>
              </a:rPr>
              <a:t>OBJECTIVES</a:t>
            </a:r>
          </a:p>
        </p:txBody>
      </p:sp>
      <p:sp>
        <p:nvSpPr>
          <p:cNvPr id="3" name="Content Placeholder 2">
            <a:extLst>
              <a:ext uri="{FF2B5EF4-FFF2-40B4-BE49-F238E27FC236}">
                <a16:creationId xmlns:a16="http://schemas.microsoft.com/office/drawing/2014/main" id="{EDB2D1B3-2174-4174-AFA0-BC76191E3563}"/>
              </a:ext>
            </a:extLst>
          </p:cNvPr>
          <p:cNvSpPr>
            <a:spLocks noGrp="1"/>
          </p:cNvSpPr>
          <p:nvPr>
            <p:ph idx="1"/>
          </p:nvPr>
        </p:nvSpPr>
        <p:spPr>
          <a:xfrm>
            <a:off x="855787" y="1879601"/>
            <a:ext cx="10058400" cy="4749799"/>
          </a:xfrm>
        </p:spPr>
        <p:txBody>
          <a:bodyPr>
            <a:normAutofit/>
          </a:bodyPr>
          <a:lstStyle/>
          <a:p>
            <a:pPr algn="just">
              <a:lnSpc>
                <a:spcPct val="150000"/>
              </a:lnSpc>
            </a:pPr>
            <a:r>
              <a:rPr lang="en-US" sz="2000" dirty="0"/>
              <a:t> The primary objective of this project is to develop a video streaming website which acts as a human library.</a:t>
            </a:r>
          </a:p>
          <a:p>
            <a:pPr algn="just">
              <a:lnSpc>
                <a:spcPct val="150000"/>
              </a:lnSpc>
            </a:pPr>
            <a:r>
              <a:rPr lang="en-US" sz="2000" dirty="0"/>
              <a:t> To bring human books from different locations in a common platform for sharing their life experiences.</a:t>
            </a:r>
          </a:p>
          <a:p>
            <a:pPr algn="just">
              <a:lnSpc>
                <a:spcPct val="150000"/>
              </a:lnSpc>
            </a:pPr>
            <a:r>
              <a:rPr lang="en-US" sz="2000" dirty="0"/>
              <a:t>Readers can also schedule appointment with the human books if they are interested to know more about the specific book they have read.</a:t>
            </a:r>
          </a:p>
          <a:p>
            <a:pPr algn="just">
              <a:lnSpc>
                <a:spcPct val="150000"/>
              </a:lnSpc>
            </a:pPr>
            <a:r>
              <a:rPr lang="en-US" sz="2000" dirty="0"/>
              <a:t>The Human Library is a safe space where we can challenge our unconscious biases, explore diversity, learn about how we're different from one another, and interact with people we'd never meet otherwise.</a:t>
            </a:r>
          </a:p>
          <a:p>
            <a:pPr marL="0" indent="0" algn="just">
              <a:lnSpc>
                <a:spcPct val="150000"/>
              </a:lnSpc>
              <a:buNone/>
            </a:pPr>
            <a:endParaRPr lang="en-US" sz="2000" dirty="0">
              <a:effectLst/>
              <a:ea typeface="Calibri" panose="020F0502020204030204" pitchFamily="34" charset="0"/>
              <a:cs typeface="Times New Roman" panose="02020603050405020304" pitchFamily="18" charset="0"/>
            </a:endParaRPr>
          </a:p>
          <a:p>
            <a:pPr algn="just">
              <a:lnSpc>
                <a:spcPct val="150000"/>
              </a:lnSpc>
            </a:pPr>
            <a:endParaRPr lang="en-US" sz="2000" dirty="0"/>
          </a:p>
        </p:txBody>
      </p:sp>
    </p:spTree>
    <p:extLst>
      <p:ext uri="{BB962C8B-B14F-4D97-AF65-F5344CB8AC3E}">
        <p14:creationId xmlns:p14="http://schemas.microsoft.com/office/powerpoint/2010/main" val="92068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CC0B-5016-4023-8A15-34AB8FBA90F6}"/>
              </a:ext>
            </a:extLst>
          </p:cNvPr>
          <p:cNvSpPr>
            <a:spLocks noGrp="1"/>
          </p:cNvSpPr>
          <p:nvPr>
            <p:ph type="title"/>
          </p:nvPr>
        </p:nvSpPr>
        <p:spPr/>
        <p:txBody>
          <a:bodyPr>
            <a:normAutofit/>
          </a:bodyPr>
          <a:lstStyle/>
          <a:p>
            <a:r>
              <a:rPr lang="en-US" sz="3600" dirty="0">
                <a:solidFill>
                  <a:srgbClr val="FF0000"/>
                </a:solidFill>
              </a:rPr>
              <a:t>REQUIREMENTS</a:t>
            </a:r>
          </a:p>
        </p:txBody>
      </p:sp>
      <p:sp>
        <p:nvSpPr>
          <p:cNvPr id="3" name="Content Placeholder 2">
            <a:extLst>
              <a:ext uri="{FF2B5EF4-FFF2-40B4-BE49-F238E27FC236}">
                <a16:creationId xmlns:a16="http://schemas.microsoft.com/office/drawing/2014/main" id="{82A59721-4C7D-4DE6-A9C1-EF2DA30F9CB2}"/>
              </a:ext>
            </a:extLst>
          </p:cNvPr>
          <p:cNvSpPr>
            <a:spLocks noGrp="1"/>
          </p:cNvSpPr>
          <p:nvPr>
            <p:ph idx="1"/>
          </p:nvPr>
        </p:nvSpPr>
        <p:spPr>
          <a:xfrm>
            <a:off x="855787" y="1186543"/>
            <a:ext cx="10058400" cy="5442857"/>
          </a:xfrm>
        </p:spPr>
        <p:txBody>
          <a:bodyPr>
            <a:noAutofit/>
          </a:bodyPr>
          <a:lstStyle/>
          <a:p>
            <a:pPr algn="just">
              <a:lnSpc>
                <a:spcPct val="150000"/>
              </a:lnSpc>
              <a:spcBef>
                <a:spcPts val="0"/>
              </a:spcBef>
              <a:spcAft>
                <a:spcPts val="800"/>
              </a:spcAft>
              <a:tabLst>
                <a:tab pos="1996440" algn="l"/>
              </a:tabLst>
            </a:pPr>
            <a:r>
              <a:rPr lang="en-US" sz="2000" b="1" dirty="0">
                <a:effectLst/>
                <a:ea typeface="Calibri" panose="020F0502020204030204" pitchFamily="34" charset="0"/>
                <a:cs typeface="Times New Roman" panose="02020603050405020304" pitchFamily="18" charset="0"/>
              </a:rPr>
              <a:t>SOFTWARE REQUIREMENTS</a:t>
            </a:r>
            <a:endParaRPr lang="en-US" dirty="0">
              <a:ea typeface="Calibri" panose="020F0502020204030204" pitchFamily="34" charset="0"/>
              <a:cs typeface="Times New Roman" panose="02020603050405020304" pitchFamily="18" charset="0"/>
            </a:endParaRPr>
          </a:p>
          <a:p>
            <a:pPr lvl="4" algn="just">
              <a:lnSpc>
                <a:spcPct val="150000"/>
              </a:lnSpc>
              <a:spcBef>
                <a:spcPts val="0"/>
              </a:spcBef>
              <a:spcAft>
                <a:spcPts val="800"/>
              </a:spcAft>
              <a:buFont typeface="Arial" panose="020B0604020202020204" pitchFamily="34" charset="0"/>
              <a:buChar char="•"/>
              <a:tabLst>
                <a:tab pos="1996440" algn="l"/>
              </a:tabLst>
            </a:pPr>
            <a:r>
              <a:rPr lang="en-US">
                <a:effectLst/>
                <a:ea typeface="Calibri" panose="020F0502020204030204" pitchFamily="34" charset="0"/>
                <a:cs typeface="Times New Roman" panose="02020603050405020304" pitchFamily="18" charset="0"/>
              </a:rPr>
              <a:t>VISUAL STUDIO CODE</a:t>
            </a:r>
            <a:endParaRPr lang="en-US" dirty="0">
              <a:effectLst/>
              <a:ea typeface="Calibri" panose="020F0502020204030204" pitchFamily="34" charset="0"/>
              <a:cs typeface="Times New Roman" panose="02020603050405020304" pitchFamily="18" charset="0"/>
            </a:endParaRPr>
          </a:p>
          <a:p>
            <a:pPr lvl="4" algn="just">
              <a:lnSpc>
                <a:spcPct val="150000"/>
              </a:lnSpc>
              <a:spcBef>
                <a:spcPts val="0"/>
              </a:spcBef>
              <a:spcAft>
                <a:spcPts val="800"/>
              </a:spcAft>
              <a:buFont typeface="Arial" panose="020B0604020202020204" pitchFamily="34" charset="0"/>
              <a:buChar char="•"/>
              <a:tabLst>
                <a:tab pos="1996440" algn="l"/>
              </a:tabLst>
            </a:pPr>
            <a:r>
              <a:rPr lang="en-US" dirty="0">
                <a:ea typeface="Calibri" panose="020F0502020204030204" pitchFamily="34" charset="0"/>
                <a:cs typeface="Times New Roman" panose="02020603050405020304" pitchFamily="18" charset="0"/>
              </a:rPr>
              <a:t>ANY WEB BROWSER</a:t>
            </a:r>
            <a:endParaRPr lang="en-US" dirty="0">
              <a:effectLst/>
              <a:ea typeface="Calibri" panose="020F0502020204030204" pitchFamily="34" charset="0"/>
              <a:cs typeface="Times New Roman" panose="02020603050405020304" pitchFamily="18" charset="0"/>
            </a:endParaRPr>
          </a:p>
          <a:p>
            <a:pPr algn="just">
              <a:lnSpc>
                <a:spcPct val="150000"/>
              </a:lnSpc>
              <a:spcBef>
                <a:spcPts val="0"/>
              </a:spcBef>
              <a:spcAft>
                <a:spcPts val="800"/>
              </a:spcAft>
              <a:tabLst>
                <a:tab pos="1996440" algn="l"/>
              </a:tabLst>
            </a:pPr>
            <a:r>
              <a:rPr lang="en-US" sz="2000" b="1" dirty="0">
                <a:ea typeface="Calibri" panose="020F0502020204030204" pitchFamily="34" charset="0"/>
                <a:cs typeface="Times New Roman" panose="02020603050405020304" pitchFamily="18" charset="0"/>
              </a:rPr>
              <a:t>HARDWARE</a:t>
            </a:r>
            <a:r>
              <a:rPr lang="en-US" sz="2000" b="1" dirty="0">
                <a:effectLst/>
                <a:ea typeface="Calibri" panose="020F0502020204030204" pitchFamily="34" charset="0"/>
                <a:cs typeface="Times New Roman" panose="02020603050405020304" pitchFamily="18" charset="0"/>
              </a:rPr>
              <a:t> REQUIREMENTS</a:t>
            </a:r>
          </a:p>
          <a:p>
            <a:pPr lvl="4" algn="just">
              <a:lnSpc>
                <a:spcPct val="150000"/>
              </a:lnSpc>
              <a:spcBef>
                <a:spcPts val="0"/>
              </a:spcBef>
              <a:spcAft>
                <a:spcPts val="800"/>
              </a:spcAft>
              <a:buFont typeface="Arial" panose="020B0604020202020204" pitchFamily="34" charset="0"/>
              <a:buChar char="•"/>
              <a:tabLst>
                <a:tab pos="1996440" algn="l"/>
              </a:tabLst>
            </a:pPr>
            <a:r>
              <a:rPr lang="en-US" dirty="0">
                <a:ea typeface="Calibri" panose="020F0502020204030204" pitchFamily="34" charset="0"/>
                <a:cs typeface="Times New Roman" panose="02020603050405020304" pitchFamily="18" charset="0"/>
              </a:rPr>
              <a:t>4GB RAM or above</a:t>
            </a:r>
          </a:p>
          <a:p>
            <a:pPr lvl="4" algn="just">
              <a:lnSpc>
                <a:spcPct val="150000"/>
              </a:lnSpc>
              <a:spcBef>
                <a:spcPts val="0"/>
              </a:spcBef>
              <a:spcAft>
                <a:spcPts val="800"/>
              </a:spcAft>
              <a:buFont typeface="Arial" panose="020B0604020202020204" pitchFamily="34" charset="0"/>
              <a:buChar char="•"/>
              <a:tabLst>
                <a:tab pos="1996440" algn="l"/>
              </a:tabLst>
            </a:pPr>
            <a:r>
              <a:rPr lang="en-US" dirty="0">
                <a:ea typeface="Calibri" panose="020F0502020204030204" pitchFamily="34" charset="0"/>
                <a:cs typeface="Times New Roman" panose="02020603050405020304" pitchFamily="18" charset="0"/>
              </a:rPr>
              <a:t>Graphics Processing Unit(GPU)</a:t>
            </a:r>
          </a:p>
          <a:p>
            <a:pPr lvl="4" algn="just">
              <a:lnSpc>
                <a:spcPct val="150000"/>
              </a:lnSpc>
              <a:spcBef>
                <a:spcPts val="0"/>
              </a:spcBef>
              <a:spcAft>
                <a:spcPts val="800"/>
              </a:spcAft>
              <a:buFont typeface="Arial" panose="020B0604020202020204" pitchFamily="34" charset="0"/>
              <a:buChar char="•"/>
              <a:tabLst>
                <a:tab pos="1996440" algn="l"/>
              </a:tabLst>
            </a:pPr>
            <a:endParaRPr lang="en-US" dirty="0">
              <a:effectLst/>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800"/>
              </a:spcAft>
              <a:buNone/>
              <a:tabLst>
                <a:tab pos="1996440" algn="l"/>
              </a:tabLst>
            </a:pPr>
            <a:endParaRPr lang="en-US" sz="2000" dirty="0">
              <a:effectLst/>
              <a:ea typeface="Calibri" panose="020F0502020204030204" pitchFamily="34" charset="0"/>
              <a:cs typeface="Times New Roman" panose="02020603050405020304" pitchFamily="18" charset="0"/>
            </a:endParaRPr>
          </a:p>
          <a:p>
            <a:pPr algn="just">
              <a:lnSpc>
                <a:spcPct val="150000"/>
              </a:lnSpc>
            </a:pPr>
            <a:endParaRPr lang="en-US" sz="2000" dirty="0"/>
          </a:p>
        </p:txBody>
      </p:sp>
    </p:spTree>
    <p:extLst>
      <p:ext uri="{BB962C8B-B14F-4D97-AF65-F5344CB8AC3E}">
        <p14:creationId xmlns:p14="http://schemas.microsoft.com/office/powerpoint/2010/main" val="619608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0395-E01D-4B55-BDEC-83D1A5672A59}"/>
              </a:ext>
            </a:extLst>
          </p:cNvPr>
          <p:cNvSpPr>
            <a:spLocks noGrp="1"/>
          </p:cNvSpPr>
          <p:nvPr>
            <p:ph type="title"/>
          </p:nvPr>
        </p:nvSpPr>
        <p:spPr>
          <a:xfrm>
            <a:off x="398587" y="228600"/>
            <a:ext cx="10972800" cy="990600"/>
          </a:xfrm>
        </p:spPr>
        <p:txBody>
          <a:bodyPr>
            <a:normAutofit/>
          </a:bodyPr>
          <a:lstStyle/>
          <a:p>
            <a:r>
              <a:rPr lang="en-US" sz="3600" dirty="0">
                <a:solidFill>
                  <a:srgbClr val="FF0000"/>
                </a:solidFill>
              </a:rPr>
              <a:t>PROJECT IMPLEMANTATION</a:t>
            </a:r>
          </a:p>
        </p:txBody>
      </p:sp>
      <p:sp>
        <p:nvSpPr>
          <p:cNvPr id="3" name="Content Placeholder 2">
            <a:extLst>
              <a:ext uri="{FF2B5EF4-FFF2-40B4-BE49-F238E27FC236}">
                <a16:creationId xmlns:a16="http://schemas.microsoft.com/office/drawing/2014/main" id="{9104156B-EA49-462C-AE8B-956BBBDF9419}"/>
              </a:ext>
            </a:extLst>
          </p:cNvPr>
          <p:cNvSpPr>
            <a:spLocks noGrp="1"/>
          </p:cNvSpPr>
          <p:nvPr>
            <p:ph idx="1"/>
          </p:nvPr>
        </p:nvSpPr>
        <p:spPr>
          <a:xfrm>
            <a:off x="768701" y="2023863"/>
            <a:ext cx="10058400" cy="4834137"/>
          </a:xfrm>
        </p:spPr>
        <p:txBody>
          <a:bodyPr>
            <a:noAutofit/>
          </a:bodyPr>
          <a:lstStyle/>
          <a:p>
            <a:pPr algn="just">
              <a:lnSpc>
                <a:spcPct val="150000"/>
              </a:lnSpc>
            </a:pPr>
            <a:r>
              <a:rPr lang="en-US" sz="2000" dirty="0"/>
              <a:t>Install Python</a:t>
            </a:r>
          </a:p>
          <a:p>
            <a:pPr algn="just">
              <a:lnSpc>
                <a:spcPct val="150000"/>
              </a:lnSpc>
            </a:pPr>
            <a:r>
              <a:rPr lang="en-US" sz="2000" dirty="0"/>
              <a:t>Download visual studio code(Code Editor)</a:t>
            </a:r>
          </a:p>
          <a:p>
            <a:pPr algn="just">
              <a:lnSpc>
                <a:spcPct val="150000"/>
              </a:lnSpc>
            </a:pPr>
            <a:r>
              <a:rPr lang="en-US" sz="2000" dirty="0"/>
              <a:t>Install Django.</a:t>
            </a:r>
          </a:p>
          <a:p>
            <a:pPr algn="just">
              <a:lnSpc>
                <a:spcPct val="150000"/>
              </a:lnSpc>
            </a:pPr>
            <a:r>
              <a:rPr lang="en-US" sz="2000" dirty="0"/>
              <a:t>Start the project in Django and name the Web application.</a:t>
            </a:r>
          </a:p>
          <a:p>
            <a:pPr algn="just">
              <a:lnSpc>
                <a:spcPct val="150000"/>
              </a:lnSpc>
            </a:pPr>
            <a:r>
              <a:rPr lang="en-US" sz="2000" dirty="0"/>
              <a:t>Create workspace and initialize application</a:t>
            </a:r>
          </a:p>
          <a:p>
            <a:pPr algn="just">
              <a:lnSpc>
                <a:spcPct val="150000"/>
              </a:lnSpc>
            </a:pPr>
            <a:r>
              <a:rPr lang="en-US" sz="2000" dirty="0"/>
              <a:t>Create components and make their layout with HTML,CSS and JavaScript.</a:t>
            </a:r>
          </a:p>
          <a:p>
            <a:pPr algn="just">
              <a:lnSpc>
                <a:spcPct val="150000"/>
              </a:lnSpc>
            </a:pPr>
            <a:r>
              <a:rPr lang="en-US" sz="2000" dirty="0"/>
              <a:t>Backend is implemented using Django</a:t>
            </a:r>
          </a:p>
        </p:txBody>
      </p:sp>
    </p:spTree>
    <p:extLst>
      <p:ext uri="{BB962C8B-B14F-4D97-AF65-F5344CB8AC3E}">
        <p14:creationId xmlns:p14="http://schemas.microsoft.com/office/powerpoint/2010/main" val="78286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254E-1F90-4660-A8D0-725EF4AF1408}"/>
              </a:ext>
            </a:extLst>
          </p:cNvPr>
          <p:cNvSpPr>
            <a:spLocks noGrp="1"/>
          </p:cNvSpPr>
          <p:nvPr>
            <p:ph type="title"/>
          </p:nvPr>
        </p:nvSpPr>
        <p:spPr>
          <a:xfrm>
            <a:off x="-602899" y="228600"/>
            <a:ext cx="10972800" cy="1143000"/>
          </a:xfrm>
        </p:spPr>
        <p:txBody>
          <a:bodyPr>
            <a:normAutofit/>
          </a:bodyPr>
          <a:lstStyle/>
          <a:p>
            <a:r>
              <a:rPr lang="en-US" sz="3600" dirty="0">
                <a:solidFill>
                  <a:srgbClr val="FF0000"/>
                </a:solidFill>
              </a:rPr>
              <a:t>                       WORKFLOW DIAGRAM</a:t>
            </a:r>
            <a:endParaRPr lang="en-US" sz="3600" dirty="0"/>
          </a:p>
        </p:txBody>
      </p:sp>
      <p:pic>
        <p:nvPicPr>
          <p:cNvPr id="8" name="Content Placeholder 7">
            <a:extLst>
              <a:ext uri="{FF2B5EF4-FFF2-40B4-BE49-F238E27FC236}">
                <a16:creationId xmlns:a16="http://schemas.microsoft.com/office/drawing/2014/main" id="{CB646C81-5977-42A1-885C-9B223D34BA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2743" y="1727200"/>
            <a:ext cx="8786514" cy="4811713"/>
          </a:xfrm>
        </p:spPr>
      </p:pic>
      <p:sp>
        <p:nvSpPr>
          <p:cNvPr id="4" name="Date Placeholder 3">
            <a:extLst>
              <a:ext uri="{FF2B5EF4-FFF2-40B4-BE49-F238E27FC236}">
                <a16:creationId xmlns:a16="http://schemas.microsoft.com/office/drawing/2014/main" id="{7140EC30-59E6-4040-A67E-2D3E36DE8E4B}"/>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35B6F970-089A-4680-B91C-CF058A014F9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C317D73C-3FCE-4C2C-AAAD-C548F580749E}"/>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368816458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1317</TotalTime>
  <Words>873</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Inter</vt:lpstr>
      <vt:lpstr>Wingdings</vt:lpstr>
      <vt:lpstr>Custom Design</vt:lpstr>
      <vt:lpstr> </vt:lpstr>
      <vt:lpstr>PowerPoint Presentation</vt:lpstr>
      <vt:lpstr>   PRESENTATION OUTLINE</vt:lpstr>
      <vt:lpstr>ABSTRACT</vt:lpstr>
      <vt:lpstr>INTRODUCTION</vt:lpstr>
      <vt:lpstr>OBJECTIVES</vt:lpstr>
      <vt:lpstr>REQUIREMENTS</vt:lpstr>
      <vt:lpstr>PROJECT IMPLEMANTATION</vt:lpstr>
      <vt:lpstr>                       WORKFLOW DIAGRAM</vt:lpstr>
      <vt:lpstr>SCREENSHOTS</vt:lpstr>
      <vt:lpstr>SCREENSHOTS</vt:lpstr>
      <vt:lpstr>SCREENSHOTS</vt:lpstr>
      <vt:lpstr>SCREENSHOTS</vt:lpstr>
      <vt:lpstr>SCREENSHOTS</vt:lpstr>
      <vt:lpstr>SCREENSHOTS</vt:lpstr>
      <vt:lpstr>FUTURE APPLICATION</vt:lpstr>
      <vt:lpstr>CONCLUSIONS</vt:lpstr>
      <vt:lpstr>REFERENCES</vt:lpstr>
      <vt:lpstr>VIDEO STREAMER-HUMAN LIBRARY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PREDICTOR</dc:title>
  <dc:creator>Srivarsh Sakthivelan</dc:creator>
  <cp:lastModifiedBy>Varun Das</cp:lastModifiedBy>
  <cp:revision>26</cp:revision>
  <dcterms:created xsi:type="dcterms:W3CDTF">2021-11-12T05:27:22Z</dcterms:created>
  <dcterms:modified xsi:type="dcterms:W3CDTF">2022-04-13T05:05:17Z</dcterms:modified>
</cp:coreProperties>
</file>