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7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eep varma" userId="a0f7f53ea54c720d" providerId="LiveId" clId="{E40E01A6-581A-4D22-BC1D-1E13375D9EC7}"/>
    <pc:docChg chg="modSld">
      <pc:chgData name="dileep varma" userId="a0f7f53ea54c720d" providerId="LiveId" clId="{E40E01A6-581A-4D22-BC1D-1E13375D9EC7}" dt="2023-10-07T09:42:16.856" v="81" actId="20577"/>
      <pc:docMkLst>
        <pc:docMk/>
      </pc:docMkLst>
      <pc:sldChg chg="modSp mod">
        <pc:chgData name="dileep varma" userId="a0f7f53ea54c720d" providerId="LiveId" clId="{E40E01A6-581A-4D22-BC1D-1E13375D9EC7}" dt="2023-09-28T15:54:11.699" v="14" actId="1076"/>
        <pc:sldMkLst>
          <pc:docMk/>
          <pc:sldMk cId="0" sldId="256"/>
        </pc:sldMkLst>
        <pc:spChg chg="mod">
          <ac:chgData name="dileep varma" userId="a0f7f53ea54c720d" providerId="LiveId" clId="{E40E01A6-581A-4D22-BC1D-1E13375D9EC7}" dt="2023-09-28T15:54:11.699" v="14" actId="1076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dileep varma" userId="a0f7f53ea54c720d" providerId="LiveId" clId="{E40E01A6-581A-4D22-BC1D-1E13375D9EC7}" dt="2023-10-07T09:42:16.856" v="81" actId="20577"/>
        <pc:sldMkLst>
          <pc:docMk/>
          <pc:sldMk cId="0" sldId="259"/>
        </pc:sldMkLst>
        <pc:graphicFrameChg chg="modGraphic">
          <ac:chgData name="dileep varma" userId="a0f7f53ea54c720d" providerId="LiveId" clId="{E40E01A6-581A-4D22-BC1D-1E13375D9EC7}" dt="2023-10-07T09:42:16.856" v="81" actId="20577"/>
          <ac:graphicFrameMkLst>
            <pc:docMk/>
            <pc:sldMk cId="0" sldId="259"/>
            <ac:graphicFrameMk id="3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57262" y="2662237"/>
            <a:ext cx="4838700" cy="392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3226" y="2662237"/>
            <a:ext cx="4838700" cy="392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7262" y="1947926"/>
            <a:ext cx="2134235" cy="4445"/>
          </a:xfrm>
          <a:custGeom>
            <a:avLst/>
            <a:gdLst/>
            <a:ahLst/>
            <a:cxnLst/>
            <a:rect l="l" t="t" r="r" b="b"/>
            <a:pathLst>
              <a:path w="2134235" h="4444">
                <a:moveTo>
                  <a:pt x="0" y="0"/>
                </a:moveTo>
                <a:lnTo>
                  <a:pt x="2133663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15600" y="1095375"/>
            <a:ext cx="1676400" cy="2228850"/>
          </a:xfrm>
          <a:custGeom>
            <a:avLst/>
            <a:gdLst/>
            <a:ahLst/>
            <a:cxnLst/>
            <a:rect l="l" t="t" r="r" b="b"/>
            <a:pathLst>
              <a:path w="1676400" h="2228850">
                <a:moveTo>
                  <a:pt x="559434" y="0"/>
                </a:moveTo>
                <a:lnTo>
                  <a:pt x="0" y="557657"/>
                </a:lnTo>
                <a:lnTo>
                  <a:pt x="1676400" y="2228850"/>
                </a:lnTo>
                <a:lnTo>
                  <a:pt x="1676400" y="1113536"/>
                </a:lnTo>
                <a:lnTo>
                  <a:pt x="559434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07039" y="889"/>
            <a:ext cx="1085215" cy="1085215"/>
          </a:xfrm>
          <a:custGeom>
            <a:avLst/>
            <a:gdLst/>
            <a:ahLst/>
            <a:cxnLst/>
            <a:rect l="l" t="t" r="r" b="b"/>
            <a:pathLst>
              <a:path w="1085215" h="1085215">
                <a:moveTo>
                  <a:pt x="1084960" y="0"/>
                </a:moveTo>
                <a:lnTo>
                  <a:pt x="0" y="0"/>
                </a:lnTo>
                <a:lnTo>
                  <a:pt x="1084960" y="1084960"/>
                </a:lnTo>
                <a:lnTo>
                  <a:pt x="1084960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67775" y="889"/>
            <a:ext cx="2181225" cy="1094740"/>
          </a:xfrm>
          <a:custGeom>
            <a:avLst/>
            <a:gdLst/>
            <a:ahLst/>
            <a:cxnLst/>
            <a:rect l="l" t="t" r="r" b="b"/>
            <a:pathLst>
              <a:path w="2181225" h="1094740">
                <a:moveTo>
                  <a:pt x="2181225" y="0"/>
                </a:moveTo>
                <a:lnTo>
                  <a:pt x="0" y="0"/>
                </a:lnTo>
                <a:lnTo>
                  <a:pt x="1090168" y="1094485"/>
                </a:lnTo>
                <a:lnTo>
                  <a:pt x="2181225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2182" y="789305"/>
            <a:ext cx="1028763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4572" y="2087039"/>
            <a:ext cx="10377805" cy="4573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8028305" cy="6094730"/>
            <a:chOff x="0" y="762000"/>
            <a:chExt cx="8028305" cy="6094730"/>
          </a:xfrm>
        </p:grpSpPr>
        <p:sp>
          <p:nvSpPr>
            <p:cNvPr id="3" name="object 3"/>
            <p:cNvSpPr/>
            <p:nvPr/>
          </p:nvSpPr>
          <p:spPr>
            <a:xfrm>
              <a:off x="0" y="762000"/>
              <a:ext cx="3076575" cy="4095750"/>
            </a:xfrm>
            <a:custGeom>
              <a:avLst/>
              <a:gdLst/>
              <a:ahLst/>
              <a:cxnLst/>
              <a:rect l="l" t="t" r="r" b="b"/>
              <a:pathLst>
                <a:path w="3076575" h="4095750">
                  <a:moveTo>
                    <a:pt x="0" y="0"/>
                  </a:moveTo>
                  <a:lnTo>
                    <a:pt x="0" y="2049652"/>
                  </a:lnTo>
                  <a:lnTo>
                    <a:pt x="2049907" y="4095750"/>
                  </a:lnTo>
                  <a:lnTo>
                    <a:pt x="3076575" y="3070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57750"/>
              <a:ext cx="1998980" cy="1998980"/>
            </a:xfrm>
            <a:custGeom>
              <a:avLst/>
              <a:gdLst/>
              <a:ahLst/>
              <a:cxnLst/>
              <a:rect l="l" t="t" r="r" b="b"/>
              <a:pathLst>
                <a:path w="1998980" h="1998979">
                  <a:moveTo>
                    <a:pt x="0" y="0"/>
                  </a:moveTo>
                  <a:lnTo>
                    <a:pt x="0" y="1998528"/>
                  </a:lnTo>
                  <a:lnTo>
                    <a:pt x="1998472" y="1998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5500" y="4857750"/>
              <a:ext cx="4000500" cy="1998980"/>
            </a:xfrm>
            <a:custGeom>
              <a:avLst/>
              <a:gdLst/>
              <a:ahLst/>
              <a:cxnLst/>
              <a:rect l="l" t="t" r="r" b="b"/>
              <a:pathLst>
                <a:path w="4000500" h="1998979">
                  <a:moveTo>
                    <a:pt x="2001139" y="0"/>
                  </a:moveTo>
                  <a:lnTo>
                    <a:pt x="0" y="1998533"/>
                  </a:lnTo>
                  <a:lnTo>
                    <a:pt x="4000500" y="1998533"/>
                  </a:lnTo>
                  <a:lnTo>
                    <a:pt x="2001139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3651" y="5786437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600" y="3987"/>
                  </a:lnTo>
                </a:path>
              </a:pathLst>
            </a:custGeom>
            <a:ln w="101600">
              <a:solidFill>
                <a:srgbClr val="7BA6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37580" y="126111"/>
            <a:ext cx="5890895" cy="11188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032510" marR="5080" indent="-1019810">
              <a:lnSpc>
                <a:spcPts val="4280"/>
              </a:lnSpc>
              <a:spcBef>
                <a:spcPts val="245"/>
              </a:spcBef>
            </a:pPr>
            <a:r>
              <a:rPr sz="3600" spc="-430" dirty="0"/>
              <a:t>B</a:t>
            </a:r>
            <a:r>
              <a:rPr sz="3600" spc="-210" dirty="0"/>
              <a:t>a</a:t>
            </a:r>
            <a:r>
              <a:rPr sz="3600" spc="-200" dirty="0"/>
              <a:t>s</a:t>
            </a:r>
            <a:r>
              <a:rPr sz="3600" spc="-105" dirty="0"/>
              <a:t>i</a:t>
            </a:r>
            <a:r>
              <a:rPr sz="3600" spc="-325" dirty="0"/>
              <a:t>c</a:t>
            </a:r>
            <a:r>
              <a:rPr sz="3600" spc="-130" dirty="0"/>
              <a:t> </a:t>
            </a:r>
            <a:r>
              <a:rPr sz="3600" spc="-280" dirty="0"/>
              <a:t>D</a:t>
            </a:r>
            <a:r>
              <a:rPr sz="3600" spc="-135" dirty="0"/>
              <a:t>e</a:t>
            </a:r>
            <a:r>
              <a:rPr sz="3600" spc="-80" dirty="0"/>
              <a:t>t</a:t>
            </a:r>
            <a:r>
              <a:rPr sz="3600" spc="-114" dirty="0"/>
              <a:t>a</a:t>
            </a:r>
            <a:r>
              <a:rPr sz="3600" spc="-45" dirty="0"/>
              <a:t>i</a:t>
            </a:r>
            <a:r>
              <a:rPr sz="3600" spc="-105" dirty="0"/>
              <a:t>l</a:t>
            </a:r>
            <a:r>
              <a:rPr sz="3600" spc="-370" dirty="0"/>
              <a:t>s</a:t>
            </a:r>
            <a:r>
              <a:rPr sz="3600" spc="-90" dirty="0"/>
              <a:t> </a:t>
            </a:r>
            <a:r>
              <a:rPr sz="3600" spc="-330" dirty="0"/>
              <a:t>o</a:t>
            </a:r>
            <a:r>
              <a:rPr sz="3600" spc="-60" dirty="0"/>
              <a:t>f</a:t>
            </a:r>
            <a:r>
              <a:rPr sz="3600" spc="-45" dirty="0"/>
              <a:t> </a:t>
            </a:r>
            <a:r>
              <a:rPr sz="3600" spc="-80" dirty="0"/>
              <a:t>t</a:t>
            </a:r>
            <a:r>
              <a:rPr sz="3600" spc="-180" dirty="0"/>
              <a:t>he</a:t>
            </a:r>
            <a:r>
              <a:rPr sz="3600" spc="-120" dirty="0"/>
              <a:t> </a:t>
            </a:r>
            <a:r>
              <a:rPr sz="3600" spc="-480" dirty="0"/>
              <a:t>T</a:t>
            </a:r>
            <a:r>
              <a:rPr sz="3600" spc="-135" dirty="0"/>
              <a:t>e</a:t>
            </a:r>
            <a:r>
              <a:rPr sz="3600" spc="-60" dirty="0"/>
              <a:t>am</a:t>
            </a:r>
            <a:r>
              <a:rPr sz="3600" spc="-20" dirty="0"/>
              <a:t> </a:t>
            </a:r>
            <a:r>
              <a:rPr sz="3600" spc="-150" dirty="0"/>
              <a:t>and  </a:t>
            </a:r>
            <a:r>
              <a:rPr sz="3600" spc="-235" dirty="0"/>
              <a:t>P</a:t>
            </a:r>
            <a:r>
              <a:rPr sz="3600" spc="-195" dirty="0"/>
              <a:t>r</a:t>
            </a:r>
            <a:r>
              <a:rPr sz="3600" spc="-330" dirty="0"/>
              <a:t>o</a:t>
            </a:r>
            <a:r>
              <a:rPr sz="3600" spc="-260" dirty="0"/>
              <a:t>b</a:t>
            </a:r>
            <a:r>
              <a:rPr sz="3600" spc="-100" dirty="0"/>
              <a:t>l</a:t>
            </a:r>
            <a:r>
              <a:rPr sz="3600" spc="-130" dirty="0"/>
              <a:t>e</a:t>
            </a:r>
            <a:r>
              <a:rPr sz="3600" spc="-65" dirty="0"/>
              <a:t>m</a:t>
            </a:r>
            <a:r>
              <a:rPr sz="3600" spc="-165" dirty="0"/>
              <a:t> </a:t>
            </a:r>
            <a:r>
              <a:rPr sz="3600" spc="-380" dirty="0"/>
              <a:t>S</a:t>
            </a:r>
            <a:r>
              <a:rPr sz="3600" spc="-75" dirty="0"/>
              <a:t>t</a:t>
            </a:r>
            <a:r>
              <a:rPr sz="3600" spc="-60" dirty="0"/>
              <a:t>a</a:t>
            </a:r>
            <a:r>
              <a:rPr sz="3600" spc="-70" dirty="0"/>
              <a:t>t</a:t>
            </a:r>
            <a:r>
              <a:rPr sz="3600" spc="-130" dirty="0"/>
              <a:t>e</a:t>
            </a:r>
            <a:r>
              <a:rPr sz="3600" spc="-55" dirty="0"/>
              <a:t>m</a:t>
            </a:r>
            <a:r>
              <a:rPr sz="3600" spc="-130" dirty="0"/>
              <a:t>e</a:t>
            </a:r>
            <a:r>
              <a:rPr sz="3600" spc="-145" dirty="0"/>
              <a:t>nt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843651" y="1520641"/>
            <a:ext cx="6528816" cy="533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7BA654"/>
                </a:solidFill>
                <a:latin typeface="Arial"/>
                <a:cs typeface="Arial"/>
              </a:rPr>
              <a:t>Ministry/Organization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Name/Student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Innovation:</a:t>
            </a:r>
            <a:r>
              <a:rPr lang="en-US" sz="1800" b="1" spc="-105" dirty="0">
                <a:solidFill>
                  <a:srgbClr val="7BA654"/>
                </a:solidFill>
                <a:latin typeface="Arial"/>
                <a:cs typeface="Arial"/>
              </a:rPr>
              <a:t> Government of </a:t>
            </a:r>
            <a:r>
              <a:rPr lang="en-US" b="1" spc="-105" dirty="0">
                <a:solidFill>
                  <a:srgbClr val="7BA654"/>
                </a:solidFill>
                <a:latin typeface="Arial"/>
                <a:cs typeface="Arial"/>
              </a:rPr>
              <a:t>G</a:t>
            </a:r>
            <a:r>
              <a:rPr lang="en-US" sz="1800" b="1" spc="-105" dirty="0">
                <a:solidFill>
                  <a:srgbClr val="7BA654"/>
                </a:solidFill>
                <a:latin typeface="Arial"/>
                <a:cs typeface="Arial"/>
              </a:rPr>
              <a:t>ujarat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55" dirty="0">
                <a:solidFill>
                  <a:srgbClr val="7BA654"/>
                </a:solidFill>
                <a:latin typeface="Arial"/>
                <a:cs typeface="Arial"/>
              </a:rPr>
              <a:t>P</a:t>
            </a:r>
            <a:r>
              <a:rPr sz="1800" b="1" spc="-17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60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lang="en-US" b="1" spc="-170" dirty="0">
                <a:solidFill>
                  <a:srgbClr val="7BA654"/>
                </a:solidFill>
                <a:latin typeface="Arial"/>
                <a:cs typeface="Arial"/>
              </a:rPr>
              <a:t> SIH</a:t>
            </a:r>
            <a:r>
              <a:rPr lang="en-US" sz="1800" b="1" spc="-170" dirty="0">
                <a:solidFill>
                  <a:srgbClr val="7BA654"/>
                </a:solidFill>
                <a:latin typeface="Arial"/>
                <a:cs typeface="Arial"/>
              </a:rPr>
              <a:t>1364</a:t>
            </a:r>
            <a:endParaRPr sz="1800" dirty="0">
              <a:latin typeface="Arial"/>
              <a:cs typeface="Arial"/>
            </a:endParaRPr>
          </a:p>
          <a:p>
            <a:pPr marL="12700" marR="2338705">
              <a:spcBef>
                <a:spcPts val="615"/>
              </a:spcBef>
            </a:pPr>
            <a:r>
              <a:rPr sz="1800" b="1" spc="-155" dirty="0">
                <a:solidFill>
                  <a:srgbClr val="7BA654"/>
                </a:solidFill>
                <a:latin typeface="Arial"/>
                <a:cs typeface="Arial"/>
              </a:rPr>
              <a:t>P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b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em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75" dirty="0">
                <a:solidFill>
                  <a:srgbClr val="7BA654"/>
                </a:solidFill>
                <a:latin typeface="Arial"/>
                <a:cs typeface="Arial"/>
              </a:rPr>
              <a:t>nt</a:t>
            </a:r>
            <a:r>
              <a:rPr sz="1800" b="1" spc="-18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04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5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lang="en-US" sz="1800" b="1" spc="-150" dirty="0">
                <a:solidFill>
                  <a:srgbClr val="7BA654"/>
                </a:solidFill>
                <a:latin typeface="Arial"/>
                <a:cs typeface="Arial"/>
              </a:rPr>
              <a:t> Fake social media profile detection and reporting</a:t>
            </a:r>
          </a:p>
          <a:p>
            <a:pPr marL="12700" marR="2338705">
              <a:spcBef>
                <a:spcPts val="615"/>
              </a:spcBef>
            </a:pPr>
            <a:endParaRPr lang="en-US" sz="1800" b="1" spc="-204" dirty="0">
              <a:solidFill>
                <a:srgbClr val="7BA654"/>
              </a:solidFill>
              <a:latin typeface="Arial"/>
              <a:cs typeface="Arial"/>
            </a:endParaRPr>
          </a:p>
          <a:p>
            <a:pPr marL="12700" marR="2338705">
              <a:spcBef>
                <a:spcPts val="615"/>
              </a:spcBef>
            </a:pPr>
            <a:r>
              <a:rPr sz="1800" b="1" spc="-204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am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me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lang="en-US" sz="1800" b="1" spc="-17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sz="1800" b="1" spc="-170" dirty="0" err="1">
                <a:solidFill>
                  <a:srgbClr val="7BA654"/>
                </a:solidFill>
                <a:latin typeface="Arial"/>
                <a:cs typeface="Arial"/>
              </a:rPr>
              <a:t>GenesisVR</a:t>
            </a:r>
            <a:endParaRPr sz="1800" dirty="0">
              <a:latin typeface="Arial"/>
              <a:cs typeface="Arial"/>
            </a:endParaRPr>
          </a:p>
          <a:p>
            <a:pPr marL="12700" marR="2603500">
              <a:lnSpc>
                <a:spcPts val="4880"/>
              </a:lnSpc>
              <a:spcBef>
                <a:spcPts val="5"/>
              </a:spcBef>
            </a:pPr>
            <a:r>
              <a:rPr sz="1800" b="1" spc="-204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am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75" dirty="0">
                <a:solidFill>
                  <a:srgbClr val="7BA654"/>
                </a:solidFill>
                <a:latin typeface="Arial"/>
                <a:cs typeface="Arial"/>
              </a:rPr>
              <a:t>ad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12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me</a:t>
            </a:r>
            <a:r>
              <a:rPr sz="1800" b="1" spc="-150" dirty="0">
                <a:solidFill>
                  <a:srgbClr val="7BA654"/>
                </a:solidFill>
                <a:latin typeface="Arial"/>
                <a:cs typeface="Arial"/>
              </a:rPr>
              <a:t>: </a:t>
            </a:r>
            <a:r>
              <a:rPr lang="en-US" b="1" spc="-150" dirty="0">
                <a:solidFill>
                  <a:srgbClr val="7BA654"/>
                </a:solidFill>
                <a:latin typeface="Arial"/>
                <a:cs typeface="Arial"/>
              </a:rPr>
              <a:t>Varun </a:t>
            </a:r>
            <a:r>
              <a:rPr lang="en-US" b="1" spc="-150" dirty="0" err="1">
                <a:solidFill>
                  <a:srgbClr val="7BA654"/>
                </a:solidFill>
                <a:latin typeface="Arial"/>
                <a:cs typeface="Arial"/>
              </a:rPr>
              <a:t>Dronamraju</a:t>
            </a:r>
            <a:endParaRPr lang="en-US" b="1" spc="-150" dirty="0">
              <a:solidFill>
                <a:srgbClr val="7BA654"/>
              </a:solidFill>
              <a:latin typeface="Arial"/>
              <a:cs typeface="Arial"/>
            </a:endParaRPr>
          </a:p>
          <a:p>
            <a:pPr marL="12700" marR="2603500">
              <a:lnSpc>
                <a:spcPts val="4880"/>
              </a:lnSpc>
              <a:spcBef>
                <a:spcPts val="5"/>
              </a:spcBef>
            </a:pP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ns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ti</a:t>
            </a: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u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54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de (</a:t>
            </a:r>
            <a:r>
              <a:rPr sz="1800" b="1" spc="-240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16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H</a:t>
            </a:r>
            <a:r>
              <a:rPr sz="1800" b="1" spc="-229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25" dirty="0">
                <a:solidFill>
                  <a:srgbClr val="7BA654"/>
                </a:solidFill>
                <a:latin typeface="Arial"/>
                <a:cs typeface="Arial"/>
              </a:rPr>
              <a:t>):</a:t>
            </a:r>
            <a:r>
              <a:rPr lang="en-US" sz="1800" b="1" spc="-12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IN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U-0011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ns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ti</a:t>
            </a: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u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me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lang="en-US" sz="1800" b="1" spc="-17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dirty="0">
                <a:effectLst/>
              </a:rPr>
              <a:t>Gandhi Institute of Technology &amp; Management                                       (                                          (GITAM) University, Visakhapatnam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204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h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me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Blockchain &amp; Cybersecurity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225" y="247650"/>
            <a:ext cx="3429000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895725"/>
            <a:ext cx="2961640" cy="2962275"/>
            <a:chOff x="833" y="3895725"/>
            <a:chExt cx="2961640" cy="2962275"/>
          </a:xfrm>
        </p:grpSpPr>
        <p:sp>
          <p:nvSpPr>
            <p:cNvPr id="3" name="object 3"/>
            <p:cNvSpPr/>
            <p:nvPr/>
          </p:nvSpPr>
          <p:spPr>
            <a:xfrm>
              <a:off x="971549" y="5372100"/>
              <a:ext cx="1990725" cy="1485900"/>
            </a:xfrm>
            <a:custGeom>
              <a:avLst/>
              <a:gdLst/>
              <a:ahLst/>
              <a:cxnLst/>
              <a:rect l="l" t="t" r="r" b="b"/>
              <a:pathLst>
                <a:path w="1990725" h="1485900">
                  <a:moveTo>
                    <a:pt x="498094" y="0"/>
                  </a:moveTo>
                  <a:lnTo>
                    <a:pt x="0" y="495858"/>
                  </a:lnTo>
                  <a:lnTo>
                    <a:pt x="994537" y="1485900"/>
                  </a:lnTo>
                  <a:lnTo>
                    <a:pt x="1990725" y="1485900"/>
                  </a:lnTo>
                  <a:lnTo>
                    <a:pt x="498094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6" y="5887288"/>
              <a:ext cx="970915" cy="970915"/>
            </a:xfrm>
            <a:custGeom>
              <a:avLst/>
              <a:gdLst/>
              <a:ahLst/>
              <a:cxnLst/>
              <a:rect l="l" t="t" r="r" b="b"/>
              <a:pathLst>
                <a:path w="970915" h="970915">
                  <a:moveTo>
                    <a:pt x="0" y="0"/>
                  </a:moveTo>
                  <a:lnTo>
                    <a:pt x="0" y="970711"/>
                  </a:lnTo>
                  <a:lnTo>
                    <a:pt x="970713" y="970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895725"/>
              <a:ext cx="970915" cy="1943100"/>
            </a:xfrm>
            <a:custGeom>
              <a:avLst/>
              <a:gdLst/>
              <a:ahLst/>
              <a:cxnLst/>
              <a:rect l="l" t="t" r="r" b="b"/>
              <a:pathLst>
                <a:path w="970915" h="1943100">
                  <a:moveTo>
                    <a:pt x="0" y="0"/>
                  </a:moveTo>
                  <a:lnTo>
                    <a:pt x="0" y="1943100"/>
                  </a:lnTo>
                  <a:lnTo>
                    <a:pt x="970716" y="97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57262" y="1947926"/>
            <a:ext cx="2134235" cy="4445"/>
          </a:xfrm>
          <a:custGeom>
            <a:avLst/>
            <a:gdLst/>
            <a:ahLst/>
            <a:cxnLst/>
            <a:rect l="l" t="t" r="r" b="b"/>
            <a:pathLst>
              <a:path w="2134235" h="4444">
                <a:moveTo>
                  <a:pt x="0" y="0"/>
                </a:moveTo>
                <a:lnTo>
                  <a:pt x="2133663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2182" y="853693"/>
            <a:ext cx="49244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5" dirty="0"/>
              <a:t>I</a:t>
            </a:r>
            <a:r>
              <a:rPr sz="3950" spc="-245" dirty="0"/>
              <a:t>d</a:t>
            </a:r>
            <a:r>
              <a:rPr sz="3950" spc="-100" dirty="0"/>
              <a:t>e</a:t>
            </a:r>
            <a:r>
              <a:rPr sz="3950" spc="-35" dirty="0"/>
              <a:t>a</a:t>
            </a:r>
            <a:r>
              <a:rPr sz="3950" spc="770" dirty="0"/>
              <a:t>/</a:t>
            </a:r>
            <a:r>
              <a:rPr sz="3950" spc="-400" dirty="0"/>
              <a:t>A</a:t>
            </a:r>
            <a:r>
              <a:rPr sz="3950" spc="-315" dirty="0"/>
              <a:t>p</a:t>
            </a:r>
            <a:r>
              <a:rPr sz="3950" spc="-245" dirty="0"/>
              <a:t>p</a:t>
            </a:r>
            <a:r>
              <a:rPr sz="3950" spc="-195" dirty="0"/>
              <a:t>r</a:t>
            </a:r>
            <a:r>
              <a:rPr sz="3950" spc="-190" dirty="0"/>
              <a:t>o</a:t>
            </a:r>
            <a:r>
              <a:rPr sz="3950" spc="-160" dirty="0"/>
              <a:t>a</a:t>
            </a:r>
            <a:r>
              <a:rPr sz="3950" spc="-330" dirty="0"/>
              <a:t>c</a:t>
            </a:r>
            <a:r>
              <a:rPr sz="3950" spc="-260" dirty="0"/>
              <a:t>h</a:t>
            </a:r>
            <a:r>
              <a:rPr sz="3950" spc="-190" dirty="0"/>
              <a:t> </a:t>
            </a:r>
            <a:r>
              <a:rPr sz="3950" spc="-235" dirty="0"/>
              <a:t>D</a:t>
            </a:r>
            <a:r>
              <a:rPr sz="3950" spc="-100" dirty="0"/>
              <a:t>e</a:t>
            </a:r>
            <a:r>
              <a:rPr sz="3950" spc="-35" dirty="0"/>
              <a:t>t</a:t>
            </a:r>
            <a:r>
              <a:rPr sz="3950" spc="-40" dirty="0"/>
              <a:t>a</a:t>
            </a:r>
            <a:r>
              <a:rPr sz="3950" spc="-215" dirty="0"/>
              <a:t>ils</a:t>
            </a:r>
            <a:endParaRPr sz="3950"/>
          </a:p>
        </p:txBody>
      </p:sp>
      <p:sp>
        <p:nvSpPr>
          <p:cNvPr id="8" name="object 8"/>
          <p:cNvSpPr txBox="1"/>
          <p:nvPr/>
        </p:nvSpPr>
        <p:spPr>
          <a:xfrm>
            <a:off x="976312" y="2290698"/>
            <a:ext cx="6019800" cy="431656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sc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b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14" dirty="0">
                <a:solidFill>
                  <a:srgbClr val="7BA654"/>
                </a:solidFill>
                <a:latin typeface="Arial"/>
                <a:cs typeface="Arial"/>
              </a:rPr>
              <a:t>ur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220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75" dirty="0">
                <a:solidFill>
                  <a:srgbClr val="7BA654"/>
                </a:solidFill>
                <a:latin typeface="Arial"/>
                <a:cs typeface="Arial"/>
              </a:rPr>
              <a:t>/</a:t>
            </a:r>
            <a:r>
              <a:rPr sz="1800" b="1" spc="-15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u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160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35" dirty="0">
                <a:solidFill>
                  <a:srgbClr val="7BA654"/>
                </a:solidFill>
                <a:latin typeface="Arial"/>
                <a:cs typeface="Arial"/>
              </a:rPr>
              <a:t>/</a:t>
            </a:r>
            <a:r>
              <a:rPr sz="1800" b="1" spc="-155" dirty="0">
                <a:solidFill>
                  <a:srgbClr val="7BA654"/>
                </a:solidFill>
                <a:latin typeface="Arial"/>
                <a:cs typeface="Arial"/>
              </a:rPr>
              <a:t>P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p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h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109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Our project aims to develop a comprehensive system leveraging advanced detection algorithms , user education, and improved reporting mechanisms to combat the proliferation of fake social media accounts.</a:t>
            </a:r>
          </a:p>
          <a:p>
            <a:pPr marL="285750" indent="-285750">
              <a:lnSpc>
                <a:spcPct val="100000"/>
              </a:lnSpc>
              <a:spcBef>
                <a:spcPts val="109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With the help of machine leaning models such as random forest, SVM, MLP we have developed an algorithm that can identify fake social media accounts.</a:t>
            </a:r>
          </a:p>
          <a:p>
            <a:pPr marL="285750" indent="-285750">
              <a:lnSpc>
                <a:spcPct val="100000"/>
              </a:lnSpc>
              <a:spcBef>
                <a:spcPts val="109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have implemented three different machine learning models so that our program can accurately analyze data sets of different sizes.</a:t>
            </a:r>
          </a:p>
          <a:p>
            <a:pPr marL="285750" indent="-285750">
              <a:lnSpc>
                <a:spcPct val="100000"/>
              </a:lnSpc>
              <a:spcBef>
                <a:spcPts val="109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Random Forest - Small to Large Datasets.</a:t>
            </a:r>
          </a:p>
          <a:p>
            <a:pPr marL="285750" indent="-285750">
              <a:lnSpc>
                <a:spcPct val="100000"/>
              </a:lnSpc>
              <a:spcBef>
                <a:spcPts val="109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Support Vector Machine (SVM) - Small to Medium Datasets.</a:t>
            </a:r>
          </a:p>
          <a:p>
            <a:pPr marL="285750" indent="-285750">
              <a:lnSpc>
                <a:spcPct val="100000"/>
              </a:lnSpc>
              <a:spcBef>
                <a:spcPts val="109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This approach helps us create a robust software which can give an accurate score regardless of the size of the dataset.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9485" y="6318567"/>
            <a:ext cx="11176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latin typeface="Verdana"/>
                <a:cs typeface="Verdana"/>
              </a:rPr>
              <a:t>2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4016" y="2824775"/>
            <a:ext cx="4464685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800"/>
              </a:lnSpc>
              <a:spcBef>
                <a:spcPts val="85"/>
              </a:spcBef>
            </a:pPr>
            <a:r>
              <a:rPr sz="1800" b="1" spc="-250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dd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p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18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BA654"/>
                </a:solidFill>
                <a:latin typeface="Arial"/>
                <a:cs typeface="Arial"/>
              </a:rPr>
              <a:t>f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w</a:t>
            </a:r>
            <a:r>
              <a:rPr sz="1800" b="1" spc="-18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ha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20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7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u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sz="1800" b="1" spc="-20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g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f  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pro</a:t>
            </a: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pe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any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85" dirty="0">
                <a:solidFill>
                  <a:srgbClr val="7BA654"/>
                </a:solidFill>
                <a:latin typeface="Arial"/>
                <a:cs typeface="Arial"/>
              </a:rPr>
              <a:t>v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ant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140" dirty="0">
                <a:solidFill>
                  <a:srgbClr val="7BA654"/>
                </a:solidFill>
                <a:latin typeface="Arial"/>
                <a:cs typeface="Arial"/>
              </a:rPr>
              <a:t>g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re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sz="1800" b="1" spc="-20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o  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14" dirty="0">
                <a:solidFill>
                  <a:srgbClr val="7BA654"/>
                </a:solidFill>
                <a:latin typeface="Arial"/>
                <a:cs typeface="Arial"/>
              </a:rPr>
              <a:t>ur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6673" y="3678215"/>
            <a:ext cx="4572000" cy="24237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sc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b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14" dirty="0">
                <a:solidFill>
                  <a:srgbClr val="7BA654"/>
                </a:solidFill>
                <a:latin typeface="Arial"/>
                <a:cs typeface="Arial"/>
              </a:rPr>
              <a:t>ur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04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hn</a:t>
            </a:r>
            <a:r>
              <a:rPr sz="1800" b="1" spc="-114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204" dirty="0">
                <a:solidFill>
                  <a:srgbClr val="7BA654"/>
                </a:solidFill>
                <a:latin typeface="Arial"/>
                <a:cs typeface="Arial"/>
              </a:rPr>
              <a:t>gy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k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h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8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550" spc="-375" dirty="0">
                <a:latin typeface="Verdana"/>
                <a:cs typeface="Verdana"/>
              </a:rPr>
              <a:t>:</a:t>
            </a:r>
            <a:endParaRPr lang="en-IN" sz="1550" dirty="0">
              <a:latin typeface="Verdana"/>
              <a:cs typeface="Verdan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Söhne"/>
              </a:rPr>
              <a:t>Programming Languages</a:t>
            </a:r>
            <a:r>
              <a:rPr lang="en-IN" sz="1400" b="0" i="0" dirty="0">
                <a:effectLst/>
                <a:latin typeface="Söhne"/>
              </a:rPr>
              <a:t>: Python: Python.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Söhne"/>
              </a:rPr>
              <a:t>Data Collection</a:t>
            </a:r>
            <a:r>
              <a:rPr lang="en-IN" sz="1400" b="0" i="0" dirty="0">
                <a:effectLst/>
                <a:latin typeface="Söhne"/>
              </a:rPr>
              <a:t>: Twitter API: Use </a:t>
            </a:r>
            <a:r>
              <a:rPr lang="en-IN" sz="1400" b="0" i="0" dirty="0" err="1">
                <a:effectLst/>
                <a:latin typeface="Söhne"/>
              </a:rPr>
              <a:t>Tweepy</a:t>
            </a:r>
            <a:r>
              <a:rPr lang="en-IN" sz="1400" b="0" i="0" dirty="0">
                <a:effectLst/>
                <a:latin typeface="Söhne"/>
              </a:rPr>
              <a:t> for Twitter data collection. Facebook Graph API: For Facebook data collection. Instagram Graph API: For Instagram data collection.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Söhne"/>
              </a:rPr>
              <a:t>Data Storage</a:t>
            </a:r>
            <a:r>
              <a:rPr lang="en-IN" sz="1400" b="0" i="0" dirty="0">
                <a:effectLst/>
                <a:latin typeface="Söhne"/>
              </a:rPr>
              <a:t>: MongoDB or PostgreSQL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Web Scraping (Optional)</a:t>
            </a:r>
            <a:r>
              <a:rPr lang="en-US" sz="1400" b="0" i="0" dirty="0">
                <a:effectLst/>
                <a:latin typeface="Söhne"/>
              </a:rPr>
              <a:t>: </a:t>
            </a:r>
            <a:r>
              <a:rPr lang="en-US" sz="1400" b="0" i="0" dirty="0" err="1">
                <a:effectLst/>
                <a:latin typeface="Söhne"/>
              </a:rPr>
              <a:t>BeautifulSoup</a:t>
            </a:r>
            <a:r>
              <a:rPr lang="en-US" sz="1400" b="0" i="0" dirty="0">
                <a:effectLst/>
                <a:latin typeface="Söhne"/>
              </a:rPr>
              <a:t> or Scrapy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Söhne"/>
              </a:rPr>
              <a:t>Data Preprocessing</a:t>
            </a:r>
            <a:r>
              <a:rPr lang="en-IN" sz="1400" b="0" i="0" dirty="0">
                <a:effectLst/>
                <a:latin typeface="Söhne"/>
              </a:rPr>
              <a:t>: Pandas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Database Management</a:t>
            </a:r>
            <a:r>
              <a:rPr lang="en-US" sz="1400" b="0" i="0" dirty="0">
                <a:effectLst/>
                <a:latin typeface="Söhne"/>
              </a:rPr>
              <a:t>: </a:t>
            </a:r>
            <a:r>
              <a:rPr lang="en-US" sz="1400" b="0" i="0" dirty="0" err="1">
                <a:effectLst/>
                <a:latin typeface="Söhne"/>
              </a:rPr>
              <a:t>SQLAlchemy</a:t>
            </a:r>
            <a:r>
              <a:rPr lang="en-US" sz="1400" b="0" i="0" dirty="0">
                <a:effectLst/>
                <a:latin typeface="Söhne"/>
              </a:rPr>
              <a:t> (for PostgreSQL) or </a:t>
            </a:r>
            <a:r>
              <a:rPr lang="en-US" sz="1400" b="0" i="0" dirty="0" err="1">
                <a:effectLst/>
                <a:latin typeface="Söhne"/>
              </a:rPr>
              <a:t>PyMongo</a:t>
            </a:r>
            <a:r>
              <a:rPr lang="en-US" sz="1400" b="0" i="0" dirty="0">
                <a:effectLst/>
                <a:latin typeface="Söhne"/>
              </a:rPr>
              <a:t> (for MongoDB)</a:t>
            </a:r>
          </a:p>
        </p:txBody>
      </p:sp>
      <p:pic>
        <p:nvPicPr>
          <p:cNvPr id="2050" name="Picture 2" descr="Detecting Fake Accounts on Social Media- Instagram">
            <a:extLst>
              <a:ext uri="{FF2B5EF4-FFF2-40B4-BE49-F238E27FC236}">
                <a16:creationId xmlns:a16="http://schemas.microsoft.com/office/drawing/2014/main" id="{B0F98452-C483-C489-FECC-E1EDB84A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974" y="438676"/>
            <a:ext cx="2721801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ke account detection system | Download Scientific Diagram">
            <a:extLst>
              <a:ext uri="{FF2B5EF4-FFF2-40B4-BE49-F238E27FC236}">
                <a16:creationId xmlns:a16="http://schemas.microsoft.com/office/drawing/2014/main" id="{C592B4D8-A2E5-ED98-D641-25EC9C43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707" y="1086133"/>
            <a:ext cx="1504966" cy="142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262" y="1947926"/>
            <a:ext cx="2134235" cy="4445"/>
          </a:xfrm>
          <a:custGeom>
            <a:avLst/>
            <a:gdLst/>
            <a:ahLst/>
            <a:cxnLst/>
            <a:rect l="l" t="t" r="r" b="b"/>
            <a:pathLst>
              <a:path w="2134235" h="4444">
                <a:moveTo>
                  <a:pt x="0" y="0"/>
                </a:moveTo>
                <a:lnTo>
                  <a:pt x="2133663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67775" y="889"/>
            <a:ext cx="3324225" cy="3323590"/>
            <a:chOff x="8867775" y="889"/>
            <a:chExt cx="3324225" cy="3323590"/>
          </a:xfrm>
        </p:grpSpPr>
        <p:sp>
          <p:nvSpPr>
            <p:cNvPr id="4" name="object 4"/>
            <p:cNvSpPr/>
            <p:nvPr/>
          </p:nvSpPr>
          <p:spPr>
            <a:xfrm>
              <a:off x="10515600" y="1095375"/>
              <a:ext cx="1676400" cy="2228850"/>
            </a:xfrm>
            <a:custGeom>
              <a:avLst/>
              <a:gdLst/>
              <a:ahLst/>
              <a:cxnLst/>
              <a:rect l="l" t="t" r="r" b="b"/>
              <a:pathLst>
                <a:path w="1676400" h="2228850">
                  <a:moveTo>
                    <a:pt x="559434" y="0"/>
                  </a:moveTo>
                  <a:lnTo>
                    <a:pt x="0" y="557657"/>
                  </a:lnTo>
                  <a:lnTo>
                    <a:pt x="1676400" y="2228850"/>
                  </a:lnTo>
                  <a:lnTo>
                    <a:pt x="1676400" y="1113536"/>
                  </a:lnTo>
                  <a:lnTo>
                    <a:pt x="559434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7039" y="889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1084960" y="0"/>
                  </a:moveTo>
                  <a:lnTo>
                    <a:pt x="0" y="0"/>
                  </a:lnTo>
                  <a:lnTo>
                    <a:pt x="1084960" y="1084960"/>
                  </a:lnTo>
                  <a:lnTo>
                    <a:pt x="108496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67775" y="889"/>
              <a:ext cx="2181225" cy="1094740"/>
            </a:xfrm>
            <a:custGeom>
              <a:avLst/>
              <a:gdLst/>
              <a:ahLst/>
              <a:cxnLst/>
              <a:rect l="l" t="t" r="r" b="b"/>
              <a:pathLst>
                <a:path w="2181225" h="1094740">
                  <a:moveTo>
                    <a:pt x="2181225" y="0"/>
                  </a:moveTo>
                  <a:lnTo>
                    <a:pt x="0" y="0"/>
                  </a:lnTo>
                  <a:lnTo>
                    <a:pt x="1090168" y="1094485"/>
                  </a:lnTo>
                  <a:lnTo>
                    <a:pt x="2181225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0435" y="1071244"/>
            <a:ext cx="49314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0" dirty="0"/>
              <a:t>I</a:t>
            </a:r>
            <a:r>
              <a:rPr sz="3950" spc="-195" dirty="0"/>
              <a:t>d</a:t>
            </a:r>
            <a:r>
              <a:rPr sz="3950" spc="-100" dirty="0"/>
              <a:t>e</a:t>
            </a:r>
            <a:r>
              <a:rPr sz="3950" spc="-30" dirty="0"/>
              <a:t>a</a:t>
            </a:r>
            <a:r>
              <a:rPr sz="3950" spc="775" dirty="0"/>
              <a:t>/</a:t>
            </a:r>
            <a:r>
              <a:rPr sz="3950" spc="-400" dirty="0"/>
              <a:t>A</a:t>
            </a:r>
            <a:r>
              <a:rPr sz="3950" spc="-305" dirty="0"/>
              <a:t>p</a:t>
            </a:r>
            <a:r>
              <a:rPr sz="3950" spc="-245" dirty="0"/>
              <a:t>p</a:t>
            </a:r>
            <a:r>
              <a:rPr sz="3950" spc="-195" dirty="0"/>
              <a:t>r</a:t>
            </a:r>
            <a:r>
              <a:rPr sz="3950" spc="-190" dirty="0"/>
              <a:t>o</a:t>
            </a:r>
            <a:r>
              <a:rPr sz="3950" spc="-155" dirty="0"/>
              <a:t>a</a:t>
            </a:r>
            <a:r>
              <a:rPr sz="3950" spc="-325" dirty="0"/>
              <a:t>c</a:t>
            </a:r>
            <a:r>
              <a:rPr sz="3950" spc="-260" dirty="0"/>
              <a:t>h</a:t>
            </a:r>
            <a:r>
              <a:rPr sz="3950" spc="-180" dirty="0"/>
              <a:t> </a:t>
            </a:r>
            <a:r>
              <a:rPr sz="3950" spc="-235" dirty="0"/>
              <a:t>D</a:t>
            </a:r>
            <a:r>
              <a:rPr sz="3950" spc="-100" dirty="0"/>
              <a:t>e</a:t>
            </a:r>
            <a:r>
              <a:rPr sz="3950" spc="-35" dirty="0"/>
              <a:t>t</a:t>
            </a:r>
            <a:r>
              <a:rPr sz="3950" spc="-40" dirty="0"/>
              <a:t>a</a:t>
            </a:r>
            <a:r>
              <a:rPr sz="3950" spc="-215" dirty="0"/>
              <a:t>ils</a:t>
            </a:r>
            <a:endParaRPr sz="3950"/>
          </a:p>
        </p:txBody>
      </p:sp>
      <p:sp>
        <p:nvSpPr>
          <p:cNvPr id="8" name="object 8"/>
          <p:cNvSpPr txBox="1"/>
          <p:nvPr/>
        </p:nvSpPr>
        <p:spPr>
          <a:xfrm>
            <a:off x="1082518" y="2164760"/>
            <a:ext cx="2915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sc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be 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14" dirty="0">
                <a:solidFill>
                  <a:srgbClr val="7BA654"/>
                </a:solidFill>
                <a:latin typeface="Arial"/>
                <a:cs typeface="Arial"/>
              </a:rPr>
              <a:t>ur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54" dirty="0">
                <a:solidFill>
                  <a:srgbClr val="7BA654"/>
                </a:solidFill>
                <a:latin typeface="Arial"/>
                <a:cs typeface="Arial"/>
              </a:rPr>
              <a:t>U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60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8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h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80" dirty="0">
                <a:solidFill>
                  <a:srgbClr val="7BA654"/>
                </a:solidFill>
                <a:latin typeface="Arial"/>
                <a:cs typeface="Arial"/>
              </a:rPr>
              <a:t>re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53" y="2476749"/>
            <a:ext cx="4838700" cy="27199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73380" indent="-28575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z="1550" spc="20" dirty="0">
                <a:latin typeface="Segoe UI Symbol"/>
                <a:cs typeface="Segoe UI Symbol"/>
              </a:rPr>
              <a:t>Our primary users are Crime branch and other investigative agencies.</a:t>
            </a:r>
          </a:p>
          <a:p>
            <a:pPr marL="373380" indent="-28575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z="1550" spc="20" dirty="0">
                <a:latin typeface="Segoe UI Symbol"/>
                <a:cs typeface="Segoe UI Symbol"/>
              </a:rPr>
              <a:t>The user will enter the username that he/she would want to check if that account is fake or not</a:t>
            </a:r>
          </a:p>
          <a:p>
            <a:pPr marL="373380" indent="-28575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z="1550" spc="20" dirty="0">
                <a:latin typeface="Segoe UI Symbol"/>
                <a:cs typeface="Segoe UI Symbol"/>
              </a:rPr>
              <a:t>Our algorithm analyses the account and checks a certain number of parameters such as followers, following, likes , tweets count etc.</a:t>
            </a:r>
          </a:p>
          <a:p>
            <a:pPr marL="373380" indent="-28575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z="1550" spc="20" dirty="0">
                <a:latin typeface="Segoe UI Symbol"/>
                <a:cs typeface="Segoe UI Symbol"/>
              </a:rPr>
              <a:t>It will generate a score based on the analysis (example:  this account is 97% fake) and the user will be provided with an option  to report the account if needed.</a:t>
            </a:r>
            <a:endParaRPr sz="2100" dirty="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3226" y="2137670"/>
            <a:ext cx="4866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sc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be 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14" dirty="0">
                <a:solidFill>
                  <a:srgbClr val="7BA654"/>
                </a:solidFill>
                <a:latin typeface="Arial"/>
                <a:cs typeface="Arial"/>
              </a:rPr>
              <a:t>ur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p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nd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50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160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8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20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360" dirty="0">
                <a:solidFill>
                  <a:srgbClr val="7BA654"/>
                </a:solidFill>
                <a:latin typeface="Arial"/>
                <a:cs typeface="Arial"/>
              </a:rPr>
              <a:t>/</a:t>
            </a:r>
            <a:r>
              <a:rPr sz="1800" b="1" spc="-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h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w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op</a:t>
            </a:r>
            <a:r>
              <a:rPr sz="1800" b="1" spc="-125" dirty="0">
                <a:solidFill>
                  <a:srgbClr val="7BA654"/>
                </a:solidFill>
                <a:latin typeface="Arial"/>
                <a:cs typeface="Arial"/>
              </a:rPr>
              <a:t>p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12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h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80" dirty="0">
                <a:solidFill>
                  <a:srgbClr val="7BA654"/>
                </a:solidFill>
                <a:latin typeface="Arial"/>
                <a:cs typeface="Arial"/>
              </a:rPr>
              <a:t>re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3226" y="2465115"/>
            <a:ext cx="5481574" cy="427937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76555" indent="-28575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z="1550" spc="20" dirty="0">
                <a:latin typeface="Segoe UI Symbol"/>
                <a:cs typeface="Segoe UI Symbol"/>
              </a:rPr>
              <a:t>We have developed an algorithm which uses three different AI models each for a specific size of dataset to analyze and spot fake accounts</a:t>
            </a:r>
          </a:p>
          <a:p>
            <a:pPr marL="376555" indent="-28575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z="1550" spc="20" dirty="0">
                <a:latin typeface="Segoe UI Symbol"/>
                <a:cs typeface="Segoe UI Symbol"/>
              </a:rPr>
              <a:t>We use ai models for the core function of our programs.</a:t>
            </a:r>
          </a:p>
          <a:p>
            <a:pPr marL="376555" indent="-28575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z="1550" spc="20" dirty="0">
                <a:latin typeface="Segoe UI Symbol"/>
                <a:cs typeface="Segoe UI Symbol"/>
              </a:rPr>
              <a:t>We require API’s of different social media platforms.</a:t>
            </a:r>
          </a:p>
          <a:p>
            <a:pPr marL="376555" indent="-28575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z="1550" spc="20" dirty="0">
                <a:latin typeface="Segoe UI Symbol"/>
                <a:cs typeface="Segoe UI Symbol"/>
              </a:rPr>
              <a:t>We also require database storage systems to store large amounts of data.</a:t>
            </a:r>
          </a:p>
          <a:p>
            <a:pPr marL="376555" indent="-28575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z="1550" spc="20" dirty="0">
                <a:latin typeface="Segoe UI Symbol"/>
                <a:cs typeface="Segoe UI Symbol"/>
              </a:rPr>
              <a:t>Availability of a diverse and up-to-date dataset for training the machine learning model.    </a:t>
            </a:r>
          </a:p>
          <a:p>
            <a:pPr marL="376555" indent="-28575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z="1550" spc="20" dirty="0">
                <a:latin typeface="Segoe UI Symbol"/>
                <a:cs typeface="Segoe UI Symbol"/>
              </a:rPr>
              <a:t>Our algorithm can asses accounts which are present in the current database, any new entries which are not updated will not be abled to be analyzed.</a:t>
            </a:r>
          </a:p>
          <a:p>
            <a:pPr marL="376555" indent="-28575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z="1550" spc="20" dirty="0">
                <a:latin typeface="Segoe UI Symbol"/>
                <a:cs typeface="Segoe UI Symbol"/>
              </a:rPr>
              <a:t>Legal and ethical considerations regarding user privacy and data usage must be addressed, potentially requiring compliance with GDPR and other regulations.</a:t>
            </a:r>
          </a:p>
          <a:p>
            <a:pPr marL="376555" indent="-28575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endParaRPr lang="en-US" sz="1550" spc="20" dirty="0">
              <a:latin typeface="Segoe UI Symbol"/>
              <a:cs typeface="Segoe UI Symbol"/>
            </a:endParaRPr>
          </a:p>
          <a:p>
            <a:pPr marL="376555" indent="-28575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endParaRPr lang="en-US" sz="1550" spc="20" dirty="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182" y="789305"/>
            <a:ext cx="53371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25" dirty="0"/>
              <a:t>T</a:t>
            </a:r>
            <a:r>
              <a:rPr spc="-75" dirty="0"/>
              <a:t>ea</a:t>
            </a:r>
            <a:r>
              <a:rPr spc="-105" dirty="0"/>
              <a:t>m</a:t>
            </a:r>
            <a:r>
              <a:rPr spc="-270" dirty="0"/>
              <a:t> </a:t>
            </a:r>
            <a:r>
              <a:rPr spc="-145" dirty="0"/>
              <a:t>M</a:t>
            </a:r>
            <a:r>
              <a:rPr spc="-75" dirty="0"/>
              <a:t>e</a:t>
            </a:r>
            <a:r>
              <a:rPr spc="-140" dirty="0"/>
              <a:t>m</a:t>
            </a:r>
            <a:r>
              <a:rPr spc="-225" dirty="0"/>
              <a:t>b</a:t>
            </a:r>
            <a:r>
              <a:rPr spc="-190" dirty="0"/>
              <a:t>e</a:t>
            </a:r>
            <a:r>
              <a:rPr spc="-245" dirty="0"/>
              <a:t>r</a:t>
            </a:r>
            <a:r>
              <a:rPr spc="-145" dirty="0"/>
              <a:t> </a:t>
            </a:r>
            <a:r>
              <a:rPr spc="-260" dirty="0"/>
              <a:t>D</a:t>
            </a:r>
            <a:r>
              <a:rPr spc="-105" dirty="0"/>
              <a:t>eta</a:t>
            </a:r>
            <a:r>
              <a:rPr spc="-95" dirty="0"/>
              <a:t>i</a:t>
            </a:r>
            <a:r>
              <a:rPr spc="-175" dirty="0"/>
              <a:t>l</a:t>
            </a:r>
            <a:r>
              <a:rPr spc="-440" dirty="0"/>
              <a:t>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14641"/>
              </p:ext>
            </p:extLst>
          </p:nvPr>
        </p:nvGraphicFramePr>
        <p:xfrm>
          <a:off x="952182" y="2052965"/>
          <a:ext cx="10377804" cy="480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3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94">
                <a:tc>
                  <a:txBody>
                    <a:bodyPr/>
                    <a:lstStyle/>
                    <a:p>
                      <a:pPr marL="31750" marR="0" lvl="0" indent="0" defTabSz="91440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4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 err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 err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15" dirty="0" err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5" dirty="0" err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 err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Varun</a:t>
                      </a:r>
                      <a:r>
                        <a:rPr lang="en-US"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dronamraju</a:t>
                      </a:r>
                      <a:endParaRPr lang="en-US" sz="12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1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Bt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3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5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20" dirty="0" err="1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200" dirty="0" err="1">
                          <a:latin typeface="Verdana"/>
                          <a:cs typeface="Verdana"/>
                        </a:rPr>
                        <a:t>Btech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2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5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20" dirty="0" err="1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CSE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II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III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3</a:t>
                      </a:r>
                      <a:r>
                        <a:rPr lang="en-US" sz="1200" baseline="30000" dirty="0">
                          <a:latin typeface="Verdana"/>
                          <a:cs typeface="Verdana"/>
                        </a:rPr>
                        <a:t>rd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 year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9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mb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b="1" spc="-7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lang="en-US"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b="1" spc="-130" dirty="0" err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Mavulate</a:t>
                      </a:r>
                      <a:r>
                        <a:rPr lang="en-US" sz="1200" b="1" spc="-13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Dileep    Ramprasad 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2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Bt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20" dirty="0" err="1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 err="1">
                          <a:latin typeface="Verdana"/>
                          <a:cs typeface="Verdana"/>
                        </a:rPr>
                        <a:t>Btech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61531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20" dirty="0" err="1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CSE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64389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200" spc="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II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III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3</a:t>
                      </a:r>
                      <a:r>
                        <a:rPr lang="en-US" sz="1200" baseline="30000" dirty="0">
                          <a:latin typeface="Verdana"/>
                          <a:cs typeface="Verdana"/>
                        </a:rPr>
                        <a:t>rd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 year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6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b="1" spc="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2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200" b="1" spc="-8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2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lang="en-IN"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Gudivada Yash Sri Raj</a:t>
                      </a:r>
                      <a:endParaRPr sz="1200" dirty="0">
                        <a:latin typeface="Tahoma"/>
                        <a:cs typeface="Tahom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spc="-2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Bt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20" dirty="0" err="1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 err="1">
                          <a:latin typeface="Verdana"/>
                          <a:cs typeface="Verdana"/>
                        </a:rPr>
                        <a:t>Btech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61531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20" dirty="0" err="1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CSE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64389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II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III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3</a:t>
                      </a:r>
                      <a:r>
                        <a:rPr lang="en-US" sz="1200" baseline="30000" dirty="0">
                          <a:latin typeface="Verdana"/>
                          <a:cs typeface="Verdana"/>
                        </a:rPr>
                        <a:t>rd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 year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5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mb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lang="en-IN" sz="1200" b="1" dirty="0" err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Akkilam</a:t>
                      </a:r>
                      <a:r>
                        <a:rPr lang="en-IN"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1200" b="1" dirty="0" err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Aiswarya</a:t>
                      </a:r>
                      <a:r>
                        <a:rPr lang="en-IN"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Lakshmi 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0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2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Bt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20" dirty="0" err="1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 err="1">
                          <a:latin typeface="Verdana"/>
                          <a:cs typeface="Verdana"/>
                        </a:rPr>
                        <a:t>Btech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b="1" spc="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2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4</a:t>
                      </a:r>
                      <a:r>
                        <a:rPr sz="1200" b="1" spc="-5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2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lang="en-IN"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PVSS PRAMODH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20" dirty="0" err="1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CSE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II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III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sz="1200" baseline="30000" dirty="0">
                          <a:latin typeface="Verdana"/>
                          <a:cs typeface="Verdana"/>
                        </a:rPr>
                        <a:t>nd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 year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5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2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Bt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20" dirty="0" err="1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 err="1">
                          <a:latin typeface="Verdana"/>
                          <a:cs typeface="Verdana"/>
                        </a:rPr>
                        <a:t>Btech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20" dirty="0" err="1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CSE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II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III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sz="1200" baseline="30000" dirty="0">
                          <a:latin typeface="Verdana"/>
                          <a:cs typeface="Verdana"/>
                        </a:rPr>
                        <a:t>nd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 year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0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mb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5</a:t>
                      </a:r>
                      <a:r>
                        <a:rPr sz="1200" b="1" spc="-4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lang="en-IN"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Aaron </a:t>
                      </a:r>
                      <a:r>
                        <a:rPr lang="en-IN" sz="1200" b="1" dirty="0" err="1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Indana</a:t>
                      </a:r>
                      <a:endParaRPr sz="1200" dirty="0">
                        <a:latin typeface="Tahoma"/>
                        <a:cs typeface="Tahom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2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Bt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20" dirty="0" err="1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 err="1">
                          <a:latin typeface="Verdana"/>
                          <a:cs typeface="Verdana"/>
                        </a:rPr>
                        <a:t>Btech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61531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20" dirty="0" err="1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CSE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64389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200" spc="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II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III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lang="en-US" sz="1200" baseline="30000" dirty="0">
                          <a:latin typeface="Verdana"/>
                          <a:cs typeface="Verdana"/>
                        </a:rPr>
                        <a:t>st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 year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6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b="1" spc="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3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3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3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b="1" spc="-14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2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lang="en-IN" sz="1200" b="1" dirty="0" err="1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Dr.</a:t>
                      </a:r>
                      <a:r>
                        <a:rPr lang="en-IN"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1200" b="1" dirty="0" err="1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Nitalaksheswara</a:t>
                      </a:r>
                      <a:r>
                        <a:rPr lang="en-IN"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Rao K</a:t>
                      </a:r>
                      <a:endParaRPr sz="1200" dirty="0">
                        <a:latin typeface="Tahoma"/>
                        <a:cs typeface="Tahom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3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go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Ac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st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Academic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61531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ai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20" dirty="0" err="1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AI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64389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200" spc="3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ai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2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25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15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3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>
                          <a:latin typeface="Verdana"/>
                          <a:cs typeface="Verdana"/>
                        </a:rPr>
                        <a:t>8 years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9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3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3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2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200" b="1" spc="-15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1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-5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b="1" spc="-55" dirty="0" err="1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Dr.P.Sankara</a:t>
                      </a:r>
                      <a:r>
                        <a:rPr lang="en-US" sz="1200" b="1" spc="-5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Rao 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270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  <a:spcBef>
                          <a:spcPts val="395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3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st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 Academic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ts val="1395"/>
                        </a:lnSpc>
                        <a:spcBef>
                          <a:spcPts val="39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AI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3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5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20" dirty="0" err="1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 ML, IOT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ts val="1395"/>
                        </a:lnSpc>
                        <a:spcBef>
                          <a:spcPts val="395"/>
                        </a:spcBef>
                      </a:pPr>
                      <a:r>
                        <a:rPr sz="1200" spc="30" dirty="0">
                          <a:latin typeface="Verdana"/>
                          <a:cs typeface="Verdana"/>
                        </a:rPr>
                        <a:t>Do</a:t>
                      </a:r>
                      <a:r>
                        <a:rPr sz="1200" spc="3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2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20 years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831</Words>
  <Application>Microsoft Office PowerPoint</Application>
  <PresentationFormat>Widescreen</PresentationFormat>
  <Paragraphs>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montserratregular</vt:lpstr>
      <vt:lpstr>Roboto</vt:lpstr>
      <vt:lpstr>Segoe UI Symbol</vt:lpstr>
      <vt:lpstr>Söhne</vt:lpstr>
      <vt:lpstr>Tahoma</vt:lpstr>
      <vt:lpstr>Times New Roman</vt:lpstr>
      <vt:lpstr>Verdana</vt:lpstr>
      <vt:lpstr>Office Theme</vt:lpstr>
      <vt:lpstr>Basic Details of the Team and  Problem Statement</vt:lpstr>
      <vt:lpstr>Idea/Approach Details</vt:lpstr>
      <vt:lpstr>Idea/Approach Details</vt:lpstr>
      <vt:lpstr>Team Member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 Problem Statement</dc:title>
  <dc:creator>dileep varma</dc:creator>
  <cp:lastModifiedBy>dileep varma</cp:lastModifiedBy>
  <cp:revision>2</cp:revision>
  <dcterms:created xsi:type="dcterms:W3CDTF">2023-09-27T11:17:01Z</dcterms:created>
  <dcterms:modified xsi:type="dcterms:W3CDTF">2023-10-07T09:42:23Z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LastSaved">
    <vt:filetime>2023-09-27T00:00:00Z</vt:filetime>
  </property>
</Properties>
</file>