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embeddedFontLst>
    <p:embeddedFont>
      <p:font typeface="Inter" panose="020B0604020202020204" charset="0"/>
      <p:regular r:id="rId4"/>
      <p:bold r:id="rId5"/>
    </p:embeddedFont>
    <p:embeddedFont>
      <p:font typeface="Plus Jakarta Sans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aw7R1ZIsv2CMvKNaVklE+ELCC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69"/>
    <a:srgbClr val="A58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C1A5F2-C7F4-42EF-8194-A367FB17F6C2}">
  <a:tblStyle styleId="{B1C1A5F2-C7F4-42EF-8194-A367FB17F6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31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ari sai srikanth" userId="2c8dbade4c1bd02c" providerId="LiveId" clId="{ED0E219D-F971-4C34-9B3A-DF9664B4B0B1}"/>
    <pc:docChg chg="undo redo custSel modSld">
      <pc:chgData name="dasari sai srikanth" userId="2c8dbade4c1bd02c" providerId="LiveId" clId="{ED0E219D-F971-4C34-9B3A-DF9664B4B0B1}" dt="2025-03-27T05:50:15.683" v="85" actId="14100"/>
      <pc:docMkLst>
        <pc:docMk/>
      </pc:docMkLst>
      <pc:sldChg chg="addSp delSp modSp mod">
        <pc:chgData name="dasari sai srikanth" userId="2c8dbade4c1bd02c" providerId="LiveId" clId="{ED0E219D-F971-4C34-9B3A-DF9664B4B0B1}" dt="2025-03-27T05:50:15.683" v="85" actId="14100"/>
        <pc:sldMkLst>
          <pc:docMk/>
          <pc:sldMk cId="0" sldId="256"/>
        </pc:sldMkLst>
        <pc:spChg chg="mod">
          <ac:chgData name="dasari sai srikanth" userId="2c8dbade4c1bd02c" providerId="LiveId" clId="{ED0E219D-F971-4C34-9B3A-DF9664B4B0B1}" dt="2025-03-27T05:48:18.285" v="76" actId="14100"/>
          <ac:spMkLst>
            <pc:docMk/>
            <pc:sldMk cId="0" sldId="256"/>
            <ac:spMk id="3" creationId="{104D2557-6BA2-C55F-66EC-DF8FB6601A59}"/>
          </ac:spMkLst>
        </pc:spChg>
        <pc:spChg chg="add">
          <ac:chgData name="dasari sai srikanth" userId="2c8dbade4c1bd02c" providerId="LiveId" clId="{ED0E219D-F971-4C34-9B3A-DF9664B4B0B1}" dt="2025-03-27T05:34:57.272" v="7"/>
          <ac:spMkLst>
            <pc:docMk/>
            <pc:sldMk cId="0" sldId="256"/>
            <ac:spMk id="5" creationId="{C64D8B64-8A62-4B3C-8120-82F5FB9D8D63}"/>
          </ac:spMkLst>
        </pc:spChg>
        <pc:spChg chg="add mod">
          <ac:chgData name="dasari sai srikanth" userId="2c8dbade4c1bd02c" providerId="LiveId" clId="{ED0E219D-F971-4C34-9B3A-DF9664B4B0B1}" dt="2025-03-27T05:35:55.348" v="20" actId="1076"/>
          <ac:spMkLst>
            <pc:docMk/>
            <pc:sldMk cId="0" sldId="256"/>
            <ac:spMk id="6" creationId="{C30ED255-C293-DD7A-CE71-B1C1A55B1D73}"/>
          </ac:spMkLst>
        </pc:spChg>
        <pc:spChg chg="mod">
          <ac:chgData name="dasari sai srikanth" userId="2c8dbade4c1bd02c" providerId="LiveId" clId="{ED0E219D-F971-4C34-9B3A-DF9664B4B0B1}" dt="2025-03-27T05:44:34.824" v="40" actId="14100"/>
          <ac:spMkLst>
            <pc:docMk/>
            <pc:sldMk cId="0" sldId="256"/>
            <ac:spMk id="9" creationId="{7AB2D5FE-54DD-283B-F7D2-8BE68C92E03B}"/>
          </ac:spMkLst>
        </pc:spChg>
        <pc:spChg chg="del mod">
          <ac:chgData name="dasari sai srikanth" userId="2c8dbade4c1bd02c" providerId="LiveId" clId="{ED0E219D-F971-4C34-9B3A-DF9664B4B0B1}" dt="2025-03-27T05:47:31.578" v="65" actId="478"/>
          <ac:spMkLst>
            <pc:docMk/>
            <pc:sldMk cId="0" sldId="256"/>
            <ac:spMk id="12" creationId="{B04089E2-77E6-7F82-1755-70C0EE2EC024}"/>
          </ac:spMkLst>
        </pc:spChg>
        <pc:spChg chg="mod">
          <ac:chgData name="dasari sai srikanth" userId="2c8dbade4c1bd02c" providerId="LiveId" clId="{ED0E219D-F971-4C34-9B3A-DF9664B4B0B1}" dt="2025-03-27T05:44:50.149" v="42" actId="14100"/>
          <ac:spMkLst>
            <pc:docMk/>
            <pc:sldMk cId="0" sldId="256"/>
            <ac:spMk id="13" creationId="{4CA306FE-10A0-9157-4B8D-1D4A15DC69B8}"/>
          </ac:spMkLst>
        </pc:spChg>
        <pc:spChg chg="add del">
          <ac:chgData name="dasari sai srikanth" userId="2c8dbade4c1bd02c" providerId="LiveId" clId="{ED0E219D-F971-4C34-9B3A-DF9664B4B0B1}" dt="2025-03-27T05:43:09.636" v="28" actId="478"/>
          <ac:spMkLst>
            <pc:docMk/>
            <pc:sldMk cId="0" sldId="256"/>
            <ac:spMk id="14" creationId="{544FC536-23C9-E57F-8081-D9AA9CB5062B}"/>
          </ac:spMkLst>
        </pc:spChg>
        <pc:spChg chg="add mod">
          <ac:chgData name="dasari sai srikanth" userId="2c8dbade4c1bd02c" providerId="LiveId" clId="{ED0E219D-F971-4C34-9B3A-DF9664B4B0B1}" dt="2025-03-27T05:45:48.668" v="54" actId="14100"/>
          <ac:spMkLst>
            <pc:docMk/>
            <pc:sldMk cId="0" sldId="256"/>
            <ac:spMk id="15" creationId="{382A69F6-EE78-22DD-C90E-1F6ED7F49E87}"/>
          </ac:spMkLst>
        </pc:spChg>
        <pc:spChg chg="mod">
          <ac:chgData name="dasari sai srikanth" userId="2c8dbade4c1bd02c" providerId="LiveId" clId="{ED0E219D-F971-4C34-9B3A-DF9664B4B0B1}" dt="2025-03-27T05:35:48.814" v="18" actId="1076"/>
          <ac:spMkLst>
            <pc:docMk/>
            <pc:sldMk cId="0" sldId="256"/>
            <ac:spMk id="19" creationId="{4A85F385-7DC5-1116-ED64-A036F0FFF8C0}"/>
          </ac:spMkLst>
        </pc:spChg>
        <pc:spChg chg="del">
          <ac:chgData name="dasari sai srikanth" userId="2c8dbade4c1bd02c" providerId="LiveId" clId="{ED0E219D-F971-4C34-9B3A-DF9664B4B0B1}" dt="2025-03-27T05:45:15.261" v="47" actId="478"/>
          <ac:spMkLst>
            <pc:docMk/>
            <pc:sldMk cId="0" sldId="256"/>
            <ac:spMk id="20" creationId="{40ED9D2A-FB3B-9B1E-EFCB-B4B987F75213}"/>
          </ac:spMkLst>
        </pc:spChg>
        <pc:spChg chg="mod">
          <ac:chgData name="dasari sai srikanth" userId="2c8dbade4c1bd02c" providerId="LiveId" clId="{ED0E219D-F971-4C34-9B3A-DF9664B4B0B1}" dt="2025-03-27T05:50:15.683" v="85" actId="14100"/>
          <ac:spMkLst>
            <pc:docMk/>
            <pc:sldMk cId="0" sldId="256"/>
            <ac:spMk id="22" creationId="{6FC0E8BD-079F-1A6B-25A4-55888EEA435F}"/>
          </ac:spMkLst>
        </pc:spChg>
        <pc:spChg chg="mod">
          <ac:chgData name="dasari sai srikanth" userId="2c8dbade4c1bd02c" providerId="LiveId" clId="{ED0E219D-F971-4C34-9B3A-DF9664B4B0B1}" dt="2025-03-27T05:44:55.259" v="44" actId="1076"/>
          <ac:spMkLst>
            <pc:docMk/>
            <pc:sldMk cId="0" sldId="256"/>
            <ac:spMk id="25" creationId="{0F551F6D-8B2C-C6FD-B7CA-B7150E871E6C}"/>
          </ac:spMkLst>
        </pc:spChg>
        <pc:spChg chg="mod">
          <ac:chgData name="dasari sai srikanth" userId="2c8dbade4c1bd02c" providerId="LiveId" clId="{ED0E219D-F971-4C34-9B3A-DF9664B4B0B1}" dt="2025-03-27T05:45:53.774" v="55" actId="1076"/>
          <ac:spMkLst>
            <pc:docMk/>
            <pc:sldMk cId="0" sldId="256"/>
            <ac:spMk id="27" creationId="{C6D9A10D-40B3-02B2-9653-1038E9410422}"/>
          </ac:spMkLst>
        </pc:spChg>
        <pc:spChg chg="mod">
          <ac:chgData name="dasari sai srikanth" userId="2c8dbade4c1bd02c" providerId="LiveId" clId="{ED0E219D-F971-4C34-9B3A-DF9664B4B0B1}" dt="2025-03-27T05:49:09.445" v="77" actId="1076"/>
          <ac:spMkLst>
            <pc:docMk/>
            <pc:sldMk cId="0" sldId="256"/>
            <ac:spMk id="28" creationId="{53925417-A80F-90EB-A5F6-D045CD925706}"/>
          </ac:spMkLst>
        </pc:spChg>
        <pc:picChg chg="add del mod">
          <ac:chgData name="dasari sai srikanth" userId="2c8dbade4c1bd02c" providerId="LiveId" clId="{ED0E219D-F971-4C34-9B3A-DF9664B4B0B1}" dt="2025-03-27T05:42:19.367" v="26" actId="478"/>
          <ac:picMkLst>
            <pc:docMk/>
            <pc:sldMk cId="0" sldId="256"/>
            <ac:picMk id="7" creationId="{69BC6354-3F85-23CC-DBDB-247D06AB16E0}"/>
          </ac:picMkLst>
        </pc:picChg>
        <pc:picChg chg="del">
          <ac:chgData name="dasari sai srikanth" userId="2c8dbade4c1bd02c" providerId="LiveId" clId="{ED0E219D-F971-4C34-9B3A-DF9664B4B0B1}" dt="2025-03-27T05:42:04.489" v="21" actId="478"/>
          <ac:picMkLst>
            <pc:docMk/>
            <pc:sldMk cId="0" sldId="256"/>
            <ac:picMk id="1028" creationId="{DA0699B5-7431-B287-1D88-BA79ACA73970}"/>
          </ac:picMkLst>
        </pc:picChg>
        <pc:picChg chg="add del mod">
          <ac:chgData name="dasari sai srikanth" userId="2c8dbade4c1bd02c" providerId="LiveId" clId="{ED0E219D-F971-4C34-9B3A-DF9664B4B0B1}" dt="2025-03-27T05:46:09.929" v="62" actId="478"/>
          <ac:picMkLst>
            <pc:docMk/>
            <pc:sldMk cId="0" sldId="256"/>
            <ac:picMk id="1030" creationId="{E4D19CAE-ACB1-CF96-AACF-7D0AA7DB39F4}"/>
          </ac:picMkLst>
        </pc:picChg>
        <pc:picChg chg="add del mod">
          <ac:chgData name="dasari sai srikanth" userId="2c8dbade4c1bd02c" providerId="LiveId" clId="{ED0E219D-F971-4C34-9B3A-DF9664B4B0B1}" dt="2025-03-27T05:47:31.578" v="65" actId="478"/>
          <ac:picMkLst>
            <pc:docMk/>
            <pc:sldMk cId="0" sldId="256"/>
            <ac:picMk id="1033" creationId="{A3DCCB2A-ADB8-9A02-B4FF-F45AC9C921B5}"/>
          </ac:picMkLst>
        </pc:picChg>
        <pc:picChg chg="add mod">
          <ac:chgData name="dasari sai srikanth" userId="2c8dbade4c1bd02c" providerId="LiveId" clId="{ED0E219D-F971-4C34-9B3A-DF9664B4B0B1}" dt="2025-03-27T05:47:49.560" v="73" actId="1076"/>
          <ac:picMkLst>
            <pc:docMk/>
            <pc:sldMk cId="0" sldId="256"/>
            <ac:picMk id="1035" creationId="{BA19E28D-73FE-DE26-A834-DB8934E87DDC}"/>
          </ac:picMkLst>
        </pc:picChg>
      </pc:sldChg>
    </pc:docChg>
  </pc:docChgLst>
  <pc:docChgLst>
    <pc:chgData name="dasari sai srikanth" userId="2c8dbade4c1bd02c" providerId="LiveId" clId="{6BE22C92-F907-4C7B-9A59-B40FFF555F11}"/>
    <pc:docChg chg="undo custSel modSld">
      <pc:chgData name="dasari sai srikanth" userId="2c8dbade4c1bd02c" providerId="LiveId" clId="{6BE22C92-F907-4C7B-9A59-B40FFF555F11}" dt="2024-11-11T14:28:14.429" v="118" actId="123"/>
      <pc:docMkLst>
        <pc:docMk/>
      </pc:docMkLst>
      <pc:sldChg chg="addSp delSp modSp mod">
        <pc:chgData name="dasari sai srikanth" userId="2c8dbade4c1bd02c" providerId="LiveId" clId="{6BE22C92-F907-4C7B-9A59-B40FFF555F11}" dt="2024-11-11T14:28:14.429" v="118" actId="123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>
            <a:spLocks noGrp="1"/>
          </p:cNvSpPr>
          <p:nvPr>
            <p:ph type="pic" idx="2"/>
          </p:nvPr>
        </p:nvSpPr>
        <p:spPr>
          <a:xfrm>
            <a:off x="-1" y="1"/>
            <a:ext cx="7635954" cy="90885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4800600" y="7005851"/>
            <a:ext cx="4800600" cy="4770437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71997" tIns="35989" rIns="71997" bIns="35989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18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6" name="Google Shape;26;p16"/>
          <p:cNvSpPr>
            <a:spLocks noGrp="1"/>
          </p:cNvSpPr>
          <p:nvPr>
            <p:ph type="pic" idx="2"/>
          </p:nvPr>
        </p:nvSpPr>
        <p:spPr>
          <a:xfrm>
            <a:off x="5368171" y="2367705"/>
            <a:ext cx="1875056" cy="55569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6"/>
          <p:cNvSpPr>
            <a:spLocks noGrp="1"/>
          </p:cNvSpPr>
          <p:nvPr>
            <p:ph type="pic" idx="3"/>
          </p:nvPr>
        </p:nvSpPr>
        <p:spPr>
          <a:xfrm>
            <a:off x="7462362" y="2367705"/>
            <a:ext cx="1875056" cy="55569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>
            <a:spLocks noGrp="1"/>
          </p:cNvSpPr>
          <p:nvPr>
            <p:ph type="pic" idx="2"/>
          </p:nvPr>
        </p:nvSpPr>
        <p:spPr>
          <a:xfrm>
            <a:off x="-1" y="1025312"/>
            <a:ext cx="3933627" cy="1075097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>
            <a:spLocks noGrp="1"/>
          </p:cNvSpPr>
          <p:nvPr>
            <p:ph type="pic" idx="2"/>
          </p:nvPr>
        </p:nvSpPr>
        <p:spPr>
          <a:xfrm>
            <a:off x="4800600" y="2370667"/>
            <a:ext cx="4800601" cy="80632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0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1491" userDrawn="1">
          <p15:clr>
            <a:srgbClr val="A4A3A4"/>
          </p15:clr>
        </p15:guide>
        <p15:guide id="4" orient="horz" pos="646" userDrawn="1">
          <p15:clr>
            <a:srgbClr val="A4A3A4"/>
          </p15:clr>
        </p15:guide>
        <p15:guide id="5" orient="horz" pos="2339" userDrawn="1">
          <p15:clr>
            <a:srgbClr val="A4A3A4"/>
          </p15:clr>
        </p15:guide>
        <p15:guide id="6" orient="horz" pos="3185" userDrawn="1">
          <p15:clr>
            <a:srgbClr val="A4A3A4"/>
          </p15:clr>
        </p15:guide>
        <p15:guide id="7" orient="horz" pos="4879" userDrawn="1">
          <p15:clr>
            <a:srgbClr val="A4A3A4"/>
          </p15:clr>
        </p15:guide>
        <p15:guide id="8" orient="horz" pos="5725" userDrawn="1">
          <p15:clr>
            <a:srgbClr val="A4A3A4"/>
          </p15:clr>
        </p15:guide>
        <p15:guide id="9" orient="horz" pos="6573" userDrawn="1">
          <p15:clr>
            <a:srgbClr val="A4A3A4"/>
          </p15:clr>
        </p15:guide>
        <p15:guide id="10" orient="horz" pos="7418" userDrawn="1">
          <p15:clr>
            <a:srgbClr val="A4A3A4"/>
          </p15:clr>
        </p15:guide>
        <p15:guide id="11" pos="3382" userDrawn="1">
          <p15:clr>
            <a:srgbClr val="A4A3A4"/>
          </p15:clr>
        </p15:guide>
        <p15:guide id="12" pos="3738" userDrawn="1">
          <p15:clr>
            <a:srgbClr val="A4A3A4"/>
          </p15:clr>
        </p15:guide>
        <p15:guide id="13" pos="166" userDrawn="1">
          <p15:clr>
            <a:srgbClr val="A4A3A4"/>
          </p15:clr>
        </p15:guide>
        <p15:guide id="14" pos="524" userDrawn="1">
          <p15:clr>
            <a:srgbClr val="A4A3A4"/>
          </p15:clr>
        </p15:guide>
        <p15:guide id="15" pos="880" userDrawn="1">
          <p15:clr>
            <a:srgbClr val="A4A3A4"/>
          </p15:clr>
        </p15:guide>
        <p15:guide id="16" pos="1238" userDrawn="1">
          <p15:clr>
            <a:srgbClr val="A4A3A4"/>
          </p15:clr>
        </p15:guide>
        <p15:guide id="17" pos="1595" userDrawn="1">
          <p15:clr>
            <a:srgbClr val="A4A3A4"/>
          </p15:clr>
        </p15:guide>
        <p15:guide id="18" pos="1952" userDrawn="1">
          <p15:clr>
            <a:srgbClr val="A4A3A4"/>
          </p15:clr>
        </p15:guide>
        <p15:guide id="19" pos="2310" userDrawn="1">
          <p15:clr>
            <a:srgbClr val="A4A3A4"/>
          </p15:clr>
        </p15:guide>
        <p15:guide id="20" pos="2666" userDrawn="1">
          <p15:clr>
            <a:srgbClr val="A4A3A4"/>
          </p15:clr>
        </p15:guide>
        <p15:guide id="21" pos="4096" userDrawn="1">
          <p15:clr>
            <a:srgbClr val="A4A3A4"/>
          </p15:clr>
        </p15:guide>
        <p15:guide id="22" pos="4453" userDrawn="1">
          <p15:clr>
            <a:srgbClr val="A4A3A4"/>
          </p15:clr>
        </p15:guide>
        <p15:guide id="23" pos="4810" userDrawn="1">
          <p15:clr>
            <a:srgbClr val="A4A3A4"/>
          </p15:clr>
        </p15:guide>
        <p15:guide id="24" pos="5168" userDrawn="1">
          <p15:clr>
            <a:srgbClr val="A4A3A4"/>
          </p15:clr>
        </p15:guide>
        <p15:guide id="25" pos="5524" userDrawn="1">
          <p15:clr>
            <a:srgbClr val="A4A3A4"/>
          </p15:clr>
        </p15:guide>
        <p15:guide id="26" pos="5882" userDrawn="1">
          <p15:clr>
            <a:srgbClr val="A4A3A4"/>
          </p15:clr>
        </p15:guide>
        <p15:guide id="27" pos="273" userDrawn="1">
          <p15:clr>
            <a:srgbClr val="F26B43"/>
          </p15:clr>
        </p15:guide>
        <p15:guide id="28" pos="57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topics/computer-science/hybrid-recommendatio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ieeexplore.ieee.org/document/929755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8554016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github.com/spotipy-dev/spotipy" TargetMode="External"/><Relationship Id="rId10" Type="http://schemas.openxmlformats.org/officeDocument/2006/relationships/hyperlink" Target="https://www.mathworks.com/help/reinforcement-learning/ug/create-matlab-environments-using-custom-functions.html" TargetMode="External"/><Relationship Id="rId4" Type="http://schemas.openxmlformats.org/officeDocument/2006/relationships/hyperlink" Target="https://developer.spotify.com/documentation/web-api" TargetMode="External"/><Relationship Id="rId9" Type="http://schemas.openxmlformats.org/officeDocument/2006/relationships/hyperlink" Target="https://www.geeksforgeeks.org/deep-q-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-1" y="136790"/>
            <a:ext cx="8237415" cy="78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 algn="ctr"/>
            <a:r>
              <a:rPr lang="en-US" sz="2300" b="1" dirty="0">
                <a:solidFill>
                  <a:srgbClr val="007069"/>
                </a:solidFill>
                <a:latin typeface="Inter"/>
                <a:ea typeface="Inter"/>
                <a:cs typeface="Inter"/>
                <a:sym typeface="Inter"/>
              </a:rPr>
              <a:t>PERSONALIZED MUSIC RECOMMENDATION SYSTEM BASED ON SINGER STYLE</a:t>
            </a:r>
            <a:endParaRPr sz="2300" b="1" dirty="0">
              <a:solidFill>
                <a:srgbClr val="00706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" name="Google Shape;39;p1"/>
          <p:cNvSpPr/>
          <p:nvPr/>
        </p:nvSpPr>
        <p:spPr>
          <a:xfrm flipV="1">
            <a:off x="320511" y="867889"/>
            <a:ext cx="7627735" cy="49519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71997" tIns="35989" rIns="71997" bIns="35989" anchor="ctr" anchorCtr="0">
            <a:noAutofit/>
          </a:bodyPr>
          <a:lstStyle/>
          <a:p>
            <a:pPr algn="ctr"/>
            <a:endParaRPr sz="1418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97806" y="1052488"/>
            <a:ext cx="7650440" cy="318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 lvl="0"/>
            <a:r>
              <a:rPr lang="en-US" sz="1600" b="1" dirty="0">
                <a:solidFill>
                  <a:schemeClr val="tx1"/>
                </a:solidFill>
                <a:latin typeface="Inter"/>
                <a:ea typeface="Inter"/>
                <a:cs typeface="Inter"/>
                <a:sym typeface="Inter"/>
              </a:rPr>
              <a:t>Presenter Names: </a:t>
            </a:r>
            <a:r>
              <a:rPr lang="en-US" sz="1600" b="1" dirty="0">
                <a:solidFill>
                  <a:srgbClr val="007069"/>
                </a:solidFill>
                <a:latin typeface="Inter"/>
                <a:ea typeface="Inter"/>
                <a:cs typeface="Inter"/>
                <a:sym typeface="Inter"/>
              </a:rPr>
              <a:t>Dasari Sai Srikanth ,D. Sneha, N. </a:t>
            </a:r>
            <a:r>
              <a:rPr lang="en-US" sz="1600" b="1" dirty="0" err="1">
                <a:solidFill>
                  <a:srgbClr val="007069"/>
                </a:solidFill>
                <a:latin typeface="Inter"/>
                <a:ea typeface="Inter"/>
                <a:cs typeface="Inter"/>
                <a:sym typeface="Inter"/>
              </a:rPr>
              <a:t>Shrenik</a:t>
            </a:r>
            <a:r>
              <a:rPr lang="en-US" sz="1600" b="1" dirty="0">
                <a:solidFill>
                  <a:srgbClr val="007069"/>
                </a:solidFill>
                <a:latin typeface="Inter"/>
                <a:ea typeface="Inter"/>
                <a:cs typeface="Inter"/>
                <a:sym typeface="Inter"/>
              </a:rPr>
              <a:t>, D. Varun</a:t>
            </a:r>
            <a:endParaRPr lang="en-US" sz="1600" b="1" dirty="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320511" y="12475251"/>
            <a:ext cx="3771974" cy="29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pPr>
              <a:buClr>
                <a:srgbClr val="7F7F7F"/>
              </a:buClr>
              <a:buSzPts val="1800"/>
            </a:pPr>
            <a:r>
              <a:rPr lang="en-US" sz="1418" dirty="0">
                <a:solidFill>
                  <a:srgbClr val="7F7F7F"/>
                </a:solidFill>
                <a:latin typeface="Inter" panose="020B0604020202020204" charset="0"/>
                <a:ea typeface="Inter" panose="020B0604020202020204" charset="0"/>
                <a:cs typeface="Open Sans"/>
                <a:sym typeface="Open Sans"/>
              </a:rPr>
              <a:t>Computer Science Department</a:t>
            </a:r>
            <a:endParaRPr sz="1418" dirty="0">
              <a:solidFill>
                <a:srgbClr val="7F7F7F"/>
              </a:solidFill>
              <a:latin typeface="Inter" panose="020B0604020202020204" charset="0"/>
              <a:ea typeface="Inter" panose="020B0604020202020204" charset="0"/>
              <a:cs typeface="Open Sans"/>
              <a:sym typeface="Open Sans"/>
            </a:endParaRPr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2110" y="156148"/>
            <a:ext cx="1491644" cy="64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67B14CDF-2335-5CC7-06B9-A671E2CD1B3D}"/>
              </a:ext>
            </a:extLst>
          </p:cNvPr>
          <p:cNvSpPr txBox="1"/>
          <p:nvPr/>
        </p:nvSpPr>
        <p:spPr>
          <a:xfrm rot="10800000" flipV="1">
            <a:off x="297806" y="1409269"/>
            <a:ext cx="6033146" cy="34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997" tIns="35989" rIns="71997" bIns="35989" anchor="t" anchorCtr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Arial" panose="020B0604020202020204" pitchFamily="34" charset="0"/>
                <a:sym typeface="Inter"/>
              </a:rPr>
              <a:t>Guide Name:</a:t>
            </a:r>
            <a:r>
              <a:rPr lang="en-US" sz="1600" b="1" dirty="0">
                <a:solidFill>
                  <a:srgbClr val="007069"/>
                </a:solidFill>
                <a:latin typeface="Inter" panose="020B0604020202020204" charset="0"/>
                <a:ea typeface="Inter" panose="020B0604020202020204" charset="0"/>
                <a:cs typeface="Arial" panose="020B0604020202020204" pitchFamily="34" charset="0"/>
                <a:sym typeface="Inter"/>
              </a:rPr>
              <a:t> Dr. MUKKAMALA SNV JITENDRA,</a:t>
            </a:r>
            <a:r>
              <a:rPr lang="en-US" sz="1800" b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baseline="-25000" dirty="0">
                <a:solidFill>
                  <a:srgbClr val="00706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Ph.D.</a:t>
            </a:r>
            <a:endParaRPr sz="1600" b="1" dirty="0">
              <a:solidFill>
                <a:srgbClr val="007069"/>
              </a:solidFill>
              <a:latin typeface="Inter" panose="020B0604020202020204" charset="0"/>
              <a:ea typeface="Inter" panose="020B0604020202020204" charset="0"/>
              <a:cs typeface="Arial" panose="020B0604020202020204" pitchFamily="34" charset="0"/>
              <a:sym typeface="Inte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306FE-10A0-9157-4B8D-1D4A15DC69B8}"/>
              </a:ext>
            </a:extLst>
          </p:cNvPr>
          <p:cNvSpPr txBox="1"/>
          <p:nvPr/>
        </p:nvSpPr>
        <p:spPr>
          <a:xfrm>
            <a:off x="342870" y="2292716"/>
            <a:ext cx="4286851" cy="2079937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 anchor="t">
            <a:noAutofit/>
          </a:bodyPr>
          <a:lstStyle/>
          <a:p>
            <a:pPr algn="just"/>
            <a:r>
              <a:rPr lang="en-US" dirty="0"/>
              <a:t>This project develops a </a:t>
            </a:r>
            <a:r>
              <a:rPr lang="en-US" b="1" dirty="0"/>
              <a:t>personalized music recommendation system</a:t>
            </a:r>
            <a:r>
              <a:rPr lang="en-US" dirty="0"/>
              <a:t> based solely on </a:t>
            </a:r>
            <a:r>
              <a:rPr lang="en-US" b="1" dirty="0"/>
              <a:t>genre classification</a:t>
            </a:r>
            <a:r>
              <a:rPr lang="en-US" dirty="0"/>
              <a:t>. Unlike metadata-based models, it ensures </a:t>
            </a:r>
            <a:r>
              <a:rPr lang="en-US" b="1" dirty="0"/>
              <a:t>faster, intuitive recommendations</a:t>
            </a:r>
            <a:r>
              <a:rPr lang="en-US" dirty="0"/>
              <a:t> by aligning with user preferences without relying on complex filtering techniques. The system enhances </a:t>
            </a:r>
            <a:r>
              <a:rPr lang="en-US" b="1" dirty="0"/>
              <a:t>music discovery and engagement</a:t>
            </a:r>
            <a:r>
              <a:rPr lang="en-US" dirty="0"/>
              <a:t> by simplifying song suggestions, making it ideal for streaming platforms.</a:t>
            </a:r>
            <a:endParaRPr lang="en-IN" sz="13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D2557-6BA2-C55F-66EC-DF8FB6601A59}"/>
              </a:ext>
            </a:extLst>
          </p:cNvPr>
          <p:cNvSpPr txBox="1"/>
          <p:nvPr/>
        </p:nvSpPr>
        <p:spPr>
          <a:xfrm>
            <a:off x="5057902" y="5727086"/>
            <a:ext cx="4286851" cy="1869292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en-US" dirty="0"/>
              <a:t>By leveraging </a:t>
            </a:r>
            <a:r>
              <a:rPr lang="en-US" b="1" dirty="0"/>
              <a:t>genre-based classification</a:t>
            </a:r>
            <a:r>
              <a:rPr lang="en-US" dirty="0"/>
              <a:t>, this system delivers </a:t>
            </a:r>
            <a:r>
              <a:rPr lang="en-US" b="1" dirty="0"/>
              <a:t>highly relevant song recommendations</a:t>
            </a:r>
            <a:r>
              <a:rPr lang="en-US" dirty="0"/>
              <a:t>, reducing the </a:t>
            </a:r>
            <a:r>
              <a:rPr lang="en-US" b="1" dirty="0"/>
              <a:t>cold-start problem</a:t>
            </a:r>
            <a:r>
              <a:rPr lang="en-US" dirty="0"/>
              <a:t> and improving user experience. Its </a:t>
            </a:r>
            <a:r>
              <a:rPr lang="en-US" b="1" dirty="0"/>
              <a:t>efficient model structure</a:t>
            </a:r>
            <a:r>
              <a:rPr lang="en-US" dirty="0"/>
              <a:t> supports scalability, making it a </a:t>
            </a:r>
            <a:r>
              <a:rPr lang="en-US" b="1" dirty="0"/>
              <a:t>valuable foundation</a:t>
            </a:r>
            <a:r>
              <a:rPr lang="en-US" dirty="0"/>
              <a:t> for future advancements in </a:t>
            </a:r>
            <a:r>
              <a:rPr lang="en-US" b="1" dirty="0"/>
              <a:t>personalized music discovery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85F385-7DC5-1116-ED64-A036F0FFF8C0}"/>
              </a:ext>
            </a:extLst>
          </p:cNvPr>
          <p:cNvSpPr txBox="1"/>
          <p:nvPr/>
        </p:nvSpPr>
        <p:spPr>
          <a:xfrm>
            <a:off x="11047222" y="4947113"/>
            <a:ext cx="4286851" cy="2907373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en-US" dirty="0"/>
              <a:t>In conclusion, this project developed a personalized music recommendation system centered on genre classification, effectively aligning with user preferences. Utilizing a hybrid filtering model and processing multi-genre data from the Spotify API, the system delivers accurate and engaging recommendations. This genre-focused approach has improved user satisfaction and engagement, highlighting the benefits of simplified recommendations in the digital music landscape. Overall, this model provides a strong foundation for future advancements in personalized music discovery.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0E8BD-079F-1A6B-25A4-55888EEA435F}"/>
              </a:ext>
            </a:extLst>
          </p:cNvPr>
          <p:cNvSpPr txBox="1"/>
          <p:nvPr/>
        </p:nvSpPr>
        <p:spPr>
          <a:xfrm>
            <a:off x="5057902" y="8410469"/>
            <a:ext cx="4286851" cy="3154045"/>
          </a:xfrm>
          <a:prstGeom prst="rect">
            <a:avLst/>
          </a:prstGeom>
          <a:noFill/>
          <a:ln>
            <a:solidFill>
              <a:srgbClr val="A58255"/>
            </a:solidFill>
          </a:ln>
        </p:spPr>
        <p:txBody>
          <a:bodyPr wrap="square" rtlCol="0">
            <a:noAutofit/>
          </a:bodyPr>
          <a:lstStyle/>
          <a:p>
            <a:endParaRPr lang="en-US" sz="600" dirty="0"/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Datasets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4"/>
              </a:rPr>
              <a:t>https://developer.spotify.com/documentation/web-api</a:t>
            </a:r>
            <a:r>
              <a:rPr lang="en-US" sz="13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5"/>
              </a:rPr>
              <a:t>https://github.com/spotipy-dev/spotipy</a:t>
            </a:r>
            <a:r>
              <a:rPr lang="en-US" sz="600" dirty="0"/>
              <a:t> </a:t>
            </a: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Reference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6"/>
              </a:rPr>
              <a:t>https://ieeexplore.ieee.org/document/8554016</a:t>
            </a:r>
            <a:endParaRPr lang="en-US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7"/>
              </a:rPr>
              <a:t>https://ieeexplore.ieee.org/document/9297559</a:t>
            </a:r>
            <a:endParaRPr lang="en-US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8"/>
              </a:rPr>
              <a:t>https://www.sciencedirect.com/topics/computer-science/hybrid-recommendation</a:t>
            </a:r>
            <a:endParaRPr lang="en-IN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9"/>
              </a:rPr>
              <a:t>https://www.geeksforgeeks.org/deep-q-learning/</a:t>
            </a:r>
            <a:endParaRPr lang="en-US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hlinkClick r:id="rId10"/>
              </a:rPr>
              <a:t>https://www.mathworks.com/help/reinforcement-learning/ug/create-matlab-environments-using-custom-functions.html</a:t>
            </a:r>
            <a:endParaRPr lang="en-US" sz="13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E9E8C-7D06-72A9-E296-C38302D493C2}"/>
              </a:ext>
            </a:extLst>
          </p:cNvPr>
          <p:cNvSpPr txBox="1"/>
          <p:nvPr/>
        </p:nvSpPr>
        <p:spPr>
          <a:xfrm>
            <a:off x="342870" y="1808343"/>
            <a:ext cx="4286851" cy="318903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Introduction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3FD559-BFEF-3B06-4D4B-C2854FE8589C}"/>
              </a:ext>
            </a:extLst>
          </p:cNvPr>
          <p:cNvSpPr txBox="1"/>
          <p:nvPr/>
        </p:nvSpPr>
        <p:spPr>
          <a:xfrm>
            <a:off x="5102548" y="1808342"/>
            <a:ext cx="4286851" cy="318903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Findings and Results 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551F6D-8B2C-C6FD-B7CA-B7150E871E6C}"/>
              </a:ext>
            </a:extLst>
          </p:cNvPr>
          <p:cNvSpPr txBox="1"/>
          <p:nvPr/>
        </p:nvSpPr>
        <p:spPr>
          <a:xfrm>
            <a:off x="358748" y="4581416"/>
            <a:ext cx="4286851" cy="318903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Methods 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7E8DB0-2377-107D-3BE7-29E4C7927239}"/>
              </a:ext>
            </a:extLst>
          </p:cNvPr>
          <p:cNvSpPr txBox="1"/>
          <p:nvPr/>
        </p:nvSpPr>
        <p:spPr>
          <a:xfrm>
            <a:off x="5102548" y="5301926"/>
            <a:ext cx="4286851" cy="318903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Conclusion 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D9A10D-40B3-02B2-9653-1038E9410422}"/>
              </a:ext>
            </a:extLst>
          </p:cNvPr>
          <p:cNvSpPr txBox="1"/>
          <p:nvPr/>
        </p:nvSpPr>
        <p:spPr>
          <a:xfrm>
            <a:off x="358748" y="9003074"/>
            <a:ext cx="4286851" cy="318903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Data Analysis 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925417-A80F-90EB-A5F6-D045CD925706}"/>
              </a:ext>
            </a:extLst>
          </p:cNvPr>
          <p:cNvSpPr txBox="1"/>
          <p:nvPr/>
        </p:nvSpPr>
        <p:spPr>
          <a:xfrm>
            <a:off x="5057902" y="7828522"/>
            <a:ext cx="4286851" cy="318903"/>
          </a:xfrm>
          <a:prstGeom prst="rect">
            <a:avLst/>
          </a:prstGeom>
          <a:solidFill>
            <a:srgbClr val="A58255"/>
          </a:solidFill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400" b="1" i="0" u="none" strike="noStrike" dirty="0">
                <a:solidFill>
                  <a:schemeClr val="bg1"/>
                </a:solidFill>
                <a:effectLst/>
                <a:latin typeface="Inter" panose="020B0604020202020204" charset="0"/>
              </a:rPr>
              <a:t>References </a:t>
            </a:r>
            <a:endParaRPr lang="en-IN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AB2D5FE-54DD-283B-F7D2-8BE68C92E0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-636522" y="18986485"/>
            <a:ext cx="1723773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Gathered multiple user histories from Spotify, stored in separate CSV files.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Splitting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machine learning techniques to split multi-genre attributes into individual genres for each song.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Merging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Combined all individual CSV files into a single, large dataset for comprehensive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Model Input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a clear, structured dataset that enables accurate genre-based recommendations, improving personalization.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39;p1">
            <a:extLst>
              <a:ext uri="{FF2B5EF4-FFF2-40B4-BE49-F238E27FC236}">
                <a16:creationId xmlns:a16="http://schemas.microsoft.com/office/drawing/2014/main" id="{641EF66D-7BB6-FFDE-2E6E-8A4C9C5A8534}"/>
              </a:ext>
            </a:extLst>
          </p:cNvPr>
          <p:cNvSpPr/>
          <p:nvPr/>
        </p:nvSpPr>
        <p:spPr>
          <a:xfrm>
            <a:off x="297806" y="131389"/>
            <a:ext cx="7650440" cy="49519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71997" tIns="35989" rIns="71997" bIns="35989" anchor="ctr" anchorCtr="0">
            <a:noAutofit/>
          </a:bodyPr>
          <a:lstStyle/>
          <a:p>
            <a:pPr algn="ctr"/>
            <a:endParaRPr sz="1418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0ED255-C293-DD7A-CE71-B1C1A55B1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2548" y="2262324"/>
            <a:ext cx="428685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98.33% 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The model efficiently recommends songs of the same genre, ensuring high precision in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Enhanced User Engagement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By providing personalized,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genre-based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, users experience a more seamless and enjoyable music discovery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Optimized Dataset 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Advanced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machine learning techniques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help separate multi-genre attributes, improving classification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Fast &amp; Real-Time Suggestions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The recommendation system quickly analyzes user song selections and 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instant suggestions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, enhancing listening experience.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382A69F6-EE78-22DD-C90E-1F6ED7F49E8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8748" y="9416771"/>
            <a:ext cx="4286851" cy="296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Extracted multiple user histories from Spotify API and stored them in CSV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 Splitting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Applied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techniques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separate multi-genre attributes.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Merging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Combined all CSV files into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accurate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 learning (DQN)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refine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music suggestions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35" name="Picture 11" descr="PlantUML diagram">
            <a:extLst>
              <a:ext uri="{FF2B5EF4-FFF2-40B4-BE49-F238E27FC236}">
                <a16:creationId xmlns:a16="http://schemas.microsoft.com/office/drawing/2014/main" id="{BA19E28D-73FE-DE26-A834-DB8934E8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17" y="4962520"/>
            <a:ext cx="4197111" cy="395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527</Words>
  <Application>Microsoft Office PowerPoint</Application>
  <PresentationFormat>A3 Paper (297x420 mm)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Times New Roman</vt:lpstr>
      <vt:lpstr>Arial</vt:lpstr>
      <vt:lpstr>Inter</vt:lpstr>
      <vt:lpstr>Plus Jakarta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dasari sai srikanth</cp:lastModifiedBy>
  <cp:revision>16</cp:revision>
  <dcterms:created xsi:type="dcterms:W3CDTF">2022-05-23T07:15:42Z</dcterms:created>
  <dcterms:modified xsi:type="dcterms:W3CDTF">2025-03-27T05:50:24Z</dcterms:modified>
</cp:coreProperties>
</file>