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75" r:id="rId1"/>
  </p:sldMasterIdLst>
  <p:notesMasterIdLst>
    <p:notesMasterId r:id="rId26"/>
  </p:notesMasterIdLst>
  <p:sldIdLst>
    <p:sldId id="256" r:id="rId2"/>
    <p:sldId id="259" r:id="rId3"/>
    <p:sldId id="267" r:id="rId4"/>
    <p:sldId id="260" r:id="rId5"/>
    <p:sldId id="270" r:id="rId6"/>
    <p:sldId id="261" r:id="rId7"/>
    <p:sldId id="268" r:id="rId8"/>
    <p:sldId id="273" r:id="rId9"/>
    <p:sldId id="274" r:id="rId10"/>
    <p:sldId id="275" r:id="rId11"/>
    <p:sldId id="272" r:id="rId12"/>
    <p:sldId id="271" r:id="rId13"/>
    <p:sldId id="262" r:id="rId14"/>
    <p:sldId id="266" r:id="rId15"/>
    <p:sldId id="269" r:id="rId16"/>
    <p:sldId id="278" r:id="rId17"/>
    <p:sldId id="279" r:id="rId18"/>
    <p:sldId id="284" r:id="rId19"/>
    <p:sldId id="280" r:id="rId20"/>
    <p:sldId id="281" r:id="rId21"/>
    <p:sldId id="282" r:id="rId22"/>
    <p:sldId id="283" r:id="rId23"/>
    <p:sldId id="265" r:id="rId24"/>
    <p:sldId id="26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56B70A-5B65-4CAC-8587-06082D06C109}" type="datetimeFigureOut">
              <a:rPr lang="en-US" smtClean="0"/>
              <a:t>03-May-18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EAB34A-356A-4FBC-B033-E44D8AC88E31}" type="slidenum">
              <a:rPr lang="en-US" smtClean="0"/>
              <a:t>‹#›</a:t>
            </a:fld>
            <a:endParaRPr lang="en-US"/>
          </a:p>
        </p:txBody>
      </p:sp>
    </p:spTree>
    <p:extLst>
      <p:ext uri="{BB962C8B-B14F-4D97-AF65-F5344CB8AC3E}">
        <p14:creationId xmlns:p14="http://schemas.microsoft.com/office/powerpoint/2010/main" val="2733846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EAB34A-356A-4FBC-B033-E44D8AC88E31}" type="slidenum">
              <a:rPr lang="en-US" smtClean="0"/>
              <a:t>1</a:t>
            </a:fld>
            <a:endParaRPr lang="en-US"/>
          </a:p>
        </p:txBody>
      </p:sp>
    </p:spTree>
    <p:extLst>
      <p:ext uri="{BB962C8B-B14F-4D97-AF65-F5344CB8AC3E}">
        <p14:creationId xmlns:p14="http://schemas.microsoft.com/office/powerpoint/2010/main" val="4206361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03-May-18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37073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03-May-18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89321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03-May-18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51813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03-May-18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47850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03-May-18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58210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64DE79-268F-4C1A-8933-263129D2AF90}" type="datetimeFigureOut">
              <a:rPr lang="en-US" smtClean="0"/>
              <a:t>03-May-18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02638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64DE79-268F-4C1A-8933-263129D2AF90}" type="datetimeFigureOut">
              <a:rPr lang="en-US" smtClean="0"/>
              <a:t>03-May-18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17743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03-May-18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07791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03-May-18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96105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764DE79-268F-4C1A-8933-263129D2AF90}" type="datetimeFigureOut">
              <a:rPr lang="en-US" smtClean="0"/>
              <a:t>03-May-18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47895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03-May-18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1662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03-May-18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06059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03-May-18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85702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764DE79-268F-4C1A-8933-263129D2AF90}" type="datetimeFigureOut">
              <a:rPr lang="en-US" smtClean="0"/>
              <a:t>03-May-18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65515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764DE79-268F-4C1A-8933-263129D2AF90}" type="datetimeFigureOut">
              <a:rPr lang="en-US" smtClean="0"/>
              <a:t>03-May-18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92522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764DE79-268F-4C1A-8933-263129D2AF90}" type="datetimeFigureOut">
              <a:rPr lang="en-US" smtClean="0"/>
              <a:t>03-May-18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43334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03-May-18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57373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t="-17000" b="-17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764DE79-268F-4C1A-8933-263129D2AF90}" type="datetimeFigureOut">
              <a:rPr lang="en-US" smtClean="0"/>
              <a:t>03-May-18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6524959"/>
      </p:ext>
    </p:extLst>
  </p:cSld>
  <p:clrMap bg1="dk1" tx1="lt1" bg2="dk2" tx2="lt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 id="2147483987" r:id="rId12"/>
    <p:sldLayoutId id="2147483988" r:id="rId13"/>
    <p:sldLayoutId id="2147483989" r:id="rId14"/>
    <p:sldLayoutId id="2147483990" r:id="rId15"/>
    <p:sldLayoutId id="2147483991" r:id="rId16"/>
    <p:sldLayoutId id="214748399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2565" y="863599"/>
            <a:ext cx="9049555" cy="1109761"/>
          </a:xfrm>
        </p:spPr>
        <p:txBody>
          <a:bodyPr>
            <a:normAutofit fontScale="90000"/>
          </a:bodyPr>
          <a:lstStyle/>
          <a:p>
            <a:pPr algn="ct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DataCan: Data Analysis and Prediction</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for Cancer Dataset</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useBgFill="1">
        <p:nvSpPr>
          <p:cNvPr id="6" name="Rectangle 5"/>
          <p:cNvSpPr/>
          <p:nvPr/>
        </p:nvSpPr>
        <p:spPr>
          <a:xfrm>
            <a:off x="1524000" y="1208887"/>
            <a:ext cx="9448800" cy="2664832"/>
          </a:xfrm>
          <a:prstGeom prst="rect">
            <a:avLst/>
          </a:prstGeom>
        </p:spPr>
        <p:txBody>
          <a:bodyPr wrap="square">
            <a:spAutoFit/>
          </a:bodyPr>
          <a:lstStyle/>
          <a:p>
            <a:pPr algn="ctr">
              <a:lnSpc>
                <a:spcPts val="1665"/>
              </a:lnSpc>
            </a:pPr>
            <a:r>
              <a:rPr lang="en-US" sz="1600" b="1" dirty="0">
                <a:latin typeface="Times New Roman" panose="02020603050405020304" pitchFamily="18" charset="0"/>
                <a:ea typeface="Calibri" panose="020F0502020204030204" pitchFamily="34" charset="0"/>
                <a:cs typeface="Arial" panose="020B0604020202020204" pitchFamily="34" charset="0"/>
              </a:rPr>
              <a:t>A</a:t>
            </a:r>
            <a:endParaRPr lang="en-US" sz="1600" dirty="0">
              <a:latin typeface="Calibri" panose="020F0502020204030204" pitchFamily="34" charset="0"/>
              <a:ea typeface="Calibri" panose="020F0502020204030204" pitchFamily="34" charset="0"/>
              <a:cs typeface="Arial" panose="020B0604020202020204" pitchFamily="34" charset="0"/>
            </a:endParaRPr>
          </a:p>
          <a:p>
            <a:pPr algn="ctr"/>
            <a:r>
              <a:rPr lang="en-US" sz="1600" b="1" dirty="0">
                <a:latin typeface="Times New Roman" panose="02020603050405020304" pitchFamily="18" charset="0"/>
                <a:ea typeface="Calibri" panose="020F0502020204030204" pitchFamily="34" charset="0"/>
                <a:cs typeface="Arial" panose="020B0604020202020204" pitchFamily="34" charset="0"/>
              </a:rPr>
              <a:t>Project Progress Report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ctr">
              <a:spcAft>
                <a:spcPts val="3000"/>
              </a:spcAft>
            </a:pPr>
            <a:r>
              <a:rPr lang="en-US" sz="1600" b="1" dirty="0">
                <a:latin typeface="Times New Roman" panose="02020603050405020304" pitchFamily="18" charset="0"/>
                <a:ea typeface="Calibri" panose="020F0502020204030204" pitchFamily="34" charset="0"/>
                <a:cs typeface="Arial" panose="020B0604020202020204" pitchFamily="34" charset="0"/>
              </a:rPr>
              <a:t>January-2018 to March-2018</a:t>
            </a:r>
            <a:endParaRPr lang="en-US" sz="1600" dirty="0">
              <a:latin typeface="Calibri" panose="020F0502020204030204" pitchFamily="34" charset="0"/>
              <a:ea typeface="Calibri" panose="020F0502020204030204" pitchFamily="34" charset="0"/>
              <a:cs typeface="Arial" panose="020B0604020202020204" pitchFamily="34" charset="0"/>
            </a:endParaRPr>
          </a:p>
          <a:p>
            <a:pPr algn="ctr"/>
            <a:r>
              <a:rPr lang="en-US" sz="1600" b="1" dirty="0">
                <a:latin typeface="Times New Roman" panose="02020603050405020304" pitchFamily="18" charset="0"/>
                <a:ea typeface="Calibri" panose="020F0502020204030204" pitchFamily="34" charset="0"/>
                <a:cs typeface="Arial" panose="020B0604020202020204" pitchFamily="34" charset="0"/>
              </a:rPr>
              <a:t> By</a:t>
            </a:r>
            <a:endParaRPr lang="en-US" sz="1600" dirty="0">
              <a:latin typeface="Calibri" panose="020F0502020204030204" pitchFamily="34" charset="0"/>
              <a:ea typeface="Calibri" panose="020F0502020204030204" pitchFamily="34" charset="0"/>
              <a:cs typeface="Arial" panose="020B0604020202020204" pitchFamily="34" charset="0"/>
            </a:endParaRPr>
          </a:p>
          <a:p>
            <a:pPr algn="ctr"/>
            <a:r>
              <a:rPr lang="en-US" sz="1600" b="1" dirty="0">
                <a:latin typeface="Times New Roman" panose="02020603050405020304" pitchFamily="18" charset="0"/>
                <a:ea typeface="Calibri" panose="020F0502020204030204" pitchFamily="34" charset="0"/>
                <a:cs typeface="Arial" panose="020B0604020202020204" pitchFamily="34" charset="0"/>
              </a:rPr>
              <a:t>Tushar Ranjan                             Varun Goel                               Vishal Jangir</a:t>
            </a:r>
            <a:endParaRPr lang="en-US" sz="1600" dirty="0">
              <a:latin typeface="Calibri" panose="020F0502020204030204" pitchFamily="34" charset="0"/>
              <a:ea typeface="Calibri" panose="020F0502020204030204" pitchFamily="34" charset="0"/>
              <a:cs typeface="Arial" panose="020B0604020202020204" pitchFamily="34" charset="0"/>
            </a:endParaRPr>
          </a:p>
          <a:p>
            <a:pPr algn="ctr"/>
            <a:r>
              <a:rPr lang="en-US" sz="1600" b="1" dirty="0">
                <a:latin typeface="Times New Roman" panose="02020603050405020304" pitchFamily="18" charset="0"/>
                <a:ea typeface="Calibri" panose="020F0502020204030204" pitchFamily="34" charset="0"/>
                <a:cs typeface="Arial" panose="020B0604020202020204" pitchFamily="34" charset="0"/>
              </a:rPr>
              <a:t> 159102147                                    159102156                                   159103073</a:t>
            </a:r>
          </a:p>
          <a:p>
            <a:pPr algn="ctr"/>
            <a:endParaRPr lang="en-US" sz="1600" b="1" dirty="0">
              <a:effectLst/>
              <a:latin typeface="Times New Roman" panose="02020603050405020304" pitchFamily="18" charset="0"/>
              <a:ea typeface="Calibri" panose="020F0502020204030204" pitchFamily="34" charset="0"/>
              <a:cs typeface="Arial" panose="020B0604020202020204" pitchFamily="34" charset="0"/>
            </a:endParaRPr>
          </a:p>
          <a:p>
            <a:pPr algn="ctr"/>
            <a:r>
              <a:rPr lang="en-US" sz="1600" b="1" dirty="0">
                <a:latin typeface="Times New Roman" panose="02020603050405020304" pitchFamily="18" charset="0"/>
                <a:ea typeface="Calibri" panose="020F0502020204030204" pitchFamily="34" charset="0"/>
                <a:cs typeface="Arial" panose="020B0604020202020204" pitchFamily="34" charset="0"/>
              </a:rPr>
              <a:t>Project Guide: Venkatesh G. Shankar</a:t>
            </a:r>
          </a:p>
          <a:p>
            <a:pPr algn="ct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026" name="Picture 2" descr="Manipal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196" y="3882342"/>
            <a:ext cx="3269646" cy="110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524001" y="4730921"/>
            <a:ext cx="9258120" cy="1815882"/>
          </a:xfrm>
          <a:prstGeom prst="rect">
            <a:avLst/>
          </a:prstGeom>
        </p:spPr>
        <p:txBody>
          <a:bodyPr wrap="square">
            <a:spAutoFit/>
          </a:bodyPr>
          <a:lstStyle/>
          <a:p>
            <a:pPr algn="ctr"/>
            <a:endParaRPr lang="en-US" sz="1400" b="1"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400" b="1" dirty="0">
                <a:latin typeface="Times New Roman" panose="02020603050405020304" pitchFamily="18" charset="0"/>
                <a:ea typeface="Calibri" panose="020F0502020204030204" pitchFamily="34" charset="0"/>
                <a:cs typeface="Times New Roman" panose="02020603050405020304" pitchFamily="18" charset="0"/>
              </a:rPr>
              <a:t>Information Technology</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400" dirty="0">
                <a:latin typeface="Times New Roman" panose="02020603050405020304" pitchFamily="18" charset="0"/>
                <a:ea typeface="Calibri" panose="020F0502020204030204" pitchFamily="34" charset="0"/>
                <a:cs typeface="Times New Roman" panose="02020603050405020304" pitchFamily="18" charset="0"/>
              </a:rPr>
              <a:t> </a:t>
            </a:r>
          </a:p>
          <a:p>
            <a:pPr algn="ctr"/>
            <a:r>
              <a:rPr lang="en-US" sz="1400" b="1" dirty="0">
                <a:latin typeface="Times New Roman" panose="02020603050405020304" pitchFamily="18" charset="0"/>
                <a:ea typeface="Calibri" panose="020F0502020204030204" pitchFamily="34" charset="0"/>
                <a:cs typeface="Times New Roman" panose="02020603050405020304" pitchFamily="18" charset="0"/>
              </a:rPr>
              <a:t>MANIPAL UNIVERSITY JAIPUR</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400" b="1" dirty="0">
                <a:latin typeface="Times New Roman" panose="02020603050405020304" pitchFamily="18" charset="0"/>
                <a:ea typeface="Calibri" panose="020F0502020204030204" pitchFamily="34" charset="0"/>
                <a:cs typeface="Times New Roman" panose="02020603050405020304" pitchFamily="18" charset="0"/>
              </a:rPr>
              <a:t>JAIPUR-303007</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400" b="1" dirty="0">
                <a:latin typeface="Times New Roman" panose="02020603050405020304" pitchFamily="18" charset="0"/>
                <a:ea typeface="Calibri" panose="020F0502020204030204" pitchFamily="34" charset="0"/>
                <a:cs typeface="Times New Roman" panose="02020603050405020304" pitchFamily="18" charset="0"/>
              </a:rPr>
              <a:t>RAJASTHAN, INDIA</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400" b="1" dirty="0">
                <a:latin typeface="Times New Roman" panose="02020603050405020304" pitchFamily="18" charset="0"/>
                <a:ea typeface="Calibri" panose="020F0502020204030204" pitchFamily="34" charset="0"/>
                <a:cs typeface="Times New Roman" panose="02020603050405020304" pitchFamily="18" charset="0"/>
              </a:rPr>
              <a:t/>
            </a:r>
            <a:br>
              <a:rPr lang="en-US" sz="1400" b="1" dirty="0">
                <a:latin typeface="Times New Roman" panose="02020603050405020304" pitchFamily="18" charset="0"/>
                <a:ea typeface="Calibri" panose="020F0502020204030204" pitchFamily="34" charset="0"/>
                <a:cs typeface="Times New Roman" panose="02020603050405020304" pitchFamily="18" charset="0"/>
              </a:rPr>
            </a:br>
            <a:r>
              <a:rPr lang="en-US" sz="1400" b="1" dirty="0">
                <a:latin typeface="Times New Roman" panose="02020603050405020304" pitchFamily="18" charset="0"/>
                <a:ea typeface="Calibri" panose="020F0502020204030204" pitchFamily="34" charset="0"/>
                <a:cs typeface="Times New Roman" panose="02020603050405020304" pitchFamily="18" charset="0"/>
              </a:rPr>
              <a:t> </a:t>
            </a:r>
            <a:r>
              <a:rPr lang="en-US" sz="1400" b="1" dirty="0" smtClean="0">
                <a:latin typeface="Times New Roman" panose="02020603050405020304" pitchFamily="18" charset="0"/>
                <a:ea typeface="Calibri" panose="020F0502020204030204" pitchFamily="34" charset="0"/>
                <a:cs typeface="Times New Roman" panose="02020603050405020304" pitchFamily="18" charset="0"/>
              </a:rPr>
              <a:t>May-2018</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11607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5415098" y="76200"/>
            <a:ext cx="6684136" cy="6705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3"/>
          <p:cNvSpPr/>
          <p:nvPr/>
        </p:nvSpPr>
        <p:spPr>
          <a:xfrm>
            <a:off x="702365" y="1596094"/>
            <a:ext cx="6419652" cy="2215991"/>
          </a:xfrm>
          <a:prstGeom prst="rect">
            <a:avLst/>
          </a:prstGeom>
        </p:spPr>
        <p:txBody>
          <a:bodyPr wrap="square">
            <a:spAutoFit/>
          </a:bodyPr>
          <a:lstStyle/>
          <a:p>
            <a:pPr marL="342900" marR="0" lvl="0" indent="-342900" algn="just">
              <a:lnSpc>
                <a:spcPct val="115000"/>
              </a:lnSpc>
              <a:spcBef>
                <a:spcPts val="0"/>
              </a:spcBef>
              <a:spcAft>
                <a:spcPts val="5"/>
              </a:spcAft>
              <a:buFont typeface="Symbol" panose="05050102010706020507" pitchFamily="18" charset="2"/>
              <a:buChar char=""/>
            </a:pPr>
            <a:r>
              <a:rPr lang="en-US" sz="2000" dirty="0">
                <a:solidFill>
                  <a:schemeClr val="tx1">
                    <a:lumMod val="95000"/>
                  </a:schemeClr>
                </a:solidFill>
                <a:latin typeface="Times New Roman" panose="02020603050405020304" pitchFamily="18" charset="0"/>
                <a:ea typeface="Times New Roman" panose="02020603050405020304" pitchFamily="18" charset="0"/>
                <a:cs typeface="Arial" panose="020B0604020202020204" pitchFamily="34" charset="0"/>
              </a:rPr>
              <a:t>We applied Random forest.</a:t>
            </a:r>
          </a:p>
          <a:p>
            <a:pPr marL="342900" marR="0" lvl="0" indent="-342900" algn="just">
              <a:lnSpc>
                <a:spcPct val="115000"/>
              </a:lnSpc>
              <a:spcBef>
                <a:spcPts val="0"/>
              </a:spcBef>
              <a:spcAft>
                <a:spcPts val="5"/>
              </a:spcAft>
              <a:buFont typeface="Symbol" panose="05050102010706020507" pitchFamily="18" charset="2"/>
              <a:buChar char=""/>
            </a:pPr>
            <a:r>
              <a:rPr lang="en-US" sz="2000" dirty="0">
                <a:solidFill>
                  <a:schemeClr val="tx1">
                    <a:lumMod val="95000"/>
                  </a:schemeClr>
                </a:solidFill>
                <a:latin typeface="Times New Roman" panose="02020603050405020304" pitchFamily="18" charset="0"/>
                <a:ea typeface="Times New Roman" panose="02020603050405020304" pitchFamily="18" charset="0"/>
                <a:cs typeface="Arial" panose="020B0604020202020204" pitchFamily="34" charset="0"/>
              </a:rPr>
              <a:t>W</a:t>
            </a:r>
            <a:r>
              <a:rPr lang="en-US" sz="2000" dirty="0" smtClean="0">
                <a:solidFill>
                  <a:schemeClr val="tx1">
                    <a:lumMod val="95000"/>
                  </a:schemeClr>
                </a:solidFill>
                <a:latin typeface="Times New Roman" panose="02020603050405020304" pitchFamily="18" charset="0"/>
                <a:ea typeface="Times New Roman" panose="02020603050405020304" pitchFamily="18" charset="0"/>
                <a:cs typeface="Arial" panose="020B0604020202020204" pitchFamily="34" charset="0"/>
              </a:rPr>
              <a:t>e </a:t>
            </a:r>
            <a:r>
              <a:rPr lang="en-US" sz="2000" dirty="0">
                <a:solidFill>
                  <a:schemeClr val="tx1">
                    <a:lumMod val="95000"/>
                  </a:schemeClr>
                </a:solidFill>
                <a:latin typeface="Times New Roman" panose="02020603050405020304" pitchFamily="18" charset="0"/>
                <a:ea typeface="Times New Roman" panose="02020603050405020304" pitchFamily="18" charset="0"/>
                <a:cs typeface="Arial" panose="020B0604020202020204" pitchFamily="34" charset="0"/>
              </a:rPr>
              <a:t>got an accuracy of 65.86</a:t>
            </a:r>
            <a:r>
              <a:rPr lang="en-US" sz="2000" dirty="0" smtClean="0">
                <a:solidFill>
                  <a:schemeClr val="tx1">
                    <a:lumMod val="95000"/>
                  </a:schemeClr>
                </a:solidFill>
                <a:latin typeface="Times New Roman" panose="02020603050405020304" pitchFamily="18" charset="0"/>
                <a:ea typeface="Times New Roman" panose="02020603050405020304" pitchFamily="18" charset="0"/>
                <a:cs typeface="Arial" panose="020B0604020202020204" pitchFamily="34" charset="0"/>
              </a:rPr>
              <a:t>%.</a:t>
            </a:r>
          </a:p>
          <a:p>
            <a:pPr marL="342900" marR="0" lvl="0" indent="-342900" algn="just">
              <a:lnSpc>
                <a:spcPct val="115000"/>
              </a:lnSpc>
              <a:spcBef>
                <a:spcPts val="0"/>
              </a:spcBef>
              <a:spcAft>
                <a:spcPts val="5"/>
              </a:spcAft>
              <a:buFont typeface="Symbol" panose="05050102010706020507" pitchFamily="18" charset="2"/>
              <a:buChar char=""/>
            </a:pPr>
            <a:endParaRPr lang="en-US" sz="2000" dirty="0">
              <a:solidFill>
                <a:schemeClr val="tx1">
                  <a:lumMod val="95000"/>
                </a:schemeClr>
              </a:solidFill>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gn="just">
              <a:lnSpc>
                <a:spcPct val="115000"/>
              </a:lnSpc>
              <a:spcBef>
                <a:spcPts val="0"/>
              </a:spcBef>
              <a:spcAft>
                <a:spcPts val="5"/>
              </a:spcAft>
              <a:buFont typeface="Symbol" panose="05050102010706020507" pitchFamily="18" charset="2"/>
              <a:buChar char=""/>
            </a:pPr>
            <a:r>
              <a:rPr lang="en-US" sz="2000" dirty="0" smtClean="0">
                <a:solidFill>
                  <a:schemeClr val="tx1">
                    <a:lumMod val="95000"/>
                  </a:schemeClr>
                </a:solidFill>
                <a:latin typeface="Times New Roman" panose="02020603050405020304" pitchFamily="18" charset="0"/>
                <a:ea typeface="Times New Roman" panose="02020603050405020304" pitchFamily="18" charset="0"/>
                <a:cs typeface="Arial" panose="020B0604020202020204" pitchFamily="34" charset="0"/>
              </a:rPr>
              <a:t>After using 10-Fold Cross Validation,</a:t>
            </a:r>
          </a:p>
          <a:p>
            <a:pPr marR="0" lvl="0" algn="just">
              <a:lnSpc>
                <a:spcPct val="115000"/>
              </a:lnSpc>
              <a:spcBef>
                <a:spcPts val="0"/>
              </a:spcBef>
              <a:spcAft>
                <a:spcPts val="5"/>
              </a:spcAft>
            </a:pPr>
            <a:r>
              <a:rPr lang="en-US" sz="2000" dirty="0">
                <a:solidFill>
                  <a:schemeClr val="tx1">
                    <a:lumMod val="95000"/>
                  </a:schemeClr>
                </a:solidFill>
                <a:latin typeface="Times New Roman" panose="02020603050405020304" pitchFamily="18" charset="0"/>
                <a:ea typeface="Times New Roman" panose="02020603050405020304" pitchFamily="18" charset="0"/>
                <a:cs typeface="Arial" panose="020B0604020202020204" pitchFamily="34" charset="0"/>
              </a:rPr>
              <a:t> </a:t>
            </a:r>
            <a:r>
              <a:rPr lang="en-US" sz="2000" dirty="0" smtClean="0">
                <a:solidFill>
                  <a:schemeClr val="tx1">
                    <a:lumMod val="95000"/>
                  </a:schemeClr>
                </a:solidFill>
                <a:latin typeface="Times New Roman" panose="02020603050405020304" pitchFamily="18" charset="0"/>
                <a:ea typeface="Times New Roman" panose="02020603050405020304" pitchFamily="18" charset="0"/>
                <a:cs typeface="Arial" panose="020B0604020202020204" pitchFamily="34" charset="0"/>
              </a:rPr>
              <a:t>     we </a:t>
            </a:r>
            <a:r>
              <a:rPr lang="en-US" sz="2000" dirty="0" smtClean="0">
                <a:solidFill>
                  <a:schemeClr val="tx1">
                    <a:lumMod val="95000"/>
                  </a:schemeClr>
                </a:solidFill>
                <a:latin typeface="Times New Roman" panose="02020603050405020304" pitchFamily="18" charset="0"/>
                <a:ea typeface="Times New Roman" panose="02020603050405020304" pitchFamily="18" charset="0"/>
                <a:cs typeface="Arial" panose="020B0604020202020204" pitchFamily="34" charset="0"/>
              </a:rPr>
              <a:t> got an accuracy of  68%.</a:t>
            </a:r>
          </a:p>
          <a:p>
            <a:pPr marL="342900" marR="0" lvl="0" indent="-342900" algn="just">
              <a:lnSpc>
                <a:spcPct val="115000"/>
              </a:lnSpc>
              <a:spcBef>
                <a:spcPts val="0"/>
              </a:spcBef>
              <a:spcAft>
                <a:spcPts val="5"/>
              </a:spcAft>
              <a:buFont typeface="Symbol" panose="05050102010706020507" pitchFamily="18" charset="2"/>
              <a:buChar char=""/>
            </a:pPr>
            <a:endParaRPr lang="en-US" sz="2000" dirty="0">
              <a:solidFill>
                <a:schemeClr val="tx1">
                  <a:lumMod val="95000"/>
                </a:schemeClr>
              </a:solidFill>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3935984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3481" y="233779"/>
            <a:ext cx="8301493" cy="650290"/>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Process Flow Chart</a:t>
            </a:r>
            <a:endParaRPr lang="en-US" sz="3200"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062" y="1017431"/>
            <a:ext cx="8778912" cy="5718220"/>
          </a:xfrm>
        </p:spPr>
      </p:pic>
    </p:spTree>
    <p:extLst>
      <p:ext uri="{BB962C8B-B14F-4D97-AF65-F5344CB8AC3E}">
        <p14:creationId xmlns:p14="http://schemas.microsoft.com/office/powerpoint/2010/main" val="756446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83675" y="186228"/>
            <a:ext cx="10820937" cy="714920"/>
          </a:xfrm>
        </p:spPr>
        <p:txBody>
          <a:bodyPr/>
          <a:lstStyle/>
          <a:p>
            <a:pPr algn="ctr"/>
            <a:r>
              <a:rPr lang="en-US" sz="3200" b="1" dirty="0">
                <a:latin typeface="Times New Roman" panose="02020603050405020304" pitchFamily="18" charset="0"/>
                <a:cs typeface="Times New Roman" panose="02020603050405020304" pitchFamily="18" charset="0"/>
              </a:rPr>
              <a:t>Facilities Required</a:t>
            </a:r>
          </a:p>
        </p:txBody>
      </p:sp>
      <p:sp>
        <p:nvSpPr>
          <p:cNvPr id="7" name="Content Placeholder 6"/>
          <p:cNvSpPr>
            <a:spLocks noGrp="1"/>
          </p:cNvSpPr>
          <p:nvPr>
            <p:ph idx="1"/>
          </p:nvPr>
        </p:nvSpPr>
        <p:spPr>
          <a:xfrm>
            <a:off x="683675" y="682580"/>
            <a:ext cx="10824650" cy="6014434"/>
          </a:xfrm>
        </p:spPr>
        <p:txBody>
          <a:bodyPr>
            <a:normAutofit fontScale="85000" lnSpcReduction="20000"/>
          </a:bodyPr>
          <a:lstStyle/>
          <a:p>
            <a:pPr marL="0" indent="0">
              <a:buNone/>
            </a:pPr>
            <a:endParaRPr lang="en-US" dirty="0"/>
          </a:p>
          <a:p>
            <a:r>
              <a:rPr lang="en-US" b="1" dirty="0">
                <a:latin typeface="Times New Roman" panose="02020603050405020304" pitchFamily="18" charset="0"/>
                <a:cs typeface="Times New Roman" panose="02020603050405020304" pitchFamily="18" charset="0"/>
              </a:rPr>
              <a:t>Programming language: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Python v3.6</a:t>
            </a:r>
          </a:p>
          <a:p>
            <a:r>
              <a:rPr lang="en-US" b="1" dirty="0">
                <a:latin typeface="Times New Roman" panose="02020603050405020304" pitchFamily="18" charset="0"/>
                <a:cs typeface="Times New Roman" panose="02020603050405020304" pitchFamily="18" charset="0"/>
              </a:rPr>
              <a:t>Frameworks: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NumPy</a:t>
            </a:r>
          </a:p>
          <a:p>
            <a:pPr marL="0" indent="0">
              <a:buNone/>
            </a:pPr>
            <a:r>
              <a:rPr lang="en-US" dirty="0">
                <a:latin typeface="Times New Roman" panose="02020603050405020304" pitchFamily="18" charset="0"/>
                <a:cs typeface="Times New Roman" panose="02020603050405020304" pitchFamily="18" charset="0"/>
              </a:rPr>
              <a:t>      Pandas</a:t>
            </a:r>
          </a:p>
          <a:p>
            <a:pPr marL="0" indent="0">
              <a:buNone/>
            </a:pPr>
            <a:r>
              <a:rPr lang="en-US" dirty="0">
                <a:latin typeface="Times New Roman" panose="02020603050405020304" pitchFamily="18" charset="0"/>
                <a:cs typeface="Times New Roman" panose="02020603050405020304" pitchFamily="18" charset="0"/>
              </a:rPr>
              <a:t>      Matplotlib</a:t>
            </a:r>
          </a:p>
          <a:p>
            <a:pPr marL="0" indent="0">
              <a:buNone/>
            </a:pPr>
            <a:r>
              <a:rPr lang="en-US" dirty="0">
                <a:latin typeface="Times New Roman" panose="02020603050405020304" pitchFamily="18" charset="0"/>
                <a:cs typeface="Times New Roman" panose="02020603050405020304" pitchFamily="18" charset="0"/>
              </a:rPr>
              <a:t>      Tf-idfVectorizer</a:t>
            </a:r>
          </a:p>
          <a:p>
            <a:pPr marL="0" indent="0">
              <a:buNone/>
            </a:pPr>
            <a:r>
              <a:rPr lang="en-US" dirty="0">
                <a:latin typeface="Times New Roman" panose="02020603050405020304" pitchFamily="18" charset="0"/>
                <a:cs typeface="Times New Roman" panose="02020603050405020304" pitchFamily="18" charset="0"/>
              </a:rPr>
              <a:t>      ScikitLearn</a:t>
            </a:r>
          </a:p>
          <a:p>
            <a:pPr marL="0" indent="0">
              <a:buNone/>
            </a:pPr>
            <a:r>
              <a:rPr lang="en-US" dirty="0">
                <a:latin typeface="Times New Roman" panose="02020603050405020304" pitchFamily="18" charset="0"/>
                <a:cs typeface="Times New Roman" panose="02020603050405020304" pitchFamily="18" charset="0"/>
              </a:rPr>
              <a:t>      Seaborn</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Regular expression</a:t>
            </a:r>
          </a:p>
          <a:p>
            <a:pPr marL="0" indent="0">
              <a:buNone/>
            </a:pPr>
            <a:r>
              <a:rPr lang="en-US" dirty="0">
                <a:latin typeface="Times New Roman" panose="02020603050405020304" pitchFamily="18" charset="0"/>
                <a:cs typeface="Times New Roman" panose="02020603050405020304" pitchFamily="18" charset="0"/>
              </a:rPr>
              <a:t>      NLTK</a:t>
            </a:r>
          </a:p>
          <a:p>
            <a:pPr marL="0" indent="0">
              <a:buNone/>
            </a:pPr>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Software: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Anaconda Navigator v1.6.9</a:t>
            </a:r>
          </a:p>
          <a:p>
            <a:pPr marL="0" indent="0">
              <a:buNone/>
            </a:pPr>
            <a:r>
              <a:rPr lang="en-US" dirty="0">
                <a:latin typeface="Times New Roman" panose="02020603050405020304" pitchFamily="18" charset="0"/>
                <a:cs typeface="Times New Roman" panose="02020603050405020304" pitchFamily="18" charset="0"/>
              </a:rPr>
              <a:t>      Jupyter Notebook</a:t>
            </a:r>
          </a:p>
          <a:p>
            <a:r>
              <a:rPr lang="en-US" b="1" dirty="0">
                <a:latin typeface="Times New Roman" panose="02020603050405020304" pitchFamily="18" charset="0"/>
                <a:cs typeface="Times New Roman" panose="02020603050405020304" pitchFamily="18" charset="0"/>
              </a:rPr>
              <a:t>Hardware: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Processor (two quad core processors) with 32 GB RAM</a:t>
            </a:r>
          </a:p>
        </p:txBody>
      </p:sp>
    </p:spTree>
    <p:extLst>
      <p:ext uri="{BB962C8B-B14F-4D97-AF65-F5344CB8AC3E}">
        <p14:creationId xmlns:p14="http://schemas.microsoft.com/office/powerpoint/2010/main" val="7544714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44" y="206602"/>
            <a:ext cx="8342243" cy="619355"/>
          </a:xfrm>
        </p:spPr>
        <p:txBody>
          <a:bodyPr>
            <a:normAutofit/>
          </a:bodyPr>
          <a:lstStyle/>
          <a:p>
            <a:pPr algn="ctr"/>
            <a:r>
              <a:rPr lang="en-US" sz="3200" b="1" dirty="0">
                <a:latin typeface="Times New Roman" panose="02020603050405020304" pitchFamily="18" charset="0"/>
                <a:cs typeface="Times New Roman" panose="02020603050405020304" pitchFamily="18" charset="0"/>
              </a:rPr>
              <a:t>Implementation and 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2244" y="1275008"/>
            <a:ext cx="7517207" cy="5076423"/>
          </a:xfrm>
        </p:spPr>
      </p:pic>
    </p:spTree>
    <p:extLst>
      <p:ext uri="{BB962C8B-B14F-4D97-AF65-F5344CB8AC3E}">
        <p14:creationId xmlns:p14="http://schemas.microsoft.com/office/powerpoint/2010/main" val="11878237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553" y="790416"/>
            <a:ext cx="8221663" cy="5277168"/>
          </a:xfrm>
          <a:prstGeom prst="rect">
            <a:avLst/>
          </a:prstGeom>
        </p:spPr>
      </p:pic>
    </p:spTree>
    <p:extLst>
      <p:ext uri="{BB962C8B-B14F-4D97-AF65-F5344CB8AC3E}">
        <p14:creationId xmlns:p14="http://schemas.microsoft.com/office/powerpoint/2010/main" val="28302493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897" y="1696791"/>
            <a:ext cx="8050258" cy="3464417"/>
          </a:xfrm>
          <a:prstGeom prst="rect">
            <a:avLst/>
          </a:prstGeom>
        </p:spPr>
      </p:pic>
    </p:spTree>
    <p:extLst>
      <p:ext uri="{BB962C8B-B14F-4D97-AF65-F5344CB8AC3E}">
        <p14:creationId xmlns:p14="http://schemas.microsoft.com/office/powerpoint/2010/main" val="2361415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extLst>
              <a:ext uri="{28A0092B-C50C-407E-A947-70E740481C1C}">
                <a14:useLocalDpi xmlns:a14="http://schemas.microsoft.com/office/drawing/2010/main" val="0"/>
              </a:ext>
            </a:extLst>
          </a:blip>
          <a:srcRect l="2204" t="3990" r="1507"/>
          <a:stretch/>
        </p:blipFill>
        <p:spPr>
          <a:xfrm>
            <a:off x="715617" y="1073426"/>
            <a:ext cx="7871792" cy="5027383"/>
          </a:xfrm>
          <a:prstGeom prst="rect">
            <a:avLst/>
          </a:prstGeom>
        </p:spPr>
      </p:pic>
      <p:sp>
        <p:nvSpPr>
          <p:cNvPr id="3" name="Rectangle 2"/>
          <p:cNvSpPr/>
          <p:nvPr/>
        </p:nvSpPr>
        <p:spPr>
          <a:xfrm>
            <a:off x="715618" y="6100809"/>
            <a:ext cx="7871792" cy="369332"/>
          </a:xfrm>
          <a:prstGeom prst="rect">
            <a:avLst/>
          </a:prstGeom>
        </p:spPr>
        <p:txBody>
          <a:bodyPr wrap="square">
            <a:spAutoFit/>
          </a:bodyPr>
          <a:lstStyle/>
          <a:p>
            <a:pPr algn="ctr"/>
            <a:r>
              <a:rPr lang="en-US" b="1" dirty="0">
                <a:latin typeface="Times New Roman" panose="02020603050405020304" pitchFamily="18" charset="0"/>
                <a:ea typeface="Calibri" panose="020F0502020204030204" pitchFamily="34" charset="0"/>
              </a:rPr>
              <a:t>Frequency of Mutation Types</a:t>
            </a:r>
            <a:endParaRPr lang="en-US" dirty="0"/>
          </a:p>
        </p:txBody>
      </p:sp>
    </p:spTree>
    <p:extLst>
      <p:ext uri="{BB962C8B-B14F-4D97-AF65-F5344CB8AC3E}">
        <p14:creationId xmlns:p14="http://schemas.microsoft.com/office/powerpoint/2010/main" val="2542007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583467" y="940904"/>
            <a:ext cx="8335246" cy="4973718"/>
          </a:xfrm>
          <a:prstGeom prst="rect">
            <a:avLst/>
          </a:prstGeom>
        </p:spPr>
      </p:pic>
      <p:sp>
        <p:nvSpPr>
          <p:cNvPr id="3" name="Rectangle 2"/>
          <p:cNvSpPr/>
          <p:nvPr/>
        </p:nvSpPr>
        <p:spPr>
          <a:xfrm>
            <a:off x="583466" y="5914622"/>
            <a:ext cx="8335245" cy="369332"/>
          </a:xfrm>
          <a:prstGeom prst="rect">
            <a:avLst/>
          </a:prstGeom>
        </p:spPr>
        <p:txBody>
          <a:bodyPr wrap="square">
            <a:spAutoFit/>
          </a:bodyPr>
          <a:lstStyle/>
          <a:p>
            <a:pPr algn="ctr"/>
            <a:r>
              <a:rPr lang="en-US" b="1" dirty="0">
                <a:latin typeface="Times New Roman" panose="02020603050405020304" pitchFamily="18" charset="0"/>
                <a:ea typeface="Calibri" panose="020F0502020204030204" pitchFamily="34" charset="0"/>
              </a:rPr>
              <a:t>Number of Words by Class</a:t>
            </a:r>
            <a:endParaRPr lang="en-US" dirty="0"/>
          </a:p>
        </p:txBody>
      </p:sp>
    </p:spTree>
    <p:extLst>
      <p:ext uri="{BB962C8B-B14F-4D97-AF65-F5344CB8AC3E}">
        <p14:creationId xmlns:p14="http://schemas.microsoft.com/office/powerpoint/2010/main" val="1456231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113" y="1790163"/>
            <a:ext cx="4726741" cy="349156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9088" y="1790163"/>
            <a:ext cx="5137803" cy="3491561"/>
          </a:xfrm>
          <a:prstGeom prst="rect">
            <a:avLst/>
          </a:prstGeom>
        </p:spPr>
      </p:pic>
      <p:sp>
        <p:nvSpPr>
          <p:cNvPr id="6" name="Title 5"/>
          <p:cNvSpPr>
            <a:spLocks noGrp="1"/>
          </p:cNvSpPr>
          <p:nvPr>
            <p:ph type="title"/>
          </p:nvPr>
        </p:nvSpPr>
        <p:spPr>
          <a:xfrm>
            <a:off x="605113" y="5372448"/>
            <a:ext cx="10251777" cy="603350"/>
          </a:xfrm>
        </p:spPr>
        <p:txBody>
          <a:bodyPr/>
          <a:lstStyle/>
          <a:p>
            <a:r>
              <a:rPr lang="en-US" sz="1400" b="1" dirty="0" smtClean="0"/>
              <a:t>                      Precision, Recall and F1-Score                                                                Classification Report</a:t>
            </a:r>
            <a:endParaRPr lang="en-US" sz="1400" b="1" dirty="0"/>
          </a:p>
        </p:txBody>
      </p:sp>
    </p:spTree>
    <p:extLst>
      <p:ext uri="{BB962C8B-B14F-4D97-AF65-F5344CB8AC3E}">
        <p14:creationId xmlns:p14="http://schemas.microsoft.com/office/powerpoint/2010/main" val="222238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662610" y="1218266"/>
            <a:ext cx="3703749" cy="3773510"/>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5346779" y="1218266"/>
            <a:ext cx="3615610" cy="3773510"/>
          </a:xfrm>
          <a:prstGeom prst="rect">
            <a:avLst/>
          </a:prstGeom>
        </p:spPr>
      </p:pic>
      <p:sp>
        <p:nvSpPr>
          <p:cNvPr id="4" name="Rectangle 3"/>
          <p:cNvSpPr/>
          <p:nvPr/>
        </p:nvSpPr>
        <p:spPr>
          <a:xfrm>
            <a:off x="662610" y="5103874"/>
            <a:ext cx="8319658" cy="390684"/>
          </a:xfrm>
          <a:prstGeom prst="rect">
            <a:avLst/>
          </a:prstGeom>
        </p:spPr>
        <p:txBody>
          <a:bodyPr wrap="square">
            <a:spAutoFit/>
          </a:bodyPr>
          <a:lstStyle/>
          <a:p>
            <a:pPr algn="ctr">
              <a:lnSpc>
                <a:spcPct val="115000"/>
              </a:lnSpc>
            </a:pPr>
            <a:r>
              <a:rPr lang="en-US" b="1" dirty="0">
                <a:latin typeface="Times New Roman" panose="02020603050405020304" pitchFamily="18" charset="0"/>
                <a:ea typeface="Calibri" panose="020F0502020204030204" pitchFamily="34" charset="0"/>
                <a:cs typeface="Arial" panose="020B0604020202020204" pitchFamily="34" charset="0"/>
              </a:rPr>
              <a:t>Confusion Matrix (a)Normalized (b)Without Normalization</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Title 7">
            <a:extLst>
              <a:ext uri="{FF2B5EF4-FFF2-40B4-BE49-F238E27FC236}">
                <a16:creationId xmlns="" xmlns:a16="http://schemas.microsoft.com/office/drawing/2014/main" id="{6854CFE9-8A39-4A94-9361-0953FDA62FB9}"/>
              </a:ext>
            </a:extLst>
          </p:cNvPr>
          <p:cNvSpPr>
            <a:spLocks noGrp="1"/>
          </p:cNvSpPr>
          <p:nvPr>
            <p:ph type="title"/>
          </p:nvPr>
        </p:nvSpPr>
        <p:spPr>
          <a:xfrm>
            <a:off x="642731" y="827582"/>
            <a:ext cx="8319658" cy="390684"/>
          </a:xfrm>
        </p:spPr>
        <p:txBody>
          <a:bodyPr/>
          <a:lstStyle/>
          <a:p>
            <a:r>
              <a:rPr lang="en-US" sz="1600" b="1" dirty="0">
                <a:latin typeface="Times New Roman" panose="02020603050405020304" pitchFamily="18" charset="0"/>
                <a:cs typeface="Times New Roman" panose="02020603050405020304" pitchFamily="18" charset="0"/>
              </a:rPr>
              <a:t>                            (a)                                                                                          (b)</a:t>
            </a:r>
          </a:p>
        </p:txBody>
      </p:sp>
    </p:spTree>
    <p:extLst>
      <p:ext uri="{BB962C8B-B14F-4D97-AF65-F5344CB8AC3E}">
        <p14:creationId xmlns:p14="http://schemas.microsoft.com/office/powerpoint/2010/main" val="1863112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8338863" cy="753230"/>
          </a:xfrm>
          <a:ln>
            <a:noFill/>
          </a:ln>
        </p:spPr>
        <p:txBody>
          <a:bodyPr/>
          <a:lstStyle/>
          <a:p>
            <a:pPr algn="ctr"/>
            <a:r>
              <a:rPr lang="en-US" sz="3200" b="1" dirty="0">
                <a:latin typeface="Times New Roman" panose="02020603050405020304" pitchFamily="18" charset="0"/>
                <a:cs typeface="Times New Roman" panose="02020603050405020304" pitchFamily="18" charset="0"/>
              </a:rPr>
              <a:t>Problem Introduction</a:t>
            </a:r>
          </a:p>
        </p:txBody>
      </p:sp>
      <p:sp>
        <p:nvSpPr>
          <p:cNvPr id="3" name="Content Placeholder 2"/>
          <p:cNvSpPr>
            <a:spLocks noGrp="1"/>
          </p:cNvSpPr>
          <p:nvPr>
            <p:ph idx="1"/>
          </p:nvPr>
        </p:nvSpPr>
        <p:spPr>
          <a:xfrm>
            <a:off x="646111" y="1484243"/>
            <a:ext cx="8338863" cy="5141843"/>
          </a:xfrm>
        </p:spPr>
        <p:txBody>
          <a:bodyPr>
            <a:noAutofit/>
          </a:bodyPr>
          <a:lstStyle/>
          <a:p>
            <a:pPr algn="just"/>
            <a:r>
              <a:rPr lang="en-US" dirty="0">
                <a:latin typeface="Times New Roman" panose="02020603050405020304" pitchFamily="18" charset="0"/>
                <a:cs typeface="Times New Roman" panose="02020603050405020304" pitchFamily="18" charset="0"/>
              </a:rPr>
              <a:t>While tracing the history of the past two decades, it can be seen that high-throughput biology has triggered the active statistical research in high-dimensional data.</a:t>
            </a:r>
          </a:p>
          <a:p>
            <a:pPr algn="just"/>
            <a:r>
              <a:rPr lang="en-US" dirty="0">
                <a:latin typeface="Times New Roman" panose="02020603050405020304" pitchFamily="18" charset="0"/>
                <a:cs typeface="Times New Roman" panose="02020603050405020304" pitchFamily="18" charset="0"/>
              </a:rPr>
              <a:t>Recently, to handle the real dimension of genomic data, which is usually beyond the scale of hundreds of variables, methods to handle ultrahigh-dimensional data are emerging. </a:t>
            </a:r>
          </a:p>
          <a:p>
            <a:pPr algn="just"/>
            <a:r>
              <a:rPr lang="en-US" dirty="0">
                <a:latin typeface="Times New Roman" panose="02020603050405020304" pitchFamily="18" charset="0"/>
                <a:cs typeface="Times New Roman" panose="02020603050405020304" pitchFamily="18" charset="0"/>
              </a:rPr>
              <a:t>The diversity of cancer data types together with the availability of related studies on similar types of cancers adds another two dimensionalities of complexity.</a:t>
            </a:r>
          </a:p>
          <a:p>
            <a:pPr algn="just"/>
            <a:r>
              <a:rPr lang="en-US" dirty="0">
                <a:latin typeface="Times New Roman" panose="02020603050405020304" pitchFamily="18" charset="0"/>
                <a:cs typeface="Times New Roman" panose="02020603050405020304" pitchFamily="18" charset="0"/>
              </a:rPr>
              <a:t>It is of critical clinical and biological interest to understand what subtypes a cancer has, how genomic profiles and survival rates of patients vary among subtypes, whether a patient’s survival can be predicted from his or her genomic profiles, and how one type of genomic profile is correlated with another type of genomic profile.</a:t>
            </a:r>
          </a:p>
          <a:p>
            <a:pPr marL="0" indent="0" algn="just">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7968341"/>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233002"/>
            <a:ext cx="6096000" cy="4317207"/>
          </a:xfrm>
          <a:prstGeom prst="rect">
            <a:avLst/>
          </a:prstGeom>
        </p:spPr>
        <p:txBody>
          <a:bodyPr>
            <a:spAutoFit/>
          </a:bodyPr>
          <a:lstStyle/>
          <a:p>
            <a:pPr marL="342900" marR="0" lvl="0" indent="-342900" algn="just">
              <a:lnSpc>
                <a:spcPct val="115000"/>
              </a:lnSpc>
              <a:spcBef>
                <a:spcPts val="0"/>
              </a:spcBef>
              <a:spcAft>
                <a:spcPts val="5"/>
              </a:spcAf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Arial" panose="020B0604020202020204" pitchFamily="34" charset="0"/>
              </a:rPr>
              <a:t>After the analysis of the dataset and learning about cancer genes and their features, we concluded that the classes appear to be as follows:</a:t>
            </a:r>
            <a:endParaRPr lang="en-US" sz="20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5"/>
              </a:spcAft>
              <a:buFont typeface="+mj-lt"/>
              <a:buAutoNum type="arabicPeriod"/>
            </a:pPr>
            <a:r>
              <a:rPr lang="en-US" sz="2000" dirty="0">
                <a:latin typeface="Times New Roman" panose="02020603050405020304" pitchFamily="18" charset="0"/>
                <a:ea typeface="Times New Roman" panose="02020603050405020304" pitchFamily="18" charset="0"/>
                <a:cs typeface="Arial" panose="020B0604020202020204" pitchFamily="34" charset="0"/>
              </a:rPr>
              <a:t>Likely Loss-of-function</a:t>
            </a:r>
            <a:endParaRPr lang="en-US" sz="20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5"/>
              </a:spcAft>
              <a:buFont typeface="+mj-lt"/>
              <a:buAutoNum type="arabicPeriod"/>
            </a:pPr>
            <a:r>
              <a:rPr lang="en-US" sz="2000" dirty="0">
                <a:latin typeface="Times New Roman" panose="02020603050405020304" pitchFamily="18" charset="0"/>
                <a:ea typeface="Times New Roman" panose="02020603050405020304" pitchFamily="18" charset="0"/>
                <a:cs typeface="Arial" panose="020B0604020202020204" pitchFamily="34" charset="0"/>
              </a:rPr>
              <a:t>Likely Gain-of-function</a:t>
            </a:r>
            <a:endParaRPr lang="en-US" sz="20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5"/>
              </a:spcAft>
              <a:buFont typeface="+mj-lt"/>
              <a:buAutoNum type="arabicPeriod"/>
            </a:pPr>
            <a:r>
              <a:rPr lang="en-US" sz="2000" dirty="0">
                <a:latin typeface="Times New Roman" panose="02020603050405020304" pitchFamily="18" charset="0"/>
                <a:ea typeface="Times New Roman" panose="02020603050405020304" pitchFamily="18" charset="0"/>
                <a:cs typeface="Arial" panose="020B0604020202020204" pitchFamily="34" charset="0"/>
              </a:rPr>
              <a:t>Neutral</a:t>
            </a:r>
            <a:endParaRPr lang="en-US" sz="20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5"/>
              </a:spcAft>
              <a:buFont typeface="+mj-lt"/>
              <a:buAutoNum type="arabicPeriod"/>
            </a:pPr>
            <a:r>
              <a:rPr lang="en-US" sz="2000" dirty="0">
                <a:latin typeface="Times New Roman" panose="02020603050405020304" pitchFamily="18" charset="0"/>
                <a:ea typeface="Times New Roman" panose="02020603050405020304" pitchFamily="18" charset="0"/>
                <a:cs typeface="Arial" panose="020B0604020202020204" pitchFamily="34" charset="0"/>
              </a:rPr>
              <a:t>Loss-of-function</a:t>
            </a:r>
            <a:endParaRPr lang="en-US" sz="20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5"/>
              </a:spcAft>
              <a:buFont typeface="+mj-lt"/>
              <a:buAutoNum type="arabicPeriod"/>
            </a:pPr>
            <a:r>
              <a:rPr lang="en-US" sz="2000" dirty="0">
                <a:latin typeface="Times New Roman" panose="02020603050405020304" pitchFamily="18" charset="0"/>
                <a:ea typeface="Times New Roman" panose="02020603050405020304" pitchFamily="18" charset="0"/>
                <a:cs typeface="Arial" panose="020B0604020202020204" pitchFamily="34" charset="0"/>
              </a:rPr>
              <a:t>Likely Neutral</a:t>
            </a:r>
            <a:endParaRPr lang="en-US" sz="20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5"/>
              </a:spcAft>
              <a:buFont typeface="+mj-lt"/>
              <a:buAutoNum type="arabicPeriod"/>
            </a:pPr>
            <a:r>
              <a:rPr lang="en-US" sz="2000" dirty="0">
                <a:latin typeface="Times New Roman" panose="02020603050405020304" pitchFamily="18" charset="0"/>
                <a:ea typeface="Times New Roman" panose="02020603050405020304" pitchFamily="18" charset="0"/>
                <a:cs typeface="Arial" panose="020B0604020202020204" pitchFamily="34" charset="0"/>
              </a:rPr>
              <a:t>Inconclusive</a:t>
            </a:r>
            <a:endParaRPr lang="en-US" sz="20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5"/>
              </a:spcAft>
              <a:buFont typeface="+mj-lt"/>
              <a:buAutoNum type="arabicPeriod"/>
            </a:pPr>
            <a:r>
              <a:rPr lang="en-US" sz="2000" dirty="0">
                <a:latin typeface="Times New Roman" panose="02020603050405020304" pitchFamily="18" charset="0"/>
                <a:ea typeface="Times New Roman" panose="02020603050405020304" pitchFamily="18" charset="0"/>
                <a:cs typeface="Arial" panose="020B0604020202020204" pitchFamily="34" charset="0"/>
              </a:rPr>
              <a:t>Gain-of-function</a:t>
            </a:r>
            <a:endParaRPr lang="en-US" sz="20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5"/>
              </a:spcAft>
              <a:buFont typeface="+mj-lt"/>
              <a:buAutoNum type="arabicPeriod"/>
            </a:pPr>
            <a:r>
              <a:rPr lang="en-US" sz="2000" dirty="0">
                <a:latin typeface="Times New Roman" panose="02020603050405020304" pitchFamily="18" charset="0"/>
                <a:ea typeface="Times New Roman" panose="02020603050405020304" pitchFamily="18" charset="0"/>
                <a:cs typeface="Arial" panose="020B0604020202020204" pitchFamily="34" charset="0"/>
              </a:rPr>
              <a:t>Likely Switch-of-function</a:t>
            </a:r>
            <a:endParaRPr lang="en-US" sz="20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5"/>
              </a:spcAft>
              <a:buFont typeface="+mj-lt"/>
              <a:buAutoNum type="arabicPeriod"/>
            </a:pPr>
            <a:r>
              <a:rPr lang="en-US" sz="2000" dirty="0">
                <a:latin typeface="Times New Roman" panose="02020603050405020304" pitchFamily="18" charset="0"/>
                <a:ea typeface="Times New Roman" panose="02020603050405020304" pitchFamily="18" charset="0"/>
                <a:cs typeface="Arial" panose="020B0604020202020204" pitchFamily="34" charset="0"/>
              </a:rPr>
              <a:t>Switch-of-function</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Rectangle 2"/>
          <p:cNvSpPr/>
          <p:nvPr/>
        </p:nvSpPr>
        <p:spPr>
          <a:xfrm>
            <a:off x="641338" y="198200"/>
            <a:ext cx="10909324" cy="584775"/>
          </a:xfrm>
          <a:prstGeom prst="rect">
            <a:avLst/>
          </a:prstGeom>
        </p:spPr>
        <p:txBody>
          <a:bodyPr wrap="square">
            <a:spAutoFit/>
          </a:bodyPr>
          <a:lstStyle/>
          <a:p>
            <a:pPr algn="ctr"/>
            <a:r>
              <a:rPr lang="en-US" sz="3200" b="1" dirty="0">
                <a:latin typeface="Times New Roman" panose="02020603050405020304" pitchFamily="18" charset="0"/>
                <a:ea typeface="Calibri" panose="020F0502020204030204" pitchFamily="34" charset="0"/>
              </a:rPr>
              <a:t>Future</a:t>
            </a:r>
            <a:r>
              <a:rPr lang="en-US" sz="3200" b="1" i="1" dirty="0">
                <a:latin typeface="Times New Roman" panose="02020603050405020304" pitchFamily="18" charset="0"/>
                <a:ea typeface="Calibri" panose="020F0502020204030204" pitchFamily="34" charset="0"/>
              </a:rPr>
              <a:t> </a:t>
            </a:r>
            <a:r>
              <a:rPr lang="en-US" sz="3200" b="1" dirty="0">
                <a:latin typeface="Times New Roman" panose="02020603050405020304" pitchFamily="18" charset="0"/>
                <a:ea typeface="Calibri" panose="020F0502020204030204" pitchFamily="34" charset="0"/>
              </a:rPr>
              <a:t>Work</a:t>
            </a:r>
            <a:r>
              <a:rPr lang="en-US" sz="3200" b="1" i="1" dirty="0">
                <a:latin typeface="Times New Roman" panose="02020603050405020304" pitchFamily="18" charset="0"/>
                <a:ea typeface="Calibri" panose="020F0502020204030204" pitchFamily="34" charset="0"/>
              </a:rPr>
              <a:t> </a:t>
            </a:r>
            <a:r>
              <a:rPr lang="en-US" sz="3200" b="1" dirty="0">
                <a:latin typeface="Times New Roman" panose="02020603050405020304" pitchFamily="18" charset="0"/>
                <a:ea typeface="Calibri" panose="020F0502020204030204" pitchFamily="34" charset="0"/>
              </a:rPr>
              <a:t>and</a:t>
            </a:r>
            <a:r>
              <a:rPr lang="en-US" sz="3200" b="1" i="1" dirty="0">
                <a:latin typeface="Times New Roman" panose="02020603050405020304" pitchFamily="18" charset="0"/>
                <a:ea typeface="Calibri" panose="020F0502020204030204" pitchFamily="34" charset="0"/>
              </a:rPr>
              <a:t> </a:t>
            </a:r>
            <a:r>
              <a:rPr lang="en-US" sz="3200" b="1" dirty="0">
                <a:latin typeface="Times New Roman" panose="02020603050405020304" pitchFamily="18" charset="0"/>
                <a:ea typeface="Calibri" panose="020F0502020204030204" pitchFamily="34" charset="0"/>
              </a:rPr>
              <a:t>Conclusion</a:t>
            </a:r>
            <a:endParaRPr lang="en-US" sz="3200" b="1" dirty="0"/>
          </a:p>
        </p:txBody>
      </p:sp>
    </p:spTree>
    <p:extLst>
      <p:ext uri="{BB962C8B-B14F-4D97-AF65-F5344CB8AC3E}">
        <p14:creationId xmlns:p14="http://schemas.microsoft.com/office/powerpoint/2010/main" val="731292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0648" y="565491"/>
            <a:ext cx="6581104" cy="5727017"/>
          </a:xfrm>
          <a:prstGeom prst="rect">
            <a:avLst/>
          </a:prstGeom>
        </p:spPr>
        <p:txBody>
          <a:bodyPr wrap="square">
            <a:spAutoFit/>
          </a:bodyPr>
          <a:lstStyle/>
          <a:p>
            <a:pPr marL="342900" marR="0" lvl="0" indent="-342900" algn="just">
              <a:lnSpc>
                <a:spcPct val="115000"/>
              </a:lnSpc>
              <a:spcBef>
                <a:spcPts val="0"/>
              </a:spcBef>
              <a:spcAft>
                <a:spcPts val="5"/>
              </a:spcAf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Arial" panose="020B0604020202020204" pitchFamily="34" charset="0"/>
              </a:rPr>
              <a:t>The best accuracy is achieved from Random Forest model, which is 63.69%  and is not very good as our entire dataset is text based and in converting it to numerical form we lost a lot of important features.</a:t>
            </a:r>
          </a:p>
          <a:p>
            <a:pPr marL="342900" marR="0" lvl="0" indent="-342900" algn="just">
              <a:lnSpc>
                <a:spcPct val="115000"/>
              </a:lnSpc>
              <a:spcBef>
                <a:spcPts val="0"/>
              </a:spcBef>
              <a:spcAft>
                <a:spcPts val="5"/>
              </a:spcAft>
              <a:buFont typeface="Symbol" panose="05050102010706020507" pitchFamily="18" charset="2"/>
              <a:buChar char=""/>
            </a:pPr>
            <a:endParaRPr lang="en-US" sz="2000" dirty="0">
              <a:solidFill>
                <a:srgbClr val="000000"/>
              </a:solidFill>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gn="just">
              <a:lnSpc>
                <a:spcPct val="115000"/>
              </a:lnSpc>
              <a:spcBef>
                <a:spcPts val="0"/>
              </a:spcBef>
              <a:spcAft>
                <a:spcPts val="5"/>
              </a:spcAft>
              <a:buFont typeface="Symbol" panose="05050102010706020507" pitchFamily="18" charset="2"/>
              <a:buChar char=""/>
            </a:pPr>
            <a:r>
              <a:rPr lang="en-US" sz="2000" dirty="0">
                <a:latin typeface="Times New Roman" panose="02020603050405020304" pitchFamily="18" charset="0"/>
                <a:cs typeface="Times New Roman" panose="02020603050405020304" pitchFamily="18" charset="0"/>
              </a:rPr>
              <a:t>After reading about the nomenclature of the genes, the strategy for improving model results was refocused on the information carried in the `Variation` variables themselves. </a:t>
            </a:r>
          </a:p>
          <a:p>
            <a:pPr marL="342900" marR="0" lvl="0" indent="-342900" algn="just">
              <a:lnSpc>
                <a:spcPct val="115000"/>
              </a:lnSpc>
              <a:spcBef>
                <a:spcPts val="0"/>
              </a:spcBef>
              <a:spcAft>
                <a:spcPts val="5"/>
              </a:spcAft>
              <a:buFont typeface="Symbol" panose="05050102010706020507" pitchFamily="18" charset="2"/>
              <a:buChar char=""/>
            </a:pPr>
            <a:endParaRPr lang="en-US" sz="2000" dirty="0">
              <a:latin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5"/>
              </a:spcAft>
              <a:buFont typeface="Symbol" panose="05050102010706020507" pitchFamily="18" charset="2"/>
              <a:buChar char=""/>
            </a:pPr>
            <a:r>
              <a:rPr lang="en-US" sz="2000" dirty="0">
                <a:latin typeface="Times New Roman" panose="02020603050405020304" pitchFamily="18" charset="0"/>
                <a:cs typeface="Times New Roman" panose="02020603050405020304" pitchFamily="18" charset="0"/>
              </a:rPr>
              <a:t>Amino acid changes are coded according to a set of guidelines and different types of protein mutations are more likely to result in certain types of outcomes.</a:t>
            </a:r>
          </a:p>
          <a:p>
            <a:pPr marL="342900" marR="0" lvl="0" indent="-342900" algn="just">
              <a:lnSpc>
                <a:spcPct val="115000"/>
              </a:lnSpc>
              <a:spcBef>
                <a:spcPts val="0"/>
              </a:spcBef>
              <a:spcAft>
                <a:spcPts val="5"/>
              </a:spcAft>
              <a:buFont typeface="Symbol" panose="05050102010706020507" pitchFamily="18" charset="2"/>
              <a:buChar char=""/>
            </a:pPr>
            <a:endParaRPr lang="en-US" sz="2000" dirty="0">
              <a:latin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5"/>
              </a:spcAft>
              <a:buFont typeface="Symbol" panose="05050102010706020507" pitchFamily="18" charset="2"/>
              <a:buChar char=""/>
            </a:pPr>
            <a:r>
              <a:rPr lang="en-US" sz="2000" dirty="0">
                <a:latin typeface="Times New Roman" panose="02020603050405020304" pitchFamily="18" charset="0"/>
                <a:cs typeface="Times New Roman" panose="02020603050405020304" pitchFamily="18" charset="0"/>
              </a:rPr>
              <a:t>Different amino acids also carry different properties of phosphorylation and charge which are meaningful to protein function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7126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5420" y="897005"/>
            <a:ext cx="6096000" cy="3108543"/>
          </a:xfrm>
          <a:prstGeom prst="rect">
            <a:avLst/>
          </a:prstGeom>
        </p:spPr>
        <p:txBody>
          <a:bodyPr>
            <a:spAutoFit/>
          </a:bodyPr>
          <a:lstStyle/>
          <a:p>
            <a:pPr marL="285750" indent="-285750" algn="jus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So, for example, it is probably important if the amino-acid change was to or from a threonine (Thr, T), serine (Ser, S), or tyrosine (Tyr, Y) as these could have more likelihood of loss or gain of function.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But some values in our dataset doesn’t follow the nomenclature properly because of which we couldn’t classify more accurately.</a:t>
            </a:r>
          </a:p>
          <a:p>
            <a:r>
              <a:rPr lang="en-US"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1565121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039" y="786867"/>
            <a:ext cx="8196926" cy="5241892"/>
          </a:xfrm>
          <a:prstGeom prst="rect">
            <a:avLst/>
          </a:prstGeom>
        </p:spPr>
      </p:pic>
    </p:spTree>
    <p:extLst>
      <p:ext uri="{BB962C8B-B14F-4D97-AF65-F5344CB8AC3E}">
        <p14:creationId xmlns:p14="http://schemas.microsoft.com/office/powerpoint/2010/main" val="951211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8285854" cy="713473"/>
          </a:xfrm>
        </p:spPr>
        <p:txBody>
          <a:bodyPr>
            <a:normAutofit/>
          </a:bodyPr>
          <a:lstStyle/>
          <a:p>
            <a:pPr algn="ctr"/>
            <a:r>
              <a:rPr lang="en-US" sz="32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646112" y="1622738"/>
            <a:ext cx="8285854" cy="4778062"/>
          </a:xfrm>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[1] Muxuan Liang, Zhizhong Li, Ting Chen, and Jianyang Zeng, ‘</a:t>
            </a:r>
            <a:r>
              <a:rPr lang="en-US" i="1" dirty="0">
                <a:latin typeface="Times New Roman" panose="02020603050405020304" pitchFamily="18" charset="0"/>
                <a:cs typeface="Times New Roman" panose="02020603050405020304" pitchFamily="18" charset="0"/>
              </a:rPr>
              <a:t>INTEGRATIVE DATA ANALYSIS OF MULT-PLATFORM CANCER DATA WITH A MULTIMODAL DEEP LEARNING APPROACH</a:t>
            </a:r>
            <a:r>
              <a:rPr lang="en-US" dirty="0">
                <a:latin typeface="Times New Roman" panose="02020603050405020304" pitchFamily="18" charset="0"/>
                <a:cs typeface="Times New Roman" panose="02020603050405020304" pitchFamily="18" charset="0"/>
              </a:rPr>
              <a:t>’, IEEE/ACM transactions on computational biology and bioinformatics, Vol. 12, No. 4, July/August 2015</a:t>
            </a:r>
          </a:p>
          <a:p>
            <a:pPr marL="0" indent="0" algn="just">
              <a:buNone/>
            </a:pPr>
            <a:r>
              <a:rPr lang="en-US" dirty="0">
                <a:latin typeface="Times New Roman" panose="02020603050405020304" pitchFamily="18" charset="0"/>
                <a:cs typeface="Times New Roman" panose="02020603050405020304" pitchFamily="18" charset="0"/>
              </a:rPr>
              <a:t>[2] Amit Bhola and Arvind Kumar Tiwari, </a:t>
            </a:r>
            <a:r>
              <a:rPr lang="en-US" i="1" dirty="0">
                <a:latin typeface="Times New Roman" panose="02020603050405020304" pitchFamily="18" charset="0"/>
                <a:cs typeface="Times New Roman" panose="02020603050405020304" pitchFamily="18" charset="0"/>
              </a:rPr>
              <a:t>‘MACHINE LEARNING BASED APPROACHES FOR CANCER CLASSIFICATION USING GENE EXPRESSION DATA’</a:t>
            </a:r>
            <a:r>
              <a:rPr lang="en-US" dirty="0">
                <a:latin typeface="Times New Roman" panose="02020603050405020304" pitchFamily="18" charset="0"/>
                <a:cs typeface="Times New Roman" panose="02020603050405020304" pitchFamily="18" charset="0"/>
              </a:rPr>
              <a:t>, Machine Learning and Applications: An International Journal (MLAIJ) Vol.2, No.3/4, December 2015 </a:t>
            </a:r>
          </a:p>
          <a:p>
            <a:pPr marL="0" indent="0" algn="just">
              <a:buNone/>
            </a:pPr>
            <a:r>
              <a:rPr lang="en-US" dirty="0">
                <a:latin typeface="Times New Roman" panose="02020603050405020304" pitchFamily="18" charset="0"/>
                <a:cs typeface="Times New Roman" panose="02020603050405020304" pitchFamily="18" charset="0"/>
              </a:rPr>
              <a:t>[3] Shweta Kharya, </a:t>
            </a:r>
            <a:r>
              <a:rPr lang="en-US" i="1" dirty="0">
                <a:latin typeface="Times New Roman" panose="02020603050405020304" pitchFamily="18" charset="0"/>
                <a:cs typeface="Times New Roman" panose="02020603050405020304" pitchFamily="18" charset="0"/>
              </a:rPr>
              <a:t>‘USING DATA MINING TECHNIQUES FOR DIAGNOSIS AND PROGNOSIS OF CANCER DISEASE’</a:t>
            </a:r>
            <a:r>
              <a:rPr lang="en-US" dirty="0">
                <a:latin typeface="Times New Roman" panose="02020603050405020304" pitchFamily="18" charset="0"/>
                <a:cs typeface="Times New Roman" panose="02020603050405020304" pitchFamily="18" charset="0"/>
              </a:rPr>
              <a:t>, International Journal of Computer Science, Engineering and Information Technology (IJCSEIT), Vol.2, No.2, April </a:t>
            </a:r>
            <a:r>
              <a:rPr lang="en-US" dirty="0" smtClean="0">
                <a:latin typeface="Times New Roman" panose="02020603050405020304" pitchFamily="18" charset="0"/>
                <a:cs typeface="Times New Roman" panose="02020603050405020304" pitchFamily="18" charset="0"/>
              </a:rPr>
              <a:t>2012</a:t>
            </a:r>
          </a:p>
          <a:p>
            <a:pPr marL="0" indent="0" algn="just">
              <a:buNone/>
            </a:pPr>
            <a:r>
              <a:rPr lang="en-US" dirty="0"/>
              <a:t>[4] A. </a:t>
            </a:r>
            <a:r>
              <a:rPr lang="en-US" dirty="0" err="1"/>
              <a:t>Priyanga</a:t>
            </a:r>
            <a:r>
              <a:rPr lang="en-US" dirty="0"/>
              <a:t> and S. </a:t>
            </a:r>
            <a:r>
              <a:rPr lang="en-US" dirty="0" err="1"/>
              <a:t>Prakasam</a:t>
            </a:r>
            <a:r>
              <a:rPr lang="en-US"/>
              <a:t>, ‘Effectiveness of Data Mining - based Cancer Prediction System (DMBCPS)’, International Journal of Computer Applications (0975 – 8887) Volume 83 – No 10, December 2013</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109690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2366" y="1631324"/>
            <a:ext cx="8242852" cy="3777622"/>
          </a:xfrm>
        </p:spPr>
        <p:txBody>
          <a:bodyPr>
            <a:normAutofit/>
          </a:bodyPr>
          <a:lstStyle/>
          <a:p>
            <a:pPr algn="just" fontAlgn="base"/>
            <a:r>
              <a:rPr lang="en-US" dirty="0">
                <a:latin typeface="Times New Roman" panose="02020603050405020304" pitchFamily="18" charset="0"/>
                <a:cs typeface="Times New Roman" panose="02020603050405020304" pitchFamily="18" charset="0"/>
              </a:rPr>
              <a:t>Once sequenced, a cancer tumor can have thousands of genetic mutations. But the challenge is distinguishing the mutations that contribute to tumor growth (drivers) from the neutral mutations (passengers). </a:t>
            </a:r>
          </a:p>
          <a:p>
            <a:pPr algn="just" fontAlgn="base"/>
            <a:r>
              <a:rPr lang="en-US" dirty="0">
                <a:latin typeface="Times New Roman" panose="02020603050405020304" pitchFamily="18" charset="0"/>
                <a:cs typeface="Times New Roman" panose="02020603050405020304" pitchFamily="18" charset="0"/>
              </a:rPr>
              <a:t>Currently this interpretation of genetic mutations is being done manually. This is a highly time-consuming task where a clinical pathologist has to manually review and classify every single genetic mutation based on evidence from text-based clinical literature.</a:t>
            </a:r>
          </a:p>
        </p:txBody>
      </p:sp>
    </p:spTree>
    <p:extLst>
      <p:ext uri="{BB962C8B-B14F-4D97-AF65-F5344CB8AC3E}">
        <p14:creationId xmlns:p14="http://schemas.microsoft.com/office/powerpoint/2010/main" val="453319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991" y="1109830"/>
            <a:ext cx="8234630" cy="4638340"/>
          </a:xfrm>
          <a:prstGeom prst="rect">
            <a:avLst/>
          </a:prstGeom>
        </p:spPr>
      </p:pic>
    </p:spTree>
    <p:extLst>
      <p:ext uri="{BB962C8B-B14F-4D97-AF65-F5344CB8AC3E}">
        <p14:creationId xmlns:p14="http://schemas.microsoft.com/office/powerpoint/2010/main" val="343602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878" y="335069"/>
            <a:ext cx="8163339" cy="1029237"/>
          </a:xfrm>
        </p:spPr>
        <p:txBody>
          <a:bodyPr/>
          <a:lstStyle/>
          <a:p>
            <a:pPr algn="ctr"/>
            <a:r>
              <a:rPr lang="en-US" sz="3200" b="1" dirty="0"/>
              <a:t>Sample Dataset</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1878" y="1484243"/>
            <a:ext cx="8163339" cy="4595596"/>
          </a:xfrm>
          <a:prstGeom prst="rect">
            <a:avLst/>
          </a:prstGeom>
          <a:noFill/>
          <a:ln>
            <a:noFill/>
          </a:ln>
        </p:spPr>
      </p:pic>
    </p:spTree>
    <p:extLst>
      <p:ext uri="{BB962C8B-B14F-4D97-AF65-F5344CB8AC3E}">
        <p14:creationId xmlns:p14="http://schemas.microsoft.com/office/powerpoint/2010/main" val="2725076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097" y="275767"/>
            <a:ext cx="8388625" cy="731398"/>
          </a:xfrm>
        </p:spPr>
        <p:txBody>
          <a:bodyPr/>
          <a:lstStyle/>
          <a:p>
            <a:pPr algn="ctr"/>
            <a:r>
              <a:rPr lang="en-US" sz="3200" b="1" dirty="0"/>
              <a:t>Methodology</a:t>
            </a:r>
          </a:p>
        </p:txBody>
      </p:sp>
      <p:sp>
        <p:nvSpPr>
          <p:cNvPr id="3" name="Content Placeholder 2"/>
          <p:cNvSpPr>
            <a:spLocks noGrp="1"/>
          </p:cNvSpPr>
          <p:nvPr>
            <p:ph idx="1"/>
          </p:nvPr>
        </p:nvSpPr>
        <p:spPr>
          <a:xfrm>
            <a:off x="821635" y="1272209"/>
            <a:ext cx="8150087" cy="5035826"/>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We will use Machine Learning and Exploratory Data Analysis techniques for this. Our goal is to find out the major cancer causing gene mutations and in which class of genes they lie. This can help the medical researchers in predicting which individual is more likely to have cancer symptoms by finding his/her genome structure and can help doctors in designing procedures to prevent it.</a:t>
            </a:r>
          </a:p>
          <a:p>
            <a:pPr algn="just"/>
            <a:r>
              <a:rPr lang="en-US" dirty="0">
                <a:latin typeface="Times New Roman" panose="02020603050405020304" pitchFamily="18" charset="0"/>
                <a:cs typeface="Times New Roman" panose="02020603050405020304" pitchFamily="18" charset="0"/>
              </a:rPr>
              <a:t>The dataset comes in 4 different files. Two csv files and two text files:</a:t>
            </a:r>
          </a:p>
          <a:p>
            <a:pPr algn="just"/>
            <a:r>
              <a:rPr lang="en-US" dirty="0">
                <a:latin typeface="Times New Roman" panose="02020603050405020304" pitchFamily="18" charset="0"/>
                <a:cs typeface="Times New Roman" panose="02020603050405020304" pitchFamily="18" charset="0"/>
              </a:rPr>
              <a:t>training/test variants: These are csv catalogues of the gene mutations together with the target value Class, which is the (manually) classified assessment of the mutation. The feature variables are Gene, the specific gene where the mutation took place, and Variation, the nature of the mutation. The test data of course doesn’t have the Class values. This is what we have to predict. </a:t>
            </a:r>
          </a:p>
          <a:p>
            <a:pPr marL="0" indent="0" algn="just">
              <a:buNone/>
            </a:pPr>
            <a:r>
              <a:rPr lang="en-US" dirty="0">
                <a:latin typeface="Times New Roman" panose="02020603050405020304" pitchFamily="18" charset="0"/>
                <a:cs typeface="Times New Roman" panose="02020603050405020304" pitchFamily="18" charset="0"/>
              </a:rPr>
              <a:t>     These two files each are linked through an ID variable to another file each,                  	namely:</a:t>
            </a:r>
          </a:p>
          <a:p>
            <a:pPr algn="just"/>
            <a:r>
              <a:rPr lang="en-US" dirty="0">
                <a:latin typeface="Times New Roman" panose="02020603050405020304" pitchFamily="18" charset="0"/>
                <a:cs typeface="Times New Roman" panose="02020603050405020304" pitchFamily="18" charset="0"/>
              </a:rPr>
              <a:t>training/test text: Those contain an extensive description of the evidence that was used (by experts) to manually label the mutation classes.</a:t>
            </a:r>
          </a:p>
          <a:p>
            <a:endParaRPr lang="en-US" dirty="0"/>
          </a:p>
          <a:p>
            <a:endParaRPr lang="en-US" dirty="0"/>
          </a:p>
        </p:txBody>
      </p:sp>
    </p:spTree>
    <p:extLst>
      <p:ext uri="{BB962C8B-B14F-4D97-AF65-F5344CB8AC3E}">
        <p14:creationId xmlns:p14="http://schemas.microsoft.com/office/powerpoint/2010/main" val="2371103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02365" y="1007165"/>
            <a:ext cx="8282609" cy="5366648"/>
          </a:xfrm>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This dataset has been provided by Memorial Sloan Kettering Cancer Center (MSKCC), which has around 8,989 total rows. We have more samples of test data than training data. Training data accounts for about 37.3% of the total data. There are 3321 different IDs in the training set containing 264 different Gene expressions with 2996 different Variations. There are 9 different Classes indicated by integer levels.</a:t>
            </a:r>
          </a:p>
          <a:p>
            <a:pPr algn="just"/>
            <a:r>
              <a:rPr lang="en-US" dirty="0">
                <a:latin typeface="Times New Roman" panose="02020603050405020304" pitchFamily="18" charset="0"/>
                <a:cs typeface="Times New Roman" panose="02020603050405020304" pitchFamily="18" charset="0"/>
              </a:rPr>
              <a:t>The text information holds the key to the classification problem and will have to be understood/modelled well to achieve a useful accuracy.</a:t>
            </a:r>
          </a:p>
          <a:p>
            <a:pPr algn="just"/>
            <a:r>
              <a:rPr lang="en-US" dirty="0">
                <a:latin typeface="Times New Roman" panose="02020603050405020304" pitchFamily="18" charset="0"/>
                <a:cs typeface="Times New Roman" panose="02020603050405020304" pitchFamily="18" charset="0"/>
              </a:rPr>
              <a:t>Data Preprocessing Phase: Here we use train variants dataset using pandas and check it for any null values, which can disrupt our analysis. Then split data in test and train datasets.</a:t>
            </a:r>
          </a:p>
          <a:p>
            <a:pPr algn="just"/>
            <a:r>
              <a:rPr lang="en-US" dirty="0">
                <a:latin typeface="Times New Roman" panose="02020603050405020304" pitchFamily="18" charset="0"/>
                <a:cs typeface="Times New Roman" panose="02020603050405020304" pitchFamily="18" charset="0"/>
              </a:rPr>
              <a:t>Basic data analysis was performed to find out unique genes, variations and classes and the maximal and minimal occurrences of each genetic mutation.</a:t>
            </a:r>
          </a:p>
          <a:p>
            <a:pPr algn="just"/>
            <a:r>
              <a:rPr lang="en-US" dirty="0">
                <a:latin typeface="Times New Roman" panose="02020603050405020304" pitchFamily="18" charset="0"/>
                <a:cs typeface="Times New Roman" panose="02020603050405020304" pitchFamily="18" charset="0"/>
              </a:rPr>
              <a:t>Using Seaborn, we will plot a countplot of the frequency of distribution of genetic classes.</a:t>
            </a:r>
          </a:p>
          <a:p>
            <a:pPr algn="just"/>
            <a:r>
              <a:rPr lang="en-US" dirty="0">
                <a:latin typeface="Times New Roman" panose="02020603050405020304" pitchFamily="18" charset="0"/>
                <a:cs typeface="Times New Roman" panose="02020603050405020304" pitchFamily="18" charset="0"/>
              </a:rPr>
              <a:t>Next, we found out which mutation of gene is dominating for which class of cancer. This is performed by plotting Cancer classes against the genes with maximal occurrences using Seaborn barplot. </a:t>
            </a:r>
          </a:p>
          <a:p>
            <a:pPr algn="just"/>
            <a:endParaRPr lang="en-US" dirty="0"/>
          </a:p>
        </p:txBody>
      </p:sp>
    </p:spTree>
    <p:extLst>
      <p:ext uri="{BB962C8B-B14F-4D97-AF65-F5344CB8AC3E}">
        <p14:creationId xmlns:p14="http://schemas.microsoft.com/office/powerpoint/2010/main" val="2256758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8870" y="890250"/>
            <a:ext cx="10734260" cy="2308324"/>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We wrote  these functions to convert the data in useful format and extract necessary </a:t>
            </a:r>
          </a:p>
          <a:p>
            <a:r>
              <a:rPr lang="en-US" sz="2000" dirty="0">
                <a:latin typeface="Times New Roman" panose="02020603050405020304" pitchFamily="18" charset="0"/>
                <a:cs typeface="Times New Roman" panose="02020603050405020304" pitchFamily="18" charset="0"/>
              </a:rPr>
              <a:t>features from the data:</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Tokenizing words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Mutation Word table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Gene-like words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Converting Variants to Mutation Types</a:t>
            </a:r>
          </a:p>
        </p:txBody>
      </p:sp>
    </p:spTree>
    <p:extLst>
      <p:ext uri="{BB962C8B-B14F-4D97-AF65-F5344CB8AC3E}">
        <p14:creationId xmlns:p14="http://schemas.microsoft.com/office/powerpoint/2010/main" val="3946517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5444" y="1107583"/>
            <a:ext cx="8195070" cy="4552015"/>
          </a:xfrm>
          <a:prstGeom prst="rect">
            <a:avLst/>
          </a:prstGeom>
        </p:spPr>
        <p:txBody>
          <a:bodyPr wrap="square">
            <a:spAutoFit/>
          </a:bodyPr>
          <a:lstStyle/>
          <a:p>
            <a:pPr marL="342900" marR="0" lvl="0" indent="-342900" algn="just">
              <a:lnSpc>
                <a:spcPct val="115000"/>
              </a:lnSpc>
              <a:spcBef>
                <a:spcPts val="0"/>
              </a:spcBef>
              <a:spcAft>
                <a:spcPts val="5"/>
              </a:spcAf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Now we created a Mutation table, with mutation types as columns and IDs as rows. This table tells the presence of mutation types in each ID.</a:t>
            </a:r>
          </a:p>
          <a:p>
            <a:pPr marL="342900" marR="0" lvl="0" indent="-342900" algn="just">
              <a:lnSpc>
                <a:spcPct val="115000"/>
              </a:lnSpc>
              <a:spcBef>
                <a:spcPts val="0"/>
              </a:spcBef>
              <a:spcAft>
                <a:spcPts val="5"/>
              </a:spcAft>
              <a:buFont typeface="Symbol" panose="05050102010706020507" pitchFamily="18" charset="2"/>
              <a:buChar char=""/>
            </a:pP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5000"/>
              </a:lnSpc>
              <a:spcAft>
                <a:spcPts val="5"/>
              </a:spcAft>
              <a:buFont typeface="Symbol" panose="05050102010706020507" pitchFamily="18" charset="2"/>
              <a:buChar char=""/>
            </a:pPr>
            <a:r>
              <a:rPr lang="en-US" sz="2000" dirty="0">
                <a:latin typeface="Times New Roman" panose="02020603050405020304" pitchFamily="18" charset="0"/>
                <a:cs typeface="Times New Roman" panose="02020603050405020304" pitchFamily="18" charset="0"/>
              </a:rPr>
              <a:t>this we created a table of Gene-like words. The table contains all the words which are like genes, as columns and IDs as rows</a:t>
            </a:r>
          </a:p>
          <a:p>
            <a:pPr marL="342900" indent="-342900" algn="just">
              <a:lnSpc>
                <a:spcPct val="115000"/>
              </a:lnSpc>
              <a:spcAft>
                <a:spcPts val="5"/>
              </a:spcAft>
              <a:buFont typeface="Symbol" panose="05050102010706020507" pitchFamily="18" charset="2"/>
              <a:buChar char=""/>
            </a:pPr>
            <a:endParaRPr lang="en-US" sz="2000" dirty="0">
              <a:latin typeface="Times New Roman" panose="02020603050405020304" pitchFamily="18" charset="0"/>
              <a:cs typeface="Times New Roman" panose="02020603050405020304" pitchFamily="18" charset="0"/>
            </a:endParaRPr>
          </a:p>
          <a:p>
            <a:pPr marL="342900" indent="-342900" algn="just">
              <a:lnSpc>
                <a:spcPct val="115000"/>
              </a:lnSpc>
              <a:spcAft>
                <a:spcPts val="5"/>
              </a:spcAft>
              <a:buFont typeface="Symbol" panose="05050102010706020507" pitchFamily="18" charset="2"/>
              <a:buChar char=""/>
            </a:pPr>
            <a:r>
              <a:rPr lang="en-US" sz="2000" dirty="0">
                <a:latin typeface="Times New Roman" panose="02020603050405020304" pitchFamily="18" charset="0"/>
                <a:cs typeface="Times New Roman" panose="02020603050405020304" pitchFamily="18" charset="0"/>
              </a:rPr>
              <a:t>Next using LabelEncoder and </a:t>
            </a:r>
            <a:r>
              <a:rPr lang="en-US" sz="2000" dirty="0" smtClean="0">
                <a:latin typeface="Times New Roman" panose="02020603050405020304" pitchFamily="18" charset="0"/>
                <a:cs typeface="Times New Roman" panose="02020603050405020304" pitchFamily="18" charset="0"/>
              </a:rPr>
              <a:t>OneHotEncoder,</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created a Gene table with unique genes as columns and IDs as rows and a Mutation Type table with Mutation Types as columns and IDs as rows. </a:t>
            </a:r>
          </a:p>
          <a:p>
            <a:pPr marL="342900" indent="-342900" algn="just">
              <a:lnSpc>
                <a:spcPct val="115000"/>
              </a:lnSpc>
              <a:spcAft>
                <a:spcPts val="5"/>
              </a:spcAft>
              <a:buFont typeface="Symbol" panose="05050102010706020507" pitchFamily="18" charset="2"/>
              <a:buChar char=""/>
            </a:pPr>
            <a:endParaRPr lang="en-US" sz="2000" dirty="0">
              <a:latin typeface="Times New Roman" panose="02020603050405020304" pitchFamily="18" charset="0"/>
              <a:cs typeface="Times New Roman" panose="02020603050405020304" pitchFamily="18" charset="0"/>
            </a:endParaRPr>
          </a:p>
          <a:p>
            <a:pPr marL="342900" indent="-342900" algn="just">
              <a:lnSpc>
                <a:spcPct val="115000"/>
              </a:lnSpc>
              <a:spcAft>
                <a:spcPts val="5"/>
              </a:spcAft>
              <a:buFont typeface="Symbol" panose="05050102010706020507" pitchFamily="18" charset="2"/>
              <a:buChar char=""/>
            </a:pPr>
            <a:r>
              <a:rPr lang="en-US" sz="2000" dirty="0">
                <a:latin typeface="Times New Roman" panose="02020603050405020304" pitchFamily="18" charset="0"/>
                <a:cs typeface="Times New Roman" panose="02020603050405020304" pitchFamily="18" charset="0"/>
              </a:rPr>
              <a:t>These tables tell us about the presence of unique gene and mutation type for each ID.</a:t>
            </a:r>
          </a:p>
          <a:p>
            <a:pPr marL="342900" marR="0" lvl="0" indent="-342900" algn="just">
              <a:lnSpc>
                <a:spcPct val="115000"/>
              </a:lnSpc>
              <a:spcBef>
                <a:spcPts val="0"/>
              </a:spcBef>
              <a:spcAft>
                <a:spcPts val="5"/>
              </a:spcAft>
              <a:buFont typeface="Symbol" panose="05050102010706020507" pitchFamily="18" charset="2"/>
              <a:buChar char=""/>
            </a:pP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616038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3629</TotalTime>
  <Words>1061</Words>
  <Application>Microsoft Office PowerPoint</Application>
  <PresentationFormat>Widescreen</PresentationFormat>
  <Paragraphs>110</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Century Gothic</vt:lpstr>
      <vt:lpstr>Symbol</vt:lpstr>
      <vt:lpstr>Times New Roman</vt:lpstr>
      <vt:lpstr>Wingdings 3</vt:lpstr>
      <vt:lpstr>Ion</vt:lpstr>
      <vt:lpstr>                               DataCan: Data Analysis and Prediction  for Cancer Dataset  </vt:lpstr>
      <vt:lpstr>Problem Introduction</vt:lpstr>
      <vt:lpstr>PowerPoint Presentation</vt:lpstr>
      <vt:lpstr>PowerPoint Presentation</vt:lpstr>
      <vt:lpstr>Sample Dataset</vt:lpstr>
      <vt:lpstr>Methodology</vt:lpstr>
      <vt:lpstr>PowerPoint Presentation</vt:lpstr>
      <vt:lpstr>PowerPoint Presentation</vt:lpstr>
      <vt:lpstr>PowerPoint Presentation</vt:lpstr>
      <vt:lpstr>PowerPoint Presentation</vt:lpstr>
      <vt:lpstr>Process Flow Chart</vt:lpstr>
      <vt:lpstr>Facilities Required</vt:lpstr>
      <vt:lpstr>Implementation and Results</vt:lpstr>
      <vt:lpstr>PowerPoint Presentation</vt:lpstr>
      <vt:lpstr>PowerPoint Presentation</vt:lpstr>
      <vt:lpstr>PowerPoint Presentation</vt:lpstr>
      <vt:lpstr>PowerPoint Presentation</vt:lpstr>
      <vt:lpstr>                      Precision, Recall and F1-Score                                                                Classification Report</vt:lpstr>
      <vt:lpstr>                            (a)                                                                                          (b)</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Nanotoxicity Prediction using Computational Modelling</dc:title>
  <dc:creator>Bhavna Saini [MU - Jaipur]</dc:creator>
  <cp:lastModifiedBy>Tushar Ranjan</cp:lastModifiedBy>
  <cp:revision>85</cp:revision>
  <dcterms:created xsi:type="dcterms:W3CDTF">2017-07-16T07:43:53Z</dcterms:created>
  <dcterms:modified xsi:type="dcterms:W3CDTF">2018-05-03T10:33:38Z</dcterms:modified>
</cp:coreProperties>
</file>