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78" r:id="rId4"/>
    <p:sldId id="259" r:id="rId5"/>
    <p:sldId id="264" r:id="rId6"/>
    <p:sldId id="290" r:id="rId7"/>
    <p:sldId id="295" r:id="rId8"/>
    <p:sldId id="291" r:id="rId9"/>
    <p:sldId id="292" r:id="rId10"/>
    <p:sldId id="270" r:id="rId11"/>
    <p:sldId id="272" r:id="rId12"/>
    <p:sldId id="273" r:id="rId13"/>
    <p:sldId id="276" r:id="rId14"/>
    <p:sldId id="293" r:id="rId15"/>
    <p:sldId id="294" r:id="rId16"/>
    <p:sldId id="274" r:id="rId17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25-06-2025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1169988" y="3119438"/>
            <a:ext cx="10031413" cy="33020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Guide: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                                 </a:t>
            </a: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Co-Guide: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   </a:t>
            </a:r>
            <a:r>
              <a:rPr kumimoji="0" lang="en-US" sz="45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Guide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	                       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45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Co-Guide </a:t>
            </a:r>
            <a:endParaRPr kumimoji="0" lang="en-US" sz="45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indent="-27432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Designation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i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</a:t>
            </a:r>
            <a:r>
              <a:rPr kumimoji="0" lang="en-US" sz="4500" b="1" u="sng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Projectees</a:t>
            </a:r>
            <a:endParaRPr kumimoji="0" lang="en-US" sz="45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1                      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2                   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3</a:t>
            </a: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</a:t>
            </a:r>
            <a:r>
              <a:rPr kumimoji="0" lang="en-US" sz="45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#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                </a:t>
            </a:r>
            <a:r>
              <a:rPr lang="en-US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Projectee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6</a:t>
            </a:r>
            <a:endParaRPr kumimoji="0" lang="en-US" sz="45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lang="en-US" sz="2600" b="1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indent="-27432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>
                <a:tab pos="2776538" algn="l"/>
              </a:tabLst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Session 2025-2026</a:t>
            </a:r>
            <a:endParaRPr kumimoji="0" lang="en-US" sz="26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 txBox="1"/>
          <p:nvPr/>
        </p:nvSpPr>
        <p:spPr>
          <a:xfrm>
            <a:off x="1981200" y="2693988"/>
            <a:ext cx="8229600" cy="425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Aharoni" pitchFamily="2" charset="-79"/>
              </a:rPr>
              <a:t>Project Title  </a:t>
            </a:r>
            <a:endParaRPr lang="en-US" altLang="en-US" sz="2400" b="1" i="1" u="sng" dirty="0">
              <a:solidFill>
                <a:srgbClr val="FF0000"/>
              </a:solidFill>
              <a:latin typeface="Castellar" panose="020A0402060406010301" pitchFamily="18" charset="0"/>
              <a:ea typeface="Arial" panose="020B0604020202020204" pitchFamily="34" charset="0"/>
            </a:endParaRPr>
          </a:p>
        </p:txBody>
      </p:sp>
      <p:sp>
        <p:nvSpPr>
          <p:cNvPr id="3078" name="Rectangle 5"/>
          <p:cNvSpPr txBox="1"/>
          <p:nvPr/>
        </p:nvSpPr>
        <p:spPr>
          <a:xfrm>
            <a:off x="1611086" y="1550595"/>
            <a:ext cx="8817428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Introductory Project Seminar</a:t>
            </a:r>
          </a:p>
          <a:p>
            <a:pPr algn="ctr">
              <a:spcBef>
                <a:spcPts val="0"/>
              </a:spcBef>
            </a:pPr>
            <a:r>
              <a:rPr lang="en-US" altLang="en-US" sz="2000" b="1" i="1" dirty="0">
                <a:solidFill>
                  <a:srgbClr val="92D050"/>
                </a:solidFill>
                <a:latin typeface="Times New Roman" panose="02020603050405020304" pitchFamily="18" charset="0"/>
              </a:rPr>
              <a:t>(B. Tech 7</a:t>
            </a:r>
            <a:r>
              <a:rPr lang="en-US" altLang="en-US" sz="2000" b="1" i="1" baseline="30000" dirty="0">
                <a:solidFill>
                  <a:srgbClr val="92D050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000" b="1" i="1" dirty="0">
                <a:solidFill>
                  <a:srgbClr val="92D050"/>
                </a:solidFill>
                <a:latin typeface="Times New Roman" panose="02020603050405020304" pitchFamily="18" charset="0"/>
              </a:rPr>
              <a:t> Semester)</a:t>
            </a:r>
            <a:endParaRPr lang="en-US" altLang="en-US" sz="2000" b="1" i="1" u="sng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Rectangle 5"/>
          <p:cNvSpPr txBox="1"/>
          <p:nvPr/>
        </p:nvSpPr>
        <p:spPr>
          <a:xfrm>
            <a:off x="1763486" y="2198592"/>
            <a:ext cx="8357620" cy="4247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On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1" name="Rectangle 8"/>
          <p:cNvSpPr/>
          <p:nvPr/>
        </p:nvSpPr>
        <p:spPr>
          <a:xfrm>
            <a:off x="0" y="17145"/>
            <a:ext cx="12012613" cy="1537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65125" lvl="1" indent="-285750" algn="ctr" defTabSz="914400" eaLnBrk="1" hangingPunct="1">
              <a:spcBef>
                <a:spcPts val="500"/>
              </a:spcBef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en-US" sz="2300" b="1" dirty="0">
                <a:solidFill>
                  <a:srgbClr val="AB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G H RAISONI COLLEGE OF ENGINEERING AND MANAGEMENT</a:t>
            </a:r>
            <a:r>
              <a:rPr lang="en-US" altLang="en-US" sz="2000" b="1" dirty="0">
                <a:solidFill>
                  <a:srgbClr val="05A724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en-US" sz="2000" b="1" dirty="0">
                <a:solidFill>
                  <a:srgbClr val="AB0000"/>
                </a:solidFill>
                <a:latin typeface="Times New Roman" panose="02020603050405020304" pitchFamily="18" charset="0"/>
              </a:rPr>
              <a:t>                                                                                 </a:t>
            </a:r>
            <a:endParaRPr lang="en-US" altLang="en-US" sz="1400" b="1" dirty="0">
              <a:solidFill>
                <a:srgbClr val="AB0000"/>
              </a:solidFill>
              <a:latin typeface="Times New Roman" panose="02020603050405020304" pitchFamily="18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1400" dirty="0">
                <a:latin typeface="Calibri" panose="020F0502020204030204" pitchFamily="34" charset="0"/>
              </a:rPr>
              <a:t>(Approved by AICTE, New Delhi and Recognized by DTE, Maharashtra) 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   An Autonomous Institute </a:t>
            </a:r>
            <a:r>
              <a:rPr lang="en-US" sz="1400" dirty="0">
                <a:latin typeface="Calibri" panose="020F0502020204030204" pitchFamily="34" charset="0"/>
              </a:rPr>
              <a:t>Affiliated to Rashtrasant Tukadoji Maharaj Nagpur University, Nagpur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Accredited by NAAC with A+ Grade</a:t>
            </a: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2000" b="1" dirty="0">
                <a:latin typeface="Times New Roman" panose="02020603050405020304" pitchFamily="18" charset="0"/>
              </a:rPr>
              <a:t>Department of </a:t>
            </a:r>
            <a:r>
              <a:rPr lang="en-US" sz="2000" b="1" dirty="0" smtClean="0">
                <a:latin typeface="Times New Roman" panose="02020603050405020304" pitchFamily="18" charset="0"/>
              </a:rPr>
              <a:t>Computer Science &amp; Engineering (Cyber Security)</a:t>
            </a:r>
            <a:endParaRPr lang="en-US" altLang="en-US" sz="2000" dirty="0">
              <a:solidFill>
                <a:srgbClr val="C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  <p:pic>
        <p:nvPicPr>
          <p:cNvPr id="13" name="Picture 12" descr="C:\Users\Roshan_Dir_SP\AppData\Local\Packages\Microsoft.Windows.Photos_8wekyb3d8bbwe\TempState\ShareServiceTempFolder\GHRCEM Nagpur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2331720" cy="15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480" y="35718"/>
            <a:ext cx="1874520" cy="90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1266" name="Title 1"/>
          <p:cNvSpPr txBox="1"/>
          <p:nvPr/>
        </p:nvSpPr>
        <p:spPr>
          <a:xfrm>
            <a:off x="2293938" y="20542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4" name="Table 10243"/>
          <p:cNvGraphicFramePr/>
          <p:nvPr>
            <p:extLst>
              <p:ext uri="{D42A27DB-BD31-4B8C-83A1-F6EECF244321}">
                <p14:modId xmlns:p14="http://schemas.microsoft.com/office/powerpoint/2010/main" val="1347529976"/>
              </p:ext>
            </p:extLst>
          </p:nvPr>
        </p:nvGraphicFramePr>
        <p:xfrm>
          <a:off x="130629" y="883603"/>
          <a:ext cx="11963399" cy="490100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4829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02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59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77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2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716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355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 Months  Activities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/>
                        <a:t>JUN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/>
                        <a:t>JULY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/>
                        <a:t>AUG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/>
                        <a:t>SEPT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/>
                        <a:t>OCT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Literature Reviews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311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Component Identification &amp; Selection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95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Designing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/>
                        <a:t>Fabrication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933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Experimental Analysis</a:t>
                      </a:r>
                      <a:endParaRPr lang="en-IN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Testing and Debugging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Preparation of Project Report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Thesis and Poster Submission 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– Plan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985" y="1389986"/>
            <a:ext cx="111452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(2011). Feedback and optimal sensitivity: Model reference transformations, multiplicative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seminorms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approximate inverses.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Automatic Control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26(2): 301–320.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984" y="2617262"/>
            <a:ext cx="10244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Text books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Myers, D. G. (2007). </a:t>
            </a:r>
            <a:r>
              <a:rPr lang="en-IN" i="1" dirty="0">
                <a:latin typeface="Times New Roman" panose="02020603050405020304" pitchFamily="18" charset="0"/>
              </a:rPr>
              <a:t>Psychology </a:t>
            </a:r>
            <a:r>
              <a:rPr lang="en-IN" dirty="0">
                <a:latin typeface="Times New Roman" panose="02020603050405020304" pitchFamily="18" charset="0"/>
              </a:rPr>
              <a:t>(1st Canadian ed.). Worth: New York.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4984" y="3581108"/>
            <a:ext cx="11265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Conference proceedings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Payne, D.B. and </a:t>
            </a:r>
            <a:r>
              <a:rPr lang="en-IN" dirty="0" err="1">
                <a:latin typeface="Times New Roman" panose="02020603050405020304" pitchFamily="18" charset="0"/>
              </a:rPr>
              <a:t>Gunhold</a:t>
            </a:r>
            <a:r>
              <a:rPr lang="en-IN" dirty="0">
                <a:latin typeface="Times New Roman" panose="02020603050405020304" pitchFamily="18" charset="0"/>
              </a:rPr>
              <a:t>, H.G. (1986). Digital sundials and broadband technology, In </a:t>
            </a:r>
            <a:r>
              <a:rPr lang="en-IN" i="1" dirty="0">
                <a:latin typeface="Times New Roman" panose="02020603050405020304" pitchFamily="18" charset="0"/>
              </a:rPr>
              <a:t>Proc. IOOC-ECOC, </a:t>
            </a:r>
            <a:r>
              <a:rPr lang="en-IN" dirty="0">
                <a:latin typeface="Times New Roman" panose="02020603050405020304" pitchFamily="18" charset="0"/>
              </a:rPr>
              <a:t>1986, pp. 557-998.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14984" y="4819968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Reports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Milton, M and Robert, L. (2004). Atmospheric carbon emission through genetic algorithm, </a:t>
            </a:r>
            <a:r>
              <a:rPr lang="en-IN" i="1" dirty="0">
                <a:latin typeface="Times New Roman" panose="02020603050405020304" pitchFamily="18" charset="0"/>
              </a:rPr>
              <a:t>Environment and Technical Report No.3.</a:t>
            </a:r>
            <a:r>
              <a:rPr lang="en-IN" dirty="0">
                <a:latin typeface="Times New Roman" panose="02020603050405020304" pitchFamily="18" charset="0"/>
              </a:rPr>
              <a:t>, Indian Meteorological Department., New Delhi.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982" y="1393190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Online journals with a DOI (Digital Object Identifier)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Krebs, D.L. and Denton, K. (2006). Explanatory limitations of cognitive developmental approaches to morality. </a:t>
            </a:r>
            <a:r>
              <a:rPr lang="en-IN" i="1" dirty="0">
                <a:latin typeface="Times New Roman" panose="02020603050405020304" pitchFamily="18" charset="0"/>
              </a:rPr>
              <a:t>Psychological Review, </a:t>
            </a:r>
            <a:r>
              <a:rPr lang="en-IN" dirty="0">
                <a:latin typeface="Times New Roman" panose="02020603050405020304" pitchFamily="18" charset="0"/>
              </a:rPr>
              <a:t>113(3): 672- 675. </a:t>
            </a:r>
            <a:r>
              <a:rPr lang="en-IN" dirty="0" err="1">
                <a:latin typeface="Times New Roman" panose="02020603050405020304" pitchFamily="18" charset="0"/>
              </a:rPr>
              <a:t>doi</a:t>
            </a:r>
            <a:r>
              <a:rPr lang="en-IN" dirty="0">
                <a:latin typeface="Times New Roman" panose="02020603050405020304" pitchFamily="18" charset="0"/>
              </a:rPr>
              <a:t>: 10.1037/0033-295X.113.3.672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4982" y="2719984"/>
            <a:ext cx="1146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journals without a DOI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Vicki, G.T.,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Thomae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M., Cullen, A. and Fernandez, H. (2007).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Modeling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the hydrological impact on Tropical Forests.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Forest Ecology,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13(10): 122-132. Retrieved from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http://www.uiowa.edu/~grpproc/crisp/crisp.html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14981" y="4025525"/>
            <a:ext cx="114636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abstracts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Perilloux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, C. and Buss, D.M. (2008). Human relationships: Costs experienced and coping strategies deployed.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Evolutionary Psychology,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6(1): 164-181. Abstract retrieved from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http://www.epjournal.net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6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984" y="1393190"/>
            <a:ext cx="11174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books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Perfect, T.J. and Schwartz, B. L. (Eds.) (2002). </a:t>
            </a:r>
            <a:r>
              <a:rPr lang="en-I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Applied metacognition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. Retrieved from </a:t>
            </a:r>
            <a:r>
              <a:rPr lang="en-IN" dirty="0">
                <a:solidFill>
                  <a:srgbClr val="0000FF"/>
                </a:solidFill>
                <a:latin typeface="Times New Roman" panose="02020603050405020304" pitchFamily="18" charset="0"/>
              </a:rPr>
              <a:t>http://www.questia.com/read/107598848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(--If DOI is available, use the DOI instead of a URL)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14984" y="2508290"/>
            <a:ext cx="111740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Chapters from a book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Krebs, D.L. and Denton, K. (1997). Social illusions and self deception: The evolution of biases in person perception. In J. A. Simpson &amp; D. T. </a:t>
            </a:r>
            <a:r>
              <a:rPr lang="en-IN" dirty="0" err="1">
                <a:latin typeface="Times New Roman" panose="02020603050405020304" pitchFamily="18" charset="0"/>
              </a:rPr>
              <a:t>Kenrick</a:t>
            </a:r>
            <a:r>
              <a:rPr lang="en-IN" dirty="0">
                <a:latin typeface="Times New Roman" panose="02020603050405020304" pitchFamily="18" charset="0"/>
              </a:rPr>
              <a:t> (Eds.), </a:t>
            </a:r>
            <a:r>
              <a:rPr lang="en-IN" i="1" dirty="0">
                <a:latin typeface="Times New Roman" panose="02020603050405020304" pitchFamily="18" charset="0"/>
              </a:rPr>
              <a:t>Evolutionary social psychology </a:t>
            </a:r>
            <a:r>
              <a:rPr lang="en-IN" dirty="0">
                <a:latin typeface="Times New Roman" panose="02020603050405020304" pitchFamily="18" charset="0"/>
              </a:rPr>
              <a:t>(pp.21-48). Hillsdale, NJ: Erlbaum.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4984" y="3987423"/>
            <a:ext cx="11280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</a:rPr>
              <a:t>Books in print form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Snyder, C.R., Higgins, R.L. and </a:t>
            </a:r>
            <a:r>
              <a:rPr lang="en-IN" dirty="0" err="1">
                <a:latin typeface="Times New Roman" panose="02020603050405020304" pitchFamily="18" charset="0"/>
              </a:rPr>
              <a:t>Stucky</a:t>
            </a:r>
            <a:r>
              <a:rPr lang="en-IN" dirty="0">
                <a:latin typeface="Times New Roman" panose="02020603050405020304" pitchFamily="18" charset="0"/>
              </a:rPr>
              <a:t>, R.J. (Eds.). (1983). </a:t>
            </a:r>
            <a:r>
              <a:rPr lang="en-IN" i="1" dirty="0">
                <a:latin typeface="Times New Roman" panose="02020603050405020304" pitchFamily="18" charset="0"/>
              </a:rPr>
              <a:t>Excuses: Masquerades in search of grace</a:t>
            </a:r>
            <a:r>
              <a:rPr lang="en-IN" dirty="0">
                <a:latin typeface="Times New Roman" panose="02020603050405020304" pitchFamily="18" charset="0"/>
              </a:rPr>
              <a:t>. New York, NY: John Wiley &amp; Sons.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14983" y="5046266"/>
            <a:ext cx="11174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Dissertations and Thesis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</a:rPr>
              <a:t>Mack, S. (2000). “Desperate Optimism” M.S. Thesis, University of Calgary, Canada.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314" name="Title 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1" u="none" strike="noStrike" kern="1200" cap="none" spc="0" normalizeH="0" baseline="0" noProof="0" dirty="0">
                <a:ln w="317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Thank you !</a:t>
            </a:r>
            <a:endParaRPr kumimoji="0" lang="en-IN" sz="11500" b="1" i="1" u="none" strike="noStrike" kern="1200" cap="none" spc="0" normalizeH="0" baseline="0" noProof="0" dirty="0">
              <a:ln w="3175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45335" y="6261102"/>
            <a:ext cx="4907280" cy="2813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Nagpur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Pune 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Jalgaon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Amravati 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Pandhurna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IN" sz="14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Bhandara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8" y="5610859"/>
            <a:ext cx="1874520" cy="90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Roshan_Dir_SP\AppData\Local\Packages\Microsoft.Windows.Photos_8wekyb3d8bbwe\TempState\ShareServiceTempFolder\GHRCEM Nagpur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80" y="17464"/>
            <a:ext cx="2331720" cy="150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428625" y="1303256"/>
            <a:ext cx="10445750" cy="41211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Justifications for Selecting the Title</a:t>
            </a:r>
          </a:p>
          <a:p>
            <a:pPr marL="274320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 Diagram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Expected Result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plan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12" name="Title 1"/>
          <p:cNvSpPr txBox="1"/>
          <p:nvPr/>
        </p:nvSpPr>
        <p:spPr bwMode="auto">
          <a:xfrm>
            <a:off x="0" y="-20328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5122" name="TextBox 1"/>
          <p:cNvSpPr txBox="1"/>
          <p:nvPr/>
        </p:nvSpPr>
        <p:spPr>
          <a:xfrm>
            <a:off x="850265" y="1828164"/>
            <a:ext cx="715962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Introduction / background about the project 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itle 1"/>
          <p:cNvSpPr txBox="1"/>
          <p:nvPr/>
        </p:nvSpPr>
        <p:spPr bwMode="auto">
          <a:xfrm>
            <a:off x="0" y="-182563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61321"/>
              </p:ext>
            </p:extLst>
          </p:nvPr>
        </p:nvGraphicFramePr>
        <p:xfrm>
          <a:off x="0" y="822325"/>
          <a:ext cx="12191999" cy="51386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9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03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Sr. No.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Paper</a:t>
                      </a:r>
                      <a:r>
                        <a:rPr lang="en-US" sz="1800" baseline="0" dirty="0"/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Details of Publication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Findings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Design and Fabrication of Waste Collecting Machine</a:t>
                      </a:r>
                    </a:p>
                    <a:p>
                      <a:pPr algn="ctr"/>
                      <a:r>
                        <a:rPr lang="en-IN" dirty="0" err="1"/>
                        <a:t>Brijesh</a:t>
                      </a:r>
                      <a:r>
                        <a:rPr lang="en-IN" dirty="0"/>
                        <a:t> K J, </a:t>
                      </a:r>
                      <a:r>
                        <a:rPr lang="en-IN" dirty="0" err="1"/>
                        <a:t>Karthik</a:t>
                      </a:r>
                      <a:r>
                        <a:rPr lang="en-IN" dirty="0"/>
                        <a:t> P, </a:t>
                      </a:r>
                      <a:r>
                        <a:rPr lang="en-IN" dirty="0" err="1"/>
                        <a:t>Adarsh</a:t>
                      </a:r>
                      <a:r>
                        <a:rPr lang="en-IN" dirty="0"/>
                        <a:t> S B, </a:t>
                      </a:r>
                      <a:r>
                        <a:rPr lang="en-IN" dirty="0" err="1"/>
                        <a:t>Githin</a:t>
                      </a:r>
                      <a:r>
                        <a:rPr lang="en-IN" dirty="0"/>
                        <a:t> V, Kevin Xavier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743"/>
              </p:ext>
            </p:extLst>
          </p:nvPr>
        </p:nvGraphicFramePr>
        <p:xfrm>
          <a:off x="0" y="822325"/>
          <a:ext cx="12191999" cy="45593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9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03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Sr. No.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Paper</a:t>
                      </a:r>
                      <a:r>
                        <a:rPr lang="en-US" sz="1800" baseline="0" dirty="0"/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Details of Publication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Findings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7170" name="TextBox 7"/>
          <p:cNvSpPr txBox="1"/>
          <p:nvPr/>
        </p:nvSpPr>
        <p:spPr>
          <a:xfrm>
            <a:off x="1673225" y="269081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Problem identified and its justification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-167323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7170" name="TextBox 7"/>
          <p:cNvSpPr txBox="1"/>
          <p:nvPr/>
        </p:nvSpPr>
        <p:spPr>
          <a:xfrm>
            <a:off x="1017905" y="1029653"/>
            <a:ext cx="7159625" cy="175432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IN" altLang="en-US" dirty="0">
                <a:latin typeface="Times New Roman" panose="02020603050405020304" pitchFamily="18" charset="0"/>
              </a:rPr>
              <a:t>Justifications for Selecting the Title</a:t>
            </a:r>
          </a:p>
          <a:p>
            <a:pPr eaLnBrk="0" hangingPunct="0"/>
            <a:endParaRPr lang="en-IN" altLang="en-US" dirty="0">
              <a:latin typeface="Times New Roman" panose="02020603050405020304" pitchFamily="18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</a:rPr>
              <a:t>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</a:rPr>
              <a:t>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</a:rPr>
              <a:t>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Justifications for Selecting the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9218" name="TextBox 7"/>
          <p:cNvSpPr txBox="1"/>
          <p:nvPr/>
        </p:nvSpPr>
        <p:spPr>
          <a:xfrm>
            <a:off x="880745" y="1014413"/>
            <a:ext cx="7159625" cy="2031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Objective of the Project</a:t>
            </a:r>
          </a:p>
          <a:p>
            <a:pPr eaLnBrk="0" hangingPunct="0"/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/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3" name="TextBox 7"/>
          <p:cNvSpPr txBox="1"/>
          <p:nvPr/>
        </p:nvSpPr>
        <p:spPr>
          <a:xfrm>
            <a:off x="1673225" y="2690813"/>
            <a:ext cx="71596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Expected output of the project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Expected 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707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Aharoni</vt:lpstr>
      <vt:lpstr>Arial</vt:lpstr>
      <vt:lpstr>Arial Black</vt:lpstr>
      <vt:lpstr>Bodoni MT</vt:lpstr>
      <vt:lpstr>Calibri</vt:lpstr>
      <vt:lpstr>Calibri Light</vt:lpstr>
      <vt:lpstr>Castellar</vt:lpstr>
      <vt:lpstr>Times New Roman</vt:lpstr>
      <vt:lpstr>Wingdings 2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</cp:lastModifiedBy>
  <cp:revision>119</cp:revision>
  <cp:lastPrinted>2018-01-20T12:20:00Z</cp:lastPrinted>
  <dcterms:created xsi:type="dcterms:W3CDTF">2018-01-20T09:03:00Z</dcterms:created>
  <dcterms:modified xsi:type="dcterms:W3CDTF">2025-06-25T07:26:38Z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E8D44B7623514F2E894E82A1D1A1801D</vt:lpwstr>
  </property>
</Properties>
</file>