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60" r:id="rId5"/>
    <p:sldId id="261" r:id="rId6"/>
    <p:sldId id="262" r:id="rId7"/>
    <p:sldId id="266" r:id="rId8"/>
    <p:sldId id="267" r:id="rId9"/>
    <p:sldId id="280" r:id="rId10"/>
    <p:sldId id="279" r:id="rId11"/>
    <p:sldId id="282" r:id="rId12"/>
    <p:sldId id="281" r:id="rId13"/>
  </p:sldIdLst>
  <p:sldSz cx="12192000" cy="6858000"/>
  <p:notesSz cx="6858000" cy="9144000"/>
  <p:embeddedFontLst>
    <p:embeddedFont>
      <p:font typeface="Algerian" panose="04020705040A02060702" pitchFamily="82"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54">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96"/>
      </p:cViewPr>
      <p:guideLst>
        <p:guide orient="horz" pos="2160"/>
        <p:guide pos="385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5e574a55c6_3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g25e574a55c6_3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a6e7a28048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g2a6e7a28048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E9051A17-C5E5-C51C-72D0-4780761D06AF}"/>
            </a:ext>
          </a:extLst>
        </p:cNvPr>
        <p:cNvGrpSpPr/>
        <p:nvPr/>
      </p:nvGrpSpPr>
      <p:grpSpPr>
        <a:xfrm>
          <a:off x="0" y="0"/>
          <a:ext cx="0" cy="0"/>
          <a:chOff x="0" y="0"/>
          <a:chExt cx="0" cy="0"/>
        </a:xfrm>
      </p:grpSpPr>
      <p:sp>
        <p:nvSpPr>
          <p:cNvPr id="256" name="Google Shape;256;g2a6e7a28048_0_144:notes">
            <a:extLst>
              <a:ext uri="{FF2B5EF4-FFF2-40B4-BE49-F238E27FC236}">
                <a16:creationId xmlns:a16="http://schemas.microsoft.com/office/drawing/2014/main" id="{9A3FD228-A60C-CC52-4D12-489F903344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2a6e7a28048_0_144:notes">
            <a:extLst>
              <a:ext uri="{FF2B5EF4-FFF2-40B4-BE49-F238E27FC236}">
                <a16:creationId xmlns:a16="http://schemas.microsoft.com/office/drawing/2014/main" id="{72617834-EDCB-8961-3680-72701AC0F2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8223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5e574a55c6_3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25e574a55c6_3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5e574a55c6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5e574a55c6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a6e7a2804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g2a6e7a2804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5e574a55c6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g25e574a55c6_3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a6e7a2804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2a6e7a2804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www.mallareddyuniversity.ac.i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2560250" y="97650"/>
            <a:ext cx="6861600" cy="1444200"/>
          </a:xfrm>
          <a:prstGeom prst="rect">
            <a:avLst/>
          </a:prstGeom>
          <a:noFill/>
          <a:ln>
            <a:noFill/>
          </a:ln>
        </p:spPr>
        <p:txBody>
          <a:bodyPr spcFirstLastPara="1" wrap="square" lIns="0" tIns="45700" rIns="642975" bIns="45700" anchor="ctr" anchorCtr="0">
            <a:normAutofit fontScale="90000"/>
          </a:bodyPr>
          <a:lstStyle/>
          <a:p>
            <a:pPr marL="0" marR="0" lvl="0" indent="0" algn="ctr" rtl="0">
              <a:spcBef>
                <a:spcPts val="0"/>
              </a:spcBef>
              <a:spcAft>
                <a:spcPts val="0"/>
              </a:spcAft>
              <a:buClr>
                <a:schemeClr val="dk1"/>
              </a:buClr>
              <a:buSzPct val="100000"/>
              <a:buFont typeface="Times New Roman"/>
              <a:buNone/>
            </a:pPr>
            <a:r>
              <a:rPr lang="en-US" sz="1800" b="1">
                <a:solidFill>
                  <a:schemeClr val="dk1"/>
                </a:solidFill>
                <a:latin typeface="Times New Roman"/>
                <a:ea typeface="Times New Roman"/>
                <a:cs typeface="Times New Roman"/>
                <a:sym typeface="Times New Roman"/>
              </a:rPr>
              <a:t>                                              			</a:t>
            </a:r>
            <a:br>
              <a:rPr lang="en-US" sz="1800">
                <a:solidFill>
                  <a:schemeClr val="dk1"/>
                </a:solidFill>
                <a:latin typeface="Times New Roman"/>
                <a:ea typeface="Times New Roman"/>
                <a:cs typeface="Times New Roman"/>
                <a:sym typeface="Times New Roman"/>
              </a:rPr>
            </a:br>
            <a:br>
              <a:rPr lang="en-US" sz="1800" b="1">
                <a:solidFill>
                  <a:schemeClr val="dk1"/>
                </a:solidFill>
                <a:latin typeface="Times New Roman"/>
                <a:ea typeface="Times New Roman"/>
                <a:cs typeface="Times New Roman"/>
                <a:sym typeface="Times New Roman"/>
              </a:rPr>
            </a:br>
            <a:r>
              <a:rPr lang="en-US" sz="2000" b="1" cap="none">
                <a:solidFill>
                  <a:schemeClr val="dk1"/>
                </a:solidFill>
                <a:latin typeface="Times New Roman"/>
                <a:ea typeface="Times New Roman"/>
                <a:cs typeface="Times New Roman"/>
                <a:sym typeface="Times New Roman"/>
              </a:rPr>
              <a:t>                                     		   </a:t>
            </a:r>
            <a:br>
              <a:rPr lang="en-US" sz="2000" b="1" cap="none">
                <a:solidFill>
                  <a:schemeClr val="dk1"/>
                </a:solidFill>
                <a:latin typeface="Times New Roman"/>
                <a:ea typeface="Times New Roman"/>
                <a:cs typeface="Times New Roman"/>
                <a:sym typeface="Times New Roman"/>
              </a:rPr>
            </a:br>
            <a:r>
              <a:rPr lang="en-US" sz="2000" b="1">
                <a:solidFill>
                  <a:schemeClr val="dk1"/>
                </a:solidFill>
                <a:latin typeface="Times New Roman"/>
                <a:ea typeface="Times New Roman"/>
                <a:cs typeface="Times New Roman"/>
                <a:sym typeface="Times New Roman"/>
              </a:rPr>
              <a:t>				</a:t>
            </a:r>
            <a:br>
              <a:rPr lang="en-US" sz="2000" b="1" cap="none">
                <a:solidFill>
                  <a:schemeClr val="dk1"/>
                </a:solidFill>
                <a:latin typeface="Times New Roman"/>
                <a:ea typeface="Times New Roman"/>
                <a:cs typeface="Times New Roman"/>
                <a:sym typeface="Times New Roman"/>
              </a:rPr>
            </a:br>
            <a:br>
              <a:rPr lang="en-US" sz="1800" b="1">
                <a:solidFill>
                  <a:schemeClr val="dk1"/>
                </a:solidFill>
                <a:latin typeface="Times New Roman"/>
                <a:ea typeface="Times New Roman"/>
                <a:cs typeface="Times New Roman"/>
                <a:sym typeface="Times New Roman"/>
              </a:rPr>
            </a:br>
            <a:r>
              <a:rPr lang="en-US" sz="1800" b="1">
                <a:solidFill>
                  <a:schemeClr val="dk1"/>
                </a:solidFill>
                <a:latin typeface="Times New Roman"/>
                <a:ea typeface="Times New Roman"/>
                <a:cs typeface="Times New Roman"/>
                <a:sym typeface="Times New Roman"/>
              </a:rPr>
              <a:t> </a:t>
            </a:r>
            <a:br>
              <a:rPr lang="en-US" sz="1800" b="1">
                <a:solidFill>
                  <a:schemeClr val="dk1"/>
                </a:solidFill>
                <a:latin typeface="Times New Roman"/>
                <a:ea typeface="Times New Roman"/>
                <a:cs typeface="Times New Roman"/>
                <a:sym typeface="Times New Roman"/>
              </a:rPr>
            </a:br>
            <a:r>
              <a:rPr lang="en-US" sz="1800" b="1">
                <a:solidFill>
                  <a:schemeClr val="dk1"/>
                </a:solidFill>
                <a:latin typeface="Times New Roman"/>
                <a:ea typeface="Times New Roman"/>
                <a:cs typeface="Times New Roman"/>
                <a:sym typeface="Times New Roman"/>
              </a:rPr>
              <a:t>				</a:t>
            </a:r>
            <a:br>
              <a:rPr lang="en-US" sz="1800" b="1" cap="none">
                <a:solidFill>
                  <a:schemeClr val="dk1"/>
                </a:solidFill>
                <a:latin typeface="Times New Roman"/>
                <a:ea typeface="Times New Roman"/>
                <a:cs typeface="Times New Roman"/>
                <a:sym typeface="Times New Roman"/>
              </a:rPr>
            </a:br>
            <a:br>
              <a:rPr lang="en-US" sz="1800" b="1" cap="none">
                <a:solidFill>
                  <a:schemeClr val="dk1"/>
                </a:solidFill>
                <a:latin typeface="Times New Roman"/>
                <a:ea typeface="Times New Roman"/>
                <a:cs typeface="Times New Roman"/>
                <a:sym typeface="Times New Roman"/>
              </a:rPr>
            </a:br>
            <a:r>
              <a:rPr lang="en-US" sz="2000" b="1">
                <a:solidFill>
                  <a:schemeClr val="dk1"/>
                </a:solidFill>
                <a:latin typeface="Times New Roman"/>
                <a:ea typeface="Times New Roman"/>
                <a:cs typeface="Times New Roman"/>
                <a:sym typeface="Times New Roman"/>
              </a:rPr>
              <a:t>             </a:t>
            </a:r>
            <a:br>
              <a:rPr lang="en-US" sz="2000" b="1">
                <a:solidFill>
                  <a:schemeClr val="dk1"/>
                </a:solidFill>
                <a:latin typeface="Times New Roman"/>
                <a:ea typeface="Times New Roman"/>
                <a:cs typeface="Times New Roman"/>
                <a:sym typeface="Times New Roman"/>
              </a:rPr>
            </a:br>
            <a:r>
              <a:rPr lang="en-US" sz="1600" b="1" cap="none">
                <a:solidFill>
                  <a:schemeClr val="dk1"/>
                </a:solidFill>
                <a:latin typeface="Times New Roman"/>
                <a:ea typeface="Times New Roman"/>
                <a:cs typeface="Times New Roman"/>
                <a:sym typeface="Times New Roman"/>
              </a:rPr>
              <a:t>                                                                                                                                 					 </a:t>
            </a:r>
            <a:endParaRPr sz="1600" b="1">
              <a:latin typeface="Times New Roman"/>
              <a:ea typeface="Times New Roman"/>
              <a:cs typeface="Times New Roman"/>
              <a:sym typeface="Times New Roman"/>
            </a:endParaRPr>
          </a:p>
          <a:p>
            <a:pPr marL="0" marR="0" lvl="0" indent="0" algn="ctr" rtl="0">
              <a:spcBef>
                <a:spcPts val="0"/>
              </a:spcBef>
              <a:spcAft>
                <a:spcPts val="0"/>
              </a:spcAft>
              <a:buClr>
                <a:schemeClr val="dk1"/>
              </a:buClr>
              <a:buSzPct val="112500"/>
              <a:buFont typeface="Times New Roman"/>
              <a:buNone/>
            </a:pPr>
            <a:endParaRPr sz="1600" b="1">
              <a:latin typeface="Times New Roman"/>
              <a:ea typeface="Times New Roman"/>
              <a:cs typeface="Times New Roman"/>
              <a:sym typeface="Times New Roman"/>
            </a:endParaRPr>
          </a:p>
          <a:p>
            <a:pPr marL="0" marR="0" lvl="0" indent="0" algn="ctr" rtl="0">
              <a:spcBef>
                <a:spcPts val="0"/>
              </a:spcBef>
              <a:spcAft>
                <a:spcPts val="0"/>
              </a:spcAft>
              <a:buClr>
                <a:schemeClr val="dk1"/>
              </a:buClr>
              <a:buSzPct val="112500"/>
              <a:buFont typeface="Times New Roman"/>
              <a:buNone/>
            </a:pPr>
            <a:endParaRPr sz="1600" b="1">
              <a:latin typeface="Times New Roman"/>
              <a:ea typeface="Times New Roman"/>
              <a:cs typeface="Times New Roman"/>
              <a:sym typeface="Times New Roman"/>
            </a:endParaRPr>
          </a:p>
          <a:p>
            <a:pPr marL="0" marR="0" lvl="0" indent="0" algn="ctr" rtl="0">
              <a:spcBef>
                <a:spcPts val="0"/>
              </a:spcBef>
              <a:spcAft>
                <a:spcPts val="0"/>
              </a:spcAft>
              <a:buClr>
                <a:schemeClr val="dk1"/>
              </a:buClr>
              <a:buSzPct val="112500"/>
              <a:buFont typeface="Times New Roman"/>
              <a:buNone/>
            </a:pPr>
            <a:endParaRPr sz="1600" b="1">
              <a:latin typeface="Times New Roman"/>
              <a:ea typeface="Times New Roman"/>
              <a:cs typeface="Times New Roman"/>
              <a:sym typeface="Times New Roman"/>
            </a:endParaRPr>
          </a:p>
          <a:p>
            <a:pPr marL="0" marR="0" lvl="0" indent="0" algn="ctr" rtl="0">
              <a:spcBef>
                <a:spcPts val="0"/>
              </a:spcBef>
              <a:spcAft>
                <a:spcPts val="0"/>
              </a:spcAft>
              <a:buClr>
                <a:schemeClr val="dk1"/>
              </a:buClr>
              <a:buSzPct val="112500"/>
              <a:buFont typeface="Times New Roman"/>
              <a:buNone/>
            </a:pPr>
            <a:endParaRPr sz="1600" b="1">
              <a:latin typeface="Times New Roman"/>
              <a:ea typeface="Times New Roman"/>
              <a:cs typeface="Times New Roman"/>
              <a:sym typeface="Times New Roman"/>
            </a:endParaRPr>
          </a:p>
          <a:p>
            <a:pPr marL="0" marR="0" lvl="0" indent="0" algn="ctr" rtl="0">
              <a:spcBef>
                <a:spcPts val="0"/>
              </a:spcBef>
              <a:spcAft>
                <a:spcPts val="0"/>
              </a:spcAft>
              <a:buClr>
                <a:schemeClr val="dk1"/>
              </a:buClr>
              <a:buSzPct val="112500"/>
              <a:buFont typeface="Times New Roman"/>
              <a:buNone/>
            </a:pPr>
            <a:endParaRPr sz="1600" b="1">
              <a:latin typeface="Times New Roman"/>
              <a:ea typeface="Times New Roman"/>
              <a:cs typeface="Times New Roman"/>
              <a:sym typeface="Times New Roman"/>
            </a:endParaRPr>
          </a:p>
          <a:p>
            <a:pPr marL="0" marR="0" lvl="0" indent="0" algn="ctr" rtl="0">
              <a:spcBef>
                <a:spcPts val="0"/>
              </a:spcBef>
              <a:spcAft>
                <a:spcPts val="0"/>
              </a:spcAft>
              <a:buClr>
                <a:schemeClr val="dk1"/>
              </a:buClr>
              <a:buSzPct val="112500"/>
              <a:buFont typeface="Times New Roman"/>
              <a:buNone/>
            </a:pPr>
            <a:endParaRPr sz="1600" b="1">
              <a:latin typeface="Times New Roman"/>
              <a:ea typeface="Times New Roman"/>
              <a:cs typeface="Times New Roman"/>
              <a:sym typeface="Times New Roman"/>
            </a:endParaRPr>
          </a:p>
          <a:p>
            <a:pPr marL="0" marR="0" lvl="0" indent="0" algn="ctr" rtl="0">
              <a:spcBef>
                <a:spcPts val="0"/>
              </a:spcBef>
              <a:spcAft>
                <a:spcPts val="0"/>
              </a:spcAft>
              <a:buClr>
                <a:schemeClr val="dk1"/>
              </a:buClr>
              <a:buSzPct val="112500"/>
              <a:buFont typeface="Times New Roman"/>
              <a:buNone/>
            </a:pPr>
            <a:endParaRPr sz="1600" b="1">
              <a:latin typeface="Times New Roman"/>
              <a:ea typeface="Times New Roman"/>
              <a:cs typeface="Times New Roman"/>
              <a:sym typeface="Times New Roman"/>
            </a:endParaRPr>
          </a:p>
          <a:p>
            <a:pPr marL="0" marR="0" lvl="0" indent="0" algn="ctr" rtl="0">
              <a:spcBef>
                <a:spcPts val="0"/>
              </a:spcBef>
              <a:spcAft>
                <a:spcPts val="0"/>
              </a:spcAft>
              <a:buClr>
                <a:schemeClr val="dk1"/>
              </a:buClr>
              <a:buSzPct val="112500"/>
              <a:buFont typeface="Times New Roman"/>
              <a:buNone/>
            </a:pPr>
            <a:br>
              <a:rPr lang="en-US" sz="1600" b="1" cap="none">
                <a:solidFill>
                  <a:schemeClr val="dk1"/>
                </a:solidFill>
                <a:latin typeface="Times New Roman"/>
                <a:ea typeface="Times New Roman"/>
                <a:cs typeface="Times New Roman"/>
                <a:sym typeface="Times New Roman"/>
              </a:rPr>
            </a:br>
            <a:r>
              <a:rPr lang="en-US" sz="1600" b="1" cap="none">
                <a:solidFill>
                  <a:schemeClr val="dk1"/>
                </a:solidFill>
                <a:latin typeface="Times New Roman"/>
                <a:ea typeface="Times New Roman"/>
                <a:cs typeface="Times New Roman"/>
                <a:sym typeface="Times New Roman"/>
              </a:rPr>
              <a:t>              </a:t>
            </a:r>
            <a:endParaRPr sz="1600">
              <a:solidFill>
                <a:schemeClr val="dk1"/>
              </a:solidFill>
            </a:endParaRPr>
          </a:p>
        </p:txBody>
      </p:sp>
      <p:pic>
        <p:nvPicPr>
          <p:cNvPr id="85" name="Google Shape;85;p13"/>
          <p:cNvPicPr preferRelativeResize="0"/>
          <p:nvPr/>
        </p:nvPicPr>
        <p:blipFill rotWithShape="1">
          <a:blip r:embed="rId3">
            <a:alphaModFix/>
          </a:blip>
          <a:srcRect/>
          <a:stretch/>
        </p:blipFill>
        <p:spPr>
          <a:xfrm>
            <a:off x="2560255" y="337354"/>
            <a:ext cx="6777990" cy="1145540"/>
          </a:xfrm>
          <a:prstGeom prst="rect">
            <a:avLst/>
          </a:prstGeom>
          <a:noFill/>
          <a:ln>
            <a:noFill/>
          </a:ln>
        </p:spPr>
      </p:pic>
      <p:sp>
        <p:nvSpPr>
          <p:cNvPr id="86" name="Google Shape;86;p13"/>
          <p:cNvSpPr txBox="1"/>
          <p:nvPr/>
        </p:nvSpPr>
        <p:spPr>
          <a:xfrm>
            <a:off x="3861205" y="1184248"/>
            <a:ext cx="3325200" cy="357600"/>
          </a:xfrm>
          <a:prstGeom prst="rect">
            <a:avLst/>
          </a:prstGeom>
          <a:noFill/>
          <a:ln>
            <a:noFill/>
          </a:ln>
        </p:spPr>
        <p:txBody>
          <a:bodyPr spcFirstLastPara="1" wrap="square" lIns="0" tIns="0" rIns="0" bIns="0" anchor="t" anchorCtr="0">
            <a:noAutofit/>
          </a:bodyPr>
          <a:lstStyle/>
          <a:p>
            <a:pPr marL="6350" marR="6350" lvl="0" indent="0" algn="ctr" rtl="0">
              <a:lnSpc>
                <a:spcPct val="115000"/>
              </a:lnSpc>
              <a:spcBef>
                <a:spcPts val="0"/>
              </a:spcBef>
              <a:spcAft>
                <a:spcPts val="0"/>
              </a:spcAft>
              <a:buNone/>
            </a:pPr>
            <a:r>
              <a:rPr lang="en-US" sz="950" b="0" i="0" u="none" strike="noStrike" cap="none">
                <a:solidFill>
                  <a:schemeClr val="dk1"/>
                </a:solidFill>
                <a:latin typeface="Times New Roman"/>
                <a:ea typeface="Times New Roman"/>
                <a:cs typeface="Times New Roman"/>
                <a:sym typeface="Times New Roman"/>
              </a:rPr>
              <a:t>(</a:t>
            </a:r>
            <a:r>
              <a:rPr lang="en-US" sz="900" b="1" i="0" u="none" strike="noStrike" cap="none">
                <a:solidFill>
                  <a:schemeClr val="dk1"/>
                </a:solidFill>
                <a:latin typeface="Times New Roman"/>
                <a:ea typeface="Times New Roman"/>
                <a:cs typeface="Times New Roman"/>
                <a:sym typeface="Times New Roman"/>
              </a:rPr>
              <a:t>Telangana State Private Universities Act No. 13 of 2020 &amp;</a:t>
            </a:r>
            <a:endParaRPr sz="1100" b="0" i="0" u="none" strike="noStrike" cap="none">
              <a:solidFill>
                <a:schemeClr val="dk1"/>
              </a:solidFill>
              <a:latin typeface="Times New Roman"/>
              <a:ea typeface="Times New Roman"/>
              <a:cs typeface="Times New Roman"/>
              <a:sym typeface="Times New Roman"/>
            </a:endParaRPr>
          </a:p>
          <a:p>
            <a:pPr marL="5715" marR="6350" lvl="0" indent="0" algn="ctr" rtl="0">
              <a:lnSpc>
                <a:spcPct val="115000"/>
              </a:lnSpc>
              <a:spcBef>
                <a:spcPts val="5"/>
              </a:spcBef>
              <a:spcAft>
                <a:spcPts val="0"/>
              </a:spcAft>
              <a:buNone/>
            </a:pPr>
            <a:r>
              <a:rPr lang="en-US" sz="900" b="1" i="0" u="none" strike="noStrike" cap="none">
                <a:solidFill>
                  <a:schemeClr val="dk1"/>
                </a:solidFill>
                <a:latin typeface="Times New Roman"/>
                <a:ea typeface="Times New Roman"/>
                <a:cs typeface="Times New Roman"/>
                <a:sym typeface="Times New Roman"/>
              </a:rPr>
              <a:t>G.O.Ms. No. 14, Higher Education (UE) Department</a:t>
            </a:r>
            <a:r>
              <a:rPr lang="en-US" sz="950" b="0" i="0" u="none" strike="noStrike" cap="none">
                <a:solidFill>
                  <a:schemeClr val="dk1"/>
                </a:solidFill>
                <a:latin typeface="Times New Roman"/>
                <a:ea typeface="Times New Roman"/>
                <a:cs typeface="Times New Roman"/>
                <a:sym typeface="Times New Roman"/>
              </a:rPr>
              <a:t>)</a:t>
            </a:r>
            <a:endParaRPr sz="1100" b="0" i="0" u="none" strike="noStrike" cap="none">
              <a:solidFill>
                <a:schemeClr val="dk1"/>
              </a:solidFill>
              <a:latin typeface="Times New Roman"/>
              <a:ea typeface="Times New Roman"/>
              <a:cs typeface="Times New Roman"/>
              <a:sym typeface="Times New Roman"/>
            </a:endParaRPr>
          </a:p>
        </p:txBody>
      </p:sp>
      <p:sp>
        <p:nvSpPr>
          <p:cNvPr id="87" name="Google Shape;87;p13"/>
          <p:cNvSpPr txBox="1"/>
          <p:nvPr/>
        </p:nvSpPr>
        <p:spPr>
          <a:xfrm>
            <a:off x="7368758" y="729300"/>
            <a:ext cx="1969500" cy="753600"/>
          </a:xfrm>
          <a:prstGeom prst="rect">
            <a:avLst/>
          </a:prstGeom>
          <a:noFill/>
          <a:ln>
            <a:noFill/>
          </a:ln>
        </p:spPr>
        <p:txBody>
          <a:bodyPr spcFirstLastPara="1" wrap="square" lIns="0" tIns="0" rIns="0" bIns="0" anchor="t" anchorCtr="0">
            <a:noAutofit/>
          </a:bodyPr>
          <a:lstStyle/>
          <a:p>
            <a:pPr marL="12700" marR="5080" lvl="0" indent="0" algn="l" rtl="0">
              <a:spcBef>
                <a:spcPts val="0"/>
              </a:spcBef>
              <a:spcAft>
                <a:spcPts val="0"/>
              </a:spcAft>
              <a:buNone/>
            </a:pPr>
            <a:r>
              <a:rPr lang="en-US" sz="950" b="1" i="0" u="none" strike="noStrike" cap="none">
                <a:solidFill>
                  <a:schemeClr val="dk1"/>
                </a:solidFill>
                <a:latin typeface="Times New Roman"/>
                <a:ea typeface="Times New Roman"/>
                <a:cs typeface="Times New Roman"/>
                <a:sym typeface="Times New Roman"/>
              </a:rPr>
              <a:t>Maisammaguda, Kompally, </a:t>
            </a:r>
            <a:endParaRPr sz="950" b="1" i="0" u="none" strike="noStrike" cap="none">
              <a:solidFill>
                <a:schemeClr val="dk1"/>
              </a:solidFill>
              <a:latin typeface="Times New Roman"/>
              <a:ea typeface="Times New Roman"/>
              <a:cs typeface="Times New Roman"/>
              <a:sym typeface="Times New Roman"/>
            </a:endParaRPr>
          </a:p>
          <a:p>
            <a:pPr marL="12700" marR="5080" lvl="0" indent="0" algn="l" rtl="0">
              <a:spcBef>
                <a:spcPts val="0"/>
              </a:spcBef>
              <a:spcAft>
                <a:spcPts val="0"/>
              </a:spcAft>
              <a:buNone/>
            </a:pPr>
            <a:r>
              <a:rPr lang="en-US" sz="950" b="1" i="0" u="none" strike="noStrike" cap="none">
                <a:solidFill>
                  <a:schemeClr val="dk1"/>
                </a:solidFill>
                <a:latin typeface="Times New Roman"/>
                <a:ea typeface="Times New Roman"/>
                <a:cs typeface="Times New Roman"/>
                <a:sym typeface="Times New Roman"/>
              </a:rPr>
              <a:t>Medchal - Malkajgiri District Hyderabad - 500100, Telangana State</a:t>
            </a:r>
            <a:endParaRPr/>
          </a:p>
          <a:p>
            <a:pPr marL="12700" marR="5080" lvl="0" indent="0" algn="l" rtl="0">
              <a:spcBef>
                <a:spcPts val="0"/>
              </a:spcBef>
              <a:spcAft>
                <a:spcPts val="0"/>
              </a:spcAft>
              <a:buNone/>
            </a:pPr>
            <a:r>
              <a:rPr lang="en-US" sz="950" b="1" i="0" u="none" strike="noStrike" cap="none">
                <a:solidFill>
                  <a:schemeClr val="dk1"/>
                </a:solidFill>
                <a:latin typeface="Times New Roman"/>
                <a:ea typeface="Times New Roman"/>
                <a:cs typeface="Times New Roman"/>
                <a:sym typeface="Times New Roman"/>
              </a:rPr>
              <a:t> </a:t>
            </a:r>
            <a:r>
              <a:rPr lang="en-US" sz="950" b="1" i="0" u="sng" strike="noStrike" cap="none">
                <a:solidFill>
                  <a:schemeClr val="hlink"/>
                </a:solidFill>
                <a:latin typeface="Times New Roman"/>
                <a:ea typeface="Times New Roman"/>
                <a:cs typeface="Times New Roman"/>
                <a:sym typeface="Times New Roman"/>
                <a:hlinkClick r:id="rId4"/>
              </a:rPr>
              <a:t>www.mallareddyuniversity.</a:t>
            </a:r>
            <a:endParaRPr sz="1100" b="0" i="0" u="none" strike="noStrike" cap="none">
              <a:solidFill>
                <a:schemeClr val="dk1"/>
              </a:solidFill>
              <a:latin typeface="Times New Roman"/>
              <a:ea typeface="Times New Roman"/>
              <a:cs typeface="Times New Roman"/>
              <a:sym typeface="Times New Roman"/>
            </a:endParaRPr>
          </a:p>
        </p:txBody>
      </p:sp>
      <p:sp>
        <p:nvSpPr>
          <p:cNvPr id="88" name="Google Shape;88;p13"/>
          <p:cNvSpPr txBox="1"/>
          <p:nvPr/>
        </p:nvSpPr>
        <p:spPr>
          <a:xfrm>
            <a:off x="2743150" y="1704900"/>
            <a:ext cx="6412200" cy="9015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1"/>
              </a:buClr>
              <a:buSzPts val="1800"/>
              <a:buFont typeface="Times New Roman"/>
              <a:buNone/>
            </a:pPr>
            <a:r>
              <a:rPr lang="en-US" sz="2000" b="1">
                <a:solidFill>
                  <a:schemeClr val="dk1"/>
                </a:solidFill>
                <a:latin typeface="Times New Roman"/>
                <a:ea typeface="Times New Roman"/>
                <a:cs typeface="Times New Roman"/>
                <a:sym typeface="Times New Roman"/>
              </a:rPr>
              <a:t>Department of Computer Science &amp; Engineering</a:t>
            </a:r>
            <a:endParaRPr>
              <a:latin typeface="Calibri"/>
              <a:ea typeface="Calibri"/>
              <a:cs typeface="Calibri"/>
              <a:sym typeface="Calibri"/>
            </a:endParaRPr>
          </a:p>
        </p:txBody>
      </p:sp>
      <p:sp>
        <p:nvSpPr>
          <p:cNvPr id="89" name="Google Shape;89;p13"/>
          <p:cNvSpPr txBox="1"/>
          <p:nvPr/>
        </p:nvSpPr>
        <p:spPr>
          <a:xfrm>
            <a:off x="3667850" y="2385975"/>
            <a:ext cx="4646400" cy="9510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1"/>
              </a:buClr>
              <a:buSzPts val="1800"/>
              <a:buFont typeface="Times New Roman"/>
              <a:buNone/>
            </a:pPr>
            <a:endParaRPr sz="1800" b="1" dirty="0">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1800"/>
              <a:buFont typeface="Times New Roman"/>
              <a:buNone/>
            </a:pPr>
            <a:endParaRPr sz="1800" b="1" dirty="0">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1800"/>
              <a:buFont typeface="Times New Roman"/>
              <a:buNone/>
            </a:pPr>
            <a:r>
              <a:rPr lang="en-GB" sz="2000" b="1" dirty="0">
                <a:solidFill>
                  <a:schemeClr val="dk1"/>
                </a:solidFill>
                <a:latin typeface="Times New Roman"/>
                <a:ea typeface="Times New Roman"/>
                <a:cs typeface="Times New Roman"/>
                <a:sym typeface="Times New Roman"/>
              </a:rPr>
              <a:t>CSE Club Fusion</a:t>
            </a:r>
            <a:endParaRPr sz="2000" b="1" dirty="0">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1100"/>
              <a:buFont typeface="Arial"/>
              <a:buNone/>
            </a:pPr>
            <a:endParaRPr sz="1800" b="1" dirty="0">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1800"/>
              <a:buFont typeface="Times New Roman"/>
              <a:buNone/>
            </a:pPr>
            <a:endParaRPr sz="1800" b="1" dirty="0">
              <a:solidFill>
                <a:schemeClr val="dk1"/>
              </a:solidFill>
              <a:latin typeface="Times New Roman"/>
              <a:ea typeface="Times New Roman"/>
              <a:cs typeface="Times New Roman"/>
              <a:sym typeface="Times New Roman"/>
            </a:endParaRPr>
          </a:p>
        </p:txBody>
      </p:sp>
      <p:sp>
        <p:nvSpPr>
          <p:cNvPr id="90" name="Google Shape;90;p13"/>
          <p:cNvSpPr txBox="1"/>
          <p:nvPr/>
        </p:nvSpPr>
        <p:spPr>
          <a:xfrm>
            <a:off x="3479850" y="3429000"/>
            <a:ext cx="5064300" cy="22113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None/>
            </a:pPr>
            <a:r>
              <a:rPr lang="en-US" sz="1800" b="1" dirty="0">
                <a:solidFill>
                  <a:schemeClr val="dk1"/>
                </a:solidFill>
                <a:latin typeface="Times New Roman"/>
                <a:ea typeface="Times New Roman"/>
                <a:cs typeface="Times New Roman"/>
                <a:sym typeface="Times New Roman"/>
              </a:rPr>
              <a:t>Batch No. AD - 4</a:t>
            </a:r>
            <a:endParaRPr sz="1800" b="1" dirty="0">
              <a:solidFill>
                <a:schemeClr val="dk1"/>
              </a:solidFill>
              <a:latin typeface="Times New Roman"/>
              <a:ea typeface="Times New Roman"/>
              <a:cs typeface="Times New Roman"/>
              <a:sym typeface="Times New Roman"/>
            </a:endParaRPr>
          </a:p>
          <a:p>
            <a:pPr marL="457200" marR="0" lvl="0" indent="-342900" algn="ctr" rtl="0">
              <a:lnSpc>
                <a:spcPct val="150000"/>
              </a:lnSpc>
              <a:spcBef>
                <a:spcPts val="0"/>
              </a:spcBef>
              <a:spcAft>
                <a:spcPts val="0"/>
              </a:spcAft>
              <a:buClr>
                <a:schemeClr val="dk1"/>
              </a:buClr>
              <a:buSzPts val="1800"/>
              <a:buFont typeface="Times New Roman"/>
              <a:buAutoNum type="arabicPeriod"/>
            </a:pPr>
            <a:r>
              <a:rPr lang="en-US" sz="1800" b="1" dirty="0">
                <a:solidFill>
                  <a:schemeClr val="dk1"/>
                </a:solidFill>
                <a:latin typeface="Times New Roman"/>
                <a:ea typeface="Times New Roman"/>
                <a:cs typeface="Times New Roman"/>
                <a:sym typeface="Times New Roman"/>
              </a:rPr>
              <a:t>2211CS010539   (Sindhu Ravuri)</a:t>
            </a:r>
            <a:endParaRPr sz="1800" b="1" dirty="0">
              <a:solidFill>
                <a:schemeClr val="dk1"/>
              </a:solidFill>
              <a:latin typeface="Times New Roman"/>
              <a:ea typeface="Times New Roman"/>
              <a:cs typeface="Times New Roman"/>
              <a:sym typeface="Times New Roman"/>
            </a:endParaRPr>
          </a:p>
          <a:p>
            <a:pPr marL="457200" marR="0" lvl="0" indent="-342900" algn="ctr" rtl="0">
              <a:lnSpc>
                <a:spcPct val="150000"/>
              </a:lnSpc>
              <a:spcBef>
                <a:spcPts val="0"/>
              </a:spcBef>
              <a:spcAft>
                <a:spcPts val="0"/>
              </a:spcAft>
              <a:buClr>
                <a:schemeClr val="dk1"/>
              </a:buClr>
              <a:buSzPts val="1800"/>
              <a:buFont typeface="Times New Roman"/>
              <a:buAutoNum type="arabicPeriod"/>
            </a:pPr>
            <a:r>
              <a:rPr lang="en-US" sz="1800" b="1" dirty="0">
                <a:solidFill>
                  <a:schemeClr val="dk1"/>
                </a:solidFill>
                <a:latin typeface="Times New Roman"/>
                <a:ea typeface="Times New Roman"/>
                <a:cs typeface="Times New Roman"/>
                <a:sym typeface="Times New Roman"/>
              </a:rPr>
              <a:t>2211CS010521    (Sarthak </a:t>
            </a:r>
            <a:r>
              <a:rPr lang="en-US" sz="1800" b="1" dirty="0" err="1">
                <a:solidFill>
                  <a:schemeClr val="dk1"/>
                </a:solidFill>
                <a:latin typeface="Times New Roman"/>
                <a:ea typeface="Times New Roman"/>
                <a:cs typeface="Times New Roman"/>
                <a:sym typeface="Times New Roman"/>
              </a:rPr>
              <a:t>Aitha</a:t>
            </a:r>
            <a:r>
              <a:rPr lang="en-US" sz="1800" b="1" dirty="0">
                <a:solidFill>
                  <a:schemeClr val="dk1"/>
                </a:solidFill>
                <a:latin typeface="Times New Roman"/>
                <a:ea typeface="Times New Roman"/>
                <a:cs typeface="Times New Roman"/>
                <a:sym typeface="Times New Roman"/>
              </a:rPr>
              <a:t>)</a:t>
            </a:r>
            <a:endParaRPr sz="1800" b="1" dirty="0">
              <a:solidFill>
                <a:schemeClr val="dk1"/>
              </a:solidFill>
              <a:latin typeface="Times New Roman"/>
              <a:ea typeface="Times New Roman"/>
              <a:cs typeface="Times New Roman"/>
              <a:sym typeface="Times New Roman"/>
            </a:endParaRPr>
          </a:p>
          <a:p>
            <a:pPr marL="457200" marR="0" lvl="0" indent="-342900" algn="ctr" rtl="0">
              <a:lnSpc>
                <a:spcPct val="150000"/>
              </a:lnSpc>
              <a:spcBef>
                <a:spcPts val="0"/>
              </a:spcBef>
              <a:spcAft>
                <a:spcPts val="0"/>
              </a:spcAft>
              <a:buClr>
                <a:schemeClr val="dk1"/>
              </a:buClr>
              <a:buSzPts val="1800"/>
              <a:buFont typeface="Times New Roman"/>
              <a:buAutoNum type="arabicPeriod"/>
            </a:pPr>
            <a:r>
              <a:rPr lang="en-US" sz="1800" b="1" dirty="0">
                <a:solidFill>
                  <a:schemeClr val="dk1"/>
                </a:solidFill>
                <a:latin typeface="Times New Roman"/>
                <a:ea typeface="Times New Roman"/>
                <a:cs typeface="Times New Roman"/>
                <a:sym typeface="Times New Roman"/>
              </a:rPr>
              <a:t>2211CS010500 (Varun </a:t>
            </a:r>
            <a:r>
              <a:rPr lang="en-US" sz="1800" b="1" dirty="0" err="1">
                <a:solidFill>
                  <a:schemeClr val="dk1"/>
                </a:solidFill>
                <a:latin typeface="Times New Roman"/>
                <a:ea typeface="Times New Roman"/>
                <a:cs typeface="Times New Roman"/>
                <a:sym typeface="Times New Roman"/>
              </a:rPr>
              <a:t>Harinath</a:t>
            </a:r>
            <a:r>
              <a:rPr lang="en-US" sz="1800" b="1" dirty="0">
                <a:solidFill>
                  <a:schemeClr val="dk1"/>
                </a:solidFill>
                <a:latin typeface="Times New Roman"/>
                <a:ea typeface="Times New Roman"/>
                <a:cs typeface="Times New Roman"/>
                <a:sym typeface="Times New Roman"/>
              </a:rPr>
              <a:t>)</a:t>
            </a:r>
            <a:endParaRPr sz="1800" b="1" dirty="0">
              <a:solidFill>
                <a:schemeClr val="dk1"/>
              </a:solidFill>
              <a:latin typeface="Times New Roman"/>
              <a:ea typeface="Times New Roman"/>
              <a:cs typeface="Times New Roman"/>
              <a:sym typeface="Times New Roman"/>
            </a:endParaRPr>
          </a:p>
          <a:p>
            <a:pPr marL="457200" marR="0" lvl="0" indent="-342900" algn="ctr" rtl="0">
              <a:lnSpc>
                <a:spcPct val="150000"/>
              </a:lnSpc>
              <a:spcBef>
                <a:spcPts val="0"/>
              </a:spcBef>
              <a:spcAft>
                <a:spcPts val="0"/>
              </a:spcAft>
              <a:buClr>
                <a:schemeClr val="dk1"/>
              </a:buClr>
              <a:buSzPts val="1800"/>
              <a:buFont typeface="Times New Roman"/>
              <a:buAutoNum type="arabicPeriod"/>
            </a:pPr>
            <a:r>
              <a:rPr lang="en-US" sz="1800" b="1" dirty="0">
                <a:solidFill>
                  <a:schemeClr val="dk1"/>
                </a:solidFill>
                <a:latin typeface="Times New Roman"/>
                <a:ea typeface="Times New Roman"/>
                <a:cs typeface="Times New Roman"/>
                <a:sym typeface="Times New Roman"/>
              </a:rPr>
              <a:t>2211CS010498 (Reshmi Kumari)</a:t>
            </a:r>
            <a:br>
              <a:rPr lang="en-US" sz="1800" b="1" dirty="0">
                <a:solidFill>
                  <a:schemeClr val="dk1"/>
                </a:solidFill>
                <a:latin typeface="Times New Roman"/>
                <a:ea typeface="Times New Roman"/>
                <a:cs typeface="Times New Roman"/>
                <a:sym typeface="Times New Roman"/>
              </a:rPr>
            </a:br>
            <a:endParaRPr sz="1600" dirty="0">
              <a:latin typeface="Times New Roman"/>
              <a:ea typeface="Times New Roman"/>
              <a:cs typeface="Times New Roman"/>
              <a:sym typeface="Times New Roman"/>
            </a:endParaRPr>
          </a:p>
        </p:txBody>
      </p:sp>
      <p:sp>
        <p:nvSpPr>
          <p:cNvPr id="91" name="Google Shape;91;p13"/>
          <p:cNvSpPr txBox="1"/>
          <p:nvPr/>
        </p:nvSpPr>
        <p:spPr>
          <a:xfrm>
            <a:off x="3104150" y="5613600"/>
            <a:ext cx="5439900" cy="8205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US" sz="1800" b="1">
                <a:solidFill>
                  <a:schemeClr val="dk1"/>
                </a:solidFill>
                <a:latin typeface="Times New Roman"/>
                <a:ea typeface="Times New Roman"/>
                <a:cs typeface="Times New Roman"/>
                <a:sym typeface="Times New Roman"/>
              </a:rPr>
              <a:t> Guide: Mr. G. Raju </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6"/>
          <p:cNvSpPr txBox="1">
            <a:spLocks noGrp="1"/>
          </p:cNvSpPr>
          <p:nvPr>
            <p:ph type="title"/>
          </p:nvPr>
        </p:nvSpPr>
        <p:spPr>
          <a:xfrm>
            <a:off x="609600" y="0"/>
            <a:ext cx="10972800" cy="990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000"/>
              <a:buFont typeface="Times New Roman"/>
              <a:buNone/>
            </a:pPr>
            <a:r>
              <a:rPr lang="en-US" sz="4000" b="1" dirty="0">
                <a:solidFill>
                  <a:srgbClr val="FF0000"/>
                </a:solidFill>
                <a:latin typeface="Times New Roman"/>
                <a:ea typeface="Times New Roman"/>
                <a:cs typeface="Times New Roman"/>
                <a:sym typeface="Times New Roman"/>
              </a:rPr>
              <a:t>Methodology</a:t>
            </a:r>
            <a:endParaRPr sz="4000" b="1" dirty="0">
              <a:solidFill>
                <a:srgbClr val="FF0000"/>
              </a:solidFill>
              <a:latin typeface="Times New Roman"/>
              <a:ea typeface="Times New Roman"/>
              <a:cs typeface="Times New Roman"/>
              <a:sym typeface="Times New Roman"/>
            </a:endParaRPr>
          </a:p>
        </p:txBody>
      </p:sp>
      <p:sp>
        <p:nvSpPr>
          <p:cNvPr id="253" name="Google Shape;253;p36"/>
          <p:cNvSpPr/>
          <p:nvPr/>
        </p:nvSpPr>
        <p:spPr>
          <a:xfrm>
            <a:off x="14600" y="-6350"/>
            <a:ext cx="3961200" cy="1069200"/>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a:solidFill>
                  <a:schemeClr val="lt1"/>
                </a:solidFill>
                <a:latin typeface="Times New Roman"/>
                <a:ea typeface="Times New Roman"/>
                <a:cs typeface="Times New Roman"/>
                <a:sym typeface="Times New Roman"/>
              </a:rPr>
              <a:t>CONCLUSION</a:t>
            </a:r>
            <a:endParaRPr sz="4000">
              <a:solidFill>
                <a:schemeClr val="lt1"/>
              </a:solidFill>
              <a:latin typeface="Times New Roman"/>
              <a:ea typeface="Times New Roman"/>
              <a:cs typeface="Times New Roman"/>
              <a:sym typeface="Times New Roman"/>
            </a:endParaRPr>
          </a:p>
        </p:txBody>
      </p:sp>
      <p:sp>
        <p:nvSpPr>
          <p:cNvPr id="254" name="Google Shape;254;p36"/>
          <p:cNvSpPr/>
          <p:nvPr/>
        </p:nvSpPr>
        <p:spPr>
          <a:xfrm>
            <a:off x="156225" y="1218500"/>
            <a:ext cx="11497800" cy="5530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1100"/>
              <a:buNone/>
            </a:pPr>
            <a:r>
              <a:rPr lang="en-US" sz="2400" b="1" dirty="0">
                <a:solidFill>
                  <a:schemeClr val="dk1"/>
                </a:solidFill>
                <a:latin typeface="Times New Roman"/>
                <a:ea typeface="Times New Roman"/>
                <a:cs typeface="Times New Roman"/>
                <a:sym typeface="Times New Roman"/>
              </a:rPr>
              <a:t>ClubFusion</a:t>
            </a:r>
            <a:r>
              <a:rPr lang="en-US" sz="2400" dirty="0">
                <a:solidFill>
                  <a:schemeClr val="dk1"/>
                </a:solidFill>
                <a:latin typeface="Times New Roman"/>
                <a:ea typeface="Times New Roman"/>
                <a:cs typeface="Times New Roman"/>
                <a:sym typeface="Times New Roman"/>
              </a:rPr>
              <a:t> is a MERN-based platform revolutionizes club engagement for students. Seamlessly accessing club details, leadership insights, and upcoming events enhances campus involvement. Powered by MongoDB, Express.js, React.js, and Node.js, our platform ensures a dynamic user experience. Through comprehensive features like event calendars and leadership highlights, we foster a thriving club culture. Thank you for embracing this innovative tool as we strive to unite and empower our university community through vibrant club experiences. Together, let's continue to explore, connect, and enrich our campus journey.</a:t>
            </a:r>
          </a:p>
          <a:p>
            <a:pPr marL="0" lvl="0" indent="0" algn="l" rtl="0">
              <a:lnSpc>
                <a:spcPct val="150000"/>
              </a:lnSpc>
              <a:spcBef>
                <a:spcPts val="0"/>
              </a:spcBef>
              <a:spcAft>
                <a:spcPts val="0"/>
              </a:spcAft>
              <a:buSzPts val="1100"/>
              <a:buNone/>
            </a:pPr>
            <a:endParaRPr lang="en-US" sz="24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lang="en-US" sz="24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lang="en-US" sz="24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lang="en-US" sz="24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sz="24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8">
          <a:extLst>
            <a:ext uri="{FF2B5EF4-FFF2-40B4-BE49-F238E27FC236}">
              <a16:creationId xmlns:a16="http://schemas.microsoft.com/office/drawing/2014/main" id="{39B556B9-47CA-66DE-FAB0-40FA2405399E}"/>
            </a:ext>
          </a:extLst>
        </p:cNvPr>
        <p:cNvGrpSpPr/>
        <p:nvPr/>
      </p:nvGrpSpPr>
      <p:grpSpPr>
        <a:xfrm>
          <a:off x="0" y="0"/>
          <a:ext cx="0" cy="0"/>
          <a:chOff x="0" y="0"/>
          <a:chExt cx="0" cy="0"/>
        </a:xfrm>
      </p:grpSpPr>
      <p:sp>
        <p:nvSpPr>
          <p:cNvPr id="259" name="Google Shape;259;p37">
            <a:extLst>
              <a:ext uri="{FF2B5EF4-FFF2-40B4-BE49-F238E27FC236}">
                <a16:creationId xmlns:a16="http://schemas.microsoft.com/office/drawing/2014/main" id="{3606C4C2-55BE-3180-0672-39BABD8F4C63}"/>
              </a:ext>
            </a:extLst>
          </p:cNvPr>
          <p:cNvSpPr txBox="1">
            <a:spLocks noGrp="1"/>
          </p:cNvSpPr>
          <p:nvPr>
            <p:ph type="title"/>
          </p:nvPr>
        </p:nvSpPr>
        <p:spPr>
          <a:xfrm>
            <a:off x="609600" y="0"/>
            <a:ext cx="10972800" cy="990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000"/>
              <a:buFont typeface="Times New Roman"/>
              <a:buNone/>
            </a:pPr>
            <a:r>
              <a:rPr lang="en-US" sz="4000" b="1">
                <a:solidFill>
                  <a:srgbClr val="FF0000"/>
                </a:solidFill>
                <a:latin typeface="Times New Roman"/>
                <a:ea typeface="Times New Roman"/>
                <a:cs typeface="Times New Roman"/>
                <a:sym typeface="Times New Roman"/>
              </a:rPr>
              <a:t>Methodology</a:t>
            </a:r>
            <a:endParaRPr sz="4000" b="1">
              <a:solidFill>
                <a:srgbClr val="FF0000"/>
              </a:solidFill>
              <a:latin typeface="Times New Roman"/>
              <a:ea typeface="Times New Roman"/>
              <a:cs typeface="Times New Roman"/>
              <a:sym typeface="Times New Roman"/>
            </a:endParaRPr>
          </a:p>
        </p:txBody>
      </p:sp>
      <p:sp>
        <p:nvSpPr>
          <p:cNvPr id="260" name="Google Shape;260;p37">
            <a:extLst>
              <a:ext uri="{FF2B5EF4-FFF2-40B4-BE49-F238E27FC236}">
                <a16:creationId xmlns:a16="http://schemas.microsoft.com/office/drawing/2014/main" id="{2B1E8AFB-0338-35FA-C090-FFE13C2E6F55}"/>
              </a:ext>
            </a:extLst>
          </p:cNvPr>
          <p:cNvSpPr/>
          <p:nvPr/>
        </p:nvSpPr>
        <p:spPr>
          <a:xfrm>
            <a:off x="14601" y="-6350"/>
            <a:ext cx="4951682" cy="1069200"/>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dirty="0">
                <a:solidFill>
                  <a:schemeClr val="lt1"/>
                </a:solidFill>
                <a:latin typeface="Times New Roman"/>
                <a:ea typeface="Times New Roman"/>
                <a:cs typeface="Times New Roman"/>
                <a:sym typeface="Times New Roman"/>
              </a:rPr>
              <a:t>Future Advancements</a:t>
            </a:r>
            <a:endParaRPr sz="4000" dirty="0">
              <a:solidFill>
                <a:schemeClr val="lt1"/>
              </a:solidFill>
              <a:latin typeface="Times New Roman"/>
              <a:ea typeface="Times New Roman"/>
              <a:cs typeface="Times New Roman"/>
              <a:sym typeface="Times New Roman"/>
            </a:endParaRPr>
          </a:p>
        </p:txBody>
      </p:sp>
      <p:sp>
        <p:nvSpPr>
          <p:cNvPr id="261" name="Google Shape;261;p37">
            <a:extLst>
              <a:ext uri="{FF2B5EF4-FFF2-40B4-BE49-F238E27FC236}">
                <a16:creationId xmlns:a16="http://schemas.microsoft.com/office/drawing/2014/main" id="{3BE8085C-1CC2-EB04-C2E0-486B952DEC9B}"/>
              </a:ext>
            </a:extLst>
          </p:cNvPr>
          <p:cNvSpPr/>
          <p:nvPr/>
        </p:nvSpPr>
        <p:spPr>
          <a:xfrm>
            <a:off x="84600" y="1178257"/>
            <a:ext cx="11497800" cy="55302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100"/>
              <a:buFont typeface="Wingdings" panose="05000000000000000000" pitchFamily="2" charset="2"/>
              <a:buChar char="Ø"/>
            </a:pPr>
            <a:r>
              <a:rPr lang="en-US" sz="2400" b="1" dirty="0">
                <a:solidFill>
                  <a:schemeClr val="dk1"/>
                </a:solidFill>
                <a:latin typeface="Times New Roman"/>
                <a:ea typeface="Times New Roman"/>
                <a:cs typeface="Times New Roman"/>
                <a:sym typeface="Times New Roman"/>
              </a:rPr>
              <a:t>Enhanced User Interactivity</a:t>
            </a:r>
            <a:r>
              <a:rPr lang="en-US" sz="2400" dirty="0">
                <a:solidFill>
                  <a:schemeClr val="dk1"/>
                </a:solidFill>
                <a:latin typeface="Times New Roman"/>
                <a:ea typeface="Times New Roman"/>
                <a:cs typeface="Times New Roman"/>
                <a:sym typeface="Times New Roman"/>
              </a:rPr>
              <a:t>: Implementing features such as user profiles, personalized recommendations for clubs/events based on interests, and interactive forums for club discussions.</a:t>
            </a:r>
          </a:p>
          <a:p>
            <a:pPr marL="342900" lvl="0" indent="-342900" algn="l" rtl="0">
              <a:spcBef>
                <a:spcPts val="0"/>
              </a:spcBef>
              <a:spcAft>
                <a:spcPts val="0"/>
              </a:spcAft>
              <a:buSzPts val="1100"/>
              <a:buFont typeface="Wingdings" panose="05000000000000000000" pitchFamily="2" charset="2"/>
              <a:buChar char="Ø"/>
            </a:pPr>
            <a:r>
              <a:rPr lang="en-US" sz="2400" b="1" dirty="0">
                <a:solidFill>
                  <a:schemeClr val="dk1"/>
                </a:solidFill>
                <a:latin typeface="Times New Roman"/>
                <a:ea typeface="Times New Roman"/>
                <a:cs typeface="Times New Roman"/>
                <a:sym typeface="Times New Roman"/>
              </a:rPr>
              <a:t>Mobile App Integration</a:t>
            </a:r>
            <a:r>
              <a:rPr lang="en-US" sz="2400" dirty="0">
                <a:solidFill>
                  <a:schemeClr val="dk1"/>
                </a:solidFill>
                <a:latin typeface="Times New Roman"/>
                <a:ea typeface="Times New Roman"/>
                <a:cs typeface="Times New Roman"/>
                <a:sym typeface="Times New Roman"/>
              </a:rPr>
              <a:t>: Developing a mobile application version for easier access and convenience for students on-the-go.</a:t>
            </a:r>
          </a:p>
          <a:p>
            <a:pPr marL="342900" lvl="0" indent="-342900" algn="l" rtl="0">
              <a:spcBef>
                <a:spcPts val="0"/>
              </a:spcBef>
              <a:spcAft>
                <a:spcPts val="0"/>
              </a:spcAft>
              <a:buSzPts val="1100"/>
              <a:buFont typeface="Wingdings" panose="05000000000000000000" pitchFamily="2" charset="2"/>
              <a:buChar char="Ø"/>
            </a:pPr>
            <a:r>
              <a:rPr lang="en-US" sz="2400" b="1" dirty="0">
                <a:solidFill>
                  <a:schemeClr val="dk1"/>
                </a:solidFill>
                <a:latin typeface="Times New Roman"/>
                <a:ea typeface="Times New Roman"/>
                <a:cs typeface="Times New Roman"/>
                <a:sym typeface="Times New Roman"/>
              </a:rPr>
              <a:t>Integration with Campus Resources</a:t>
            </a:r>
            <a:r>
              <a:rPr lang="en-US" sz="2400" dirty="0">
                <a:solidFill>
                  <a:schemeClr val="dk1"/>
                </a:solidFill>
                <a:latin typeface="Times New Roman"/>
                <a:ea typeface="Times New Roman"/>
                <a:cs typeface="Times New Roman"/>
                <a:sym typeface="Times New Roman"/>
              </a:rPr>
              <a:t>: Connecting the website with other university resources such as academic calendars, campus maps, and student organizations for a more comprehensive student experience.</a:t>
            </a:r>
          </a:p>
          <a:p>
            <a:pPr marL="342900" lvl="0" indent="-342900" algn="l" rtl="0">
              <a:spcBef>
                <a:spcPts val="0"/>
              </a:spcBef>
              <a:spcAft>
                <a:spcPts val="0"/>
              </a:spcAft>
              <a:buSzPts val="1100"/>
              <a:buFont typeface="Wingdings" panose="05000000000000000000" pitchFamily="2" charset="2"/>
              <a:buChar char="Ø"/>
            </a:pPr>
            <a:r>
              <a:rPr lang="en-US" sz="2400" b="1" dirty="0">
                <a:solidFill>
                  <a:schemeClr val="dk1"/>
                </a:solidFill>
                <a:latin typeface="Times New Roman"/>
                <a:ea typeface="Times New Roman"/>
                <a:cs typeface="Times New Roman"/>
                <a:sym typeface="Times New Roman"/>
              </a:rPr>
              <a:t>Social Media Integration</a:t>
            </a:r>
            <a:r>
              <a:rPr lang="en-US" sz="2400" dirty="0">
                <a:solidFill>
                  <a:schemeClr val="dk1"/>
                </a:solidFill>
                <a:latin typeface="Times New Roman"/>
                <a:ea typeface="Times New Roman"/>
                <a:cs typeface="Times New Roman"/>
                <a:sym typeface="Times New Roman"/>
              </a:rPr>
              <a:t>: Allowing users to share club activities and events on social media platforms, fostering greater visibility and engagement.</a:t>
            </a:r>
          </a:p>
          <a:p>
            <a:pPr marL="342900" lvl="0" indent="-342900" algn="l" rtl="0">
              <a:spcBef>
                <a:spcPts val="0"/>
              </a:spcBef>
              <a:spcAft>
                <a:spcPts val="0"/>
              </a:spcAft>
              <a:buSzPts val="1100"/>
              <a:buFont typeface="Wingdings" panose="05000000000000000000" pitchFamily="2" charset="2"/>
              <a:buChar char="Ø"/>
            </a:pPr>
            <a:r>
              <a:rPr lang="en-US" sz="2400" b="1" dirty="0">
                <a:solidFill>
                  <a:schemeClr val="dk1"/>
                </a:solidFill>
                <a:latin typeface="Times New Roman"/>
                <a:ea typeface="Times New Roman"/>
                <a:cs typeface="Times New Roman"/>
                <a:sym typeface="Times New Roman"/>
              </a:rPr>
              <a:t>Virtual Events and Workshops</a:t>
            </a:r>
            <a:r>
              <a:rPr lang="en-US" sz="2400" dirty="0">
                <a:solidFill>
                  <a:schemeClr val="dk1"/>
                </a:solidFill>
                <a:latin typeface="Times New Roman"/>
                <a:ea typeface="Times New Roman"/>
                <a:cs typeface="Times New Roman"/>
                <a:sym typeface="Times New Roman"/>
              </a:rPr>
              <a:t>: Expanding the event calendar to include virtual events, workshops, and webinars, catering to the evolving needs of a digitally-connected student bod.</a:t>
            </a:r>
          </a:p>
        </p:txBody>
      </p:sp>
    </p:spTree>
    <p:extLst>
      <p:ext uri="{BB962C8B-B14F-4D97-AF65-F5344CB8AC3E}">
        <p14:creationId xmlns:p14="http://schemas.microsoft.com/office/powerpoint/2010/main" val="3291253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8"/>
          <p:cNvSpPr txBox="1">
            <a:spLocks noGrp="1"/>
          </p:cNvSpPr>
          <p:nvPr>
            <p:ph type="title"/>
          </p:nvPr>
        </p:nvSpPr>
        <p:spPr>
          <a:xfrm>
            <a:off x="684212" y="275208"/>
            <a:ext cx="11140800" cy="6099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6600"/>
              <a:buFont typeface="Algerian"/>
              <a:buNone/>
            </a:pPr>
            <a:r>
              <a:rPr lang="en-US" sz="6600" dirty="0">
                <a:solidFill>
                  <a:schemeClr val="dk1"/>
                </a:solidFill>
                <a:latin typeface="Times New Roman"/>
                <a:ea typeface="Times New Roman"/>
                <a:cs typeface="Times New Roman"/>
                <a:sym typeface="Times New Roman"/>
              </a:rPr>
              <a:t>THANK YOU</a:t>
            </a:r>
            <a:endParaRPr sz="6600" dirty="0">
              <a:solidFill>
                <a:schemeClr val="dk1"/>
              </a:solidFill>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EFD85885-66E1-EF56-467A-6AFE7260B41A}"/>
              </a:ext>
            </a:extLst>
          </p:cNvPr>
          <p:cNvSpPr/>
          <p:nvPr/>
        </p:nvSpPr>
        <p:spPr>
          <a:xfrm>
            <a:off x="3507996" y="2835479"/>
            <a:ext cx="5434668" cy="855677"/>
          </a:xfrm>
          <a:prstGeom prst="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body" idx="1"/>
          </p:nvPr>
        </p:nvSpPr>
        <p:spPr>
          <a:xfrm>
            <a:off x="511800" y="1124625"/>
            <a:ext cx="10776000" cy="5577300"/>
          </a:xfrm>
          <a:prstGeom prst="rect">
            <a:avLst/>
          </a:prstGeom>
          <a:noFill/>
          <a:ln>
            <a:noFill/>
          </a:ln>
        </p:spPr>
        <p:txBody>
          <a:bodyPr spcFirstLastPara="1" wrap="square" lIns="91425" tIns="45700" rIns="91425" bIns="45700" anchor="t" anchorCtr="0">
            <a:normAutofit fontScale="85000" lnSpcReduction="20000"/>
          </a:bodyPr>
          <a:lstStyle/>
          <a:p>
            <a:pPr marL="457200" lvl="0" indent="0" algn="l" rtl="0">
              <a:lnSpc>
                <a:spcPct val="150000"/>
              </a:lnSpc>
              <a:spcBef>
                <a:spcPts val="0"/>
              </a:spcBef>
              <a:spcAft>
                <a:spcPts val="0"/>
              </a:spcAft>
              <a:buNone/>
            </a:pPr>
            <a:endParaRPr sz="3200" b="1" dirty="0">
              <a:solidFill>
                <a:srgbClr val="292934"/>
              </a:solidFill>
              <a:latin typeface="Times New Roman"/>
              <a:ea typeface="Times New Roman"/>
              <a:cs typeface="Times New Roman"/>
              <a:sym typeface="Times New Roman"/>
            </a:endParaRPr>
          </a:p>
          <a:p>
            <a:pPr marL="342900" lvl="0" indent="-253206" algn="l" rtl="0">
              <a:lnSpc>
                <a:spcPct val="150000"/>
              </a:lnSpc>
              <a:spcBef>
                <a:spcPts val="0"/>
              </a:spcBef>
              <a:spcAft>
                <a:spcPts val="0"/>
              </a:spcAft>
              <a:buClr>
                <a:srgbClr val="292934"/>
              </a:buClr>
              <a:buSzPct val="100000"/>
              <a:buFont typeface="Times New Roman"/>
              <a:buChar char="•"/>
            </a:pPr>
            <a:r>
              <a:rPr lang="en-US" sz="3600" b="1" dirty="0">
                <a:solidFill>
                  <a:srgbClr val="292934"/>
                </a:solidFill>
                <a:latin typeface="Times New Roman"/>
                <a:ea typeface="Times New Roman"/>
                <a:cs typeface="Times New Roman"/>
                <a:sym typeface="Times New Roman"/>
              </a:rPr>
              <a:t>Title Explanation</a:t>
            </a:r>
            <a:endParaRPr sz="3600" dirty="0">
              <a:latin typeface="Times New Roman"/>
              <a:ea typeface="Times New Roman"/>
              <a:cs typeface="Times New Roman"/>
              <a:sym typeface="Times New Roman"/>
            </a:endParaRPr>
          </a:p>
          <a:p>
            <a:pPr marL="342900" lvl="0" indent="-253206" algn="l" rtl="0">
              <a:lnSpc>
                <a:spcPct val="150000"/>
              </a:lnSpc>
              <a:spcBef>
                <a:spcPts val="0"/>
              </a:spcBef>
              <a:spcAft>
                <a:spcPts val="0"/>
              </a:spcAft>
              <a:buClr>
                <a:srgbClr val="292934"/>
              </a:buClr>
              <a:buSzPct val="100000"/>
              <a:buFont typeface="Times New Roman"/>
              <a:buChar char="•"/>
            </a:pPr>
            <a:r>
              <a:rPr lang="en-US" sz="3600" b="1" dirty="0">
                <a:solidFill>
                  <a:srgbClr val="292934"/>
                </a:solidFill>
                <a:latin typeface="Times New Roman"/>
                <a:ea typeface="Times New Roman"/>
                <a:cs typeface="Times New Roman"/>
                <a:sym typeface="Times New Roman"/>
              </a:rPr>
              <a:t>Abstract of the Application</a:t>
            </a:r>
            <a:endParaRPr sz="3600" dirty="0">
              <a:latin typeface="Times New Roman"/>
              <a:ea typeface="Times New Roman"/>
              <a:cs typeface="Times New Roman"/>
              <a:sym typeface="Times New Roman"/>
            </a:endParaRPr>
          </a:p>
          <a:p>
            <a:pPr marL="342900" lvl="0" indent="-253206" algn="l" rtl="0">
              <a:lnSpc>
                <a:spcPct val="150000"/>
              </a:lnSpc>
              <a:spcBef>
                <a:spcPts val="0"/>
              </a:spcBef>
              <a:spcAft>
                <a:spcPts val="0"/>
              </a:spcAft>
              <a:buClr>
                <a:srgbClr val="292934"/>
              </a:buClr>
              <a:buSzPct val="100000"/>
              <a:buFont typeface="Times New Roman"/>
              <a:buChar char="•"/>
            </a:pPr>
            <a:r>
              <a:rPr lang="en-US" sz="3600" b="1" dirty="0">
                <a:solidFill>
                  <a:srgbClr val="292934"/>
                </a:solidFill>
                <a:latin typeface="Times New Roman"/>
                <a:ea typeface="Times New Roman"/>
                <a:cs typeface="Times New Roman"/>
                <a:sym typeface="Times New Roman"/>
              </a:rPr>
              <a:t>Introduction to the Application</a:t>
            </a:r>
            <a:endParaRPr sz="3600" b="1" dirty="0">
              <a:solidFill>
                <a:srgbClr val="292934"/>
              </a:solidFill>
              <a:latin typeface="Times New Roman"/>
              <a:ea typeface="Times New Roman"/>
              <a:cs typeface="Times New Roman"/>
              <a:sym typeface="Times New Roman"/>
            </a:endParaRPr>
          </a:p>
          <a:p>
            <a:pPr marL="342900" lvl="0" indent="-253206" algn="l" rtl="0">
              <a:lnSpc>
                <a:spcPct val="150000"/>
              </a:lnSpc>
              <a:spcBef>
                <a:spcPts val="0"/>
              </a:spcBef>
              <a:spcAft>
                <a:spcPts val="0"/>
              </a:spcAft>
              <a:buClr>
                <a:srgbClr val="292934"/>
              </a:buClr>
              <a:buSzPct val="100000"/>
              <a:buFont typeface="Times New Roman"/>
              <a:buChar char="•"/>
            </a:pPr>
            <a:r>
              <a:rPr lang="en-US" sz="3600" b="1" dirty="0">
                <a:solidFill>
                  <a:srgbClr val="292934"/>
                </a:solidFill>
                <a:latin typeface="Times New Roman"/>
                <a:ea typeface="Times New Roman"/>
                <a:cs typeface="Times New Roman"/>
                <a:sym typeface="Times New Roman"/>
              </a:rPr>
              <a:t>Existing System</a:t>
            </a:r>
          </a:p>
          <a:p>
            <a:pPr marL="342900" lvl="0" indent="-253206" algn="l" rtl="0">
              <a:lnSpc>
                <a:spcPct val="150000"/>
              </a:lnSpc>
              <a:spcBef>
                <a:spcPts val="0"/>
              </a:spcBef>
              <a:spcAft>
                <a:spcPts val="0"/>
              </a:spcAft>
              <a:buClr>
                <a:srgbClr val="292934"/>
              </a:buClr>
              <a:buSzPct val="100000"/>
              <a:buFont typeface="Times New Roman"/>
              <a:buChar char="•"/>
            </a:pPr>
            <a:r>
              <a:rPr lang="en-US" sz="3600" b="1" dirty="0">
                <a:solidFill>
                  <a:srgbClr val="292934"/>
                </a:solidFill>
                <a:latin typeface="Times New Roman"/>
                <a:ea typeface="Times New Roman"/>
                <a:cs typeface="Times New Roman"/>
                <a:sym typeface="Times New Roman"/>
              </a:rPr>
              <a:t>Proposed System </a:t>
            </a:r>
          </a:p>
          <a:p>
            <a:pPr marL="342900" lvl="0" indent="-253206" algn="l" rtl="0">
              <a:lnSpc>
                <a:spcPct val="150000"/>
              </a:lnSpc>
              <a:spcBef>
                <a:spcPts val="0"/>
              </a:spcBef>
              <a:spcAft>
                <a:spcPts val="0"/>
              </a:spcAft>
              <a:buClr>
                <a:srgbClr val="292934"/>
              </a:buClr>
              <a:buSzPct val="100000"/>
              <a:buFont typeface="Times New Roman"/>
              <a:buChar char="•"/>
            </a:pPr>
            <a:r>
              <a:rPr lang="en-US" sz="3600" b="1" dirty="0">
                <a:solidFill>
                  <a:srgbClr val="292934"/>
                </a:solidFill>
                <a:latin typeface="Times New Roman"/>
                <a:ea typeface="Times New Roman"/>
                <a:cs typeface="Times New Roman"/>
                <a:sym typeface="Times New Roman"/>
              </a:rPr>
              <a:t>Tech Stack</a:t>
            </a:r>
            <a:endParaRPr sz="3600" b="1" dirty="0">
              <a:solidFill>
                <a:srgbClr val="292934"/>
              </a:solidFill>
              <a:latin typeface="Times New Roman"/>
              <a:ea typeface="Times New Roman"/>
              <a:cs typeface="Times New Roman"/>
              <a:sym typeface="Times New Roman"/>
            </a:endParaRPr>
          </a:p>
          <a:p>
            <a:pPr marL="342900" lvl="0" indent="-253206" algn="l" rtl="0">
              <a:lnSpc>
                <a:spcPct val="150000"/>
              </a:lnSpc>
              <a:spcBef>
                <a:spcPts val="0"/>
              </a:spcBef>
              <a:spcAft>
                <a:spcPts val="0"/>
              </a:spcAft>
              <a:buClr>
                <a:srgbClr val="292934"/>
              </a:buClr>
              <a:buSzPct val="100000"/>
              <a:buFont typeface="Times New Roman"/>
              <a:buChar char="•"/>
            </a:pPr>
            <a:r>
              <a:rPr lang="en-US" sz="3600" b="1" dirty="0">
                <a:solidFill>
                  <a:srgbClr val="292934"/>
                </a:solidFill>
                <a:latin typeface="Times New Roman"/>
                <a:ea typeface="Times New Roman"/>
                <a:cs typeface="Times New Roman"/>
                <a:sym typeface="Times New Roman"/>
              </a:rPr>
              <a:t>Conclusion </a:t>
            </a:r>
            <a:endParaRPr sz="3600" b="1" dirty="0">
              <a:solidFill>
                <a:srgbClr val="292934"/>
              </a:solidFill>
              <a:latin typeface="Times New Roman"/>
              <a:ea typeface="Times New Roman"/>
              <a:cs typeface="Times New Roman"/>
              <a:sym typeface="Times New Roman"/>
            </a:endParaRPr>
          </a:p>
          <a:p>
            <a:pPr marL="342900" lvl="0" indent="-253206" algn="l" rtl="0">
              <a:lnSpc>
                <a:spcPct val="150000"/>
              </a:lnSpc>
              <a:spcBef>
                <a:spcPts val="0"/>
              </a:spcBef>
              <a:spcAft>
                <a:spcPts val="0"/>
              </a:spcAft>
              <a:buClr>
                <a:srgbClr val="292934"/>
              </a:buClr>
              <a:buSzPct val="100000"/>
              <a:buFont typeface="Times New Roman"/>
              <a:buChar char="•"/>
            </a:pPr>
            <a:r>
              <a:rPr lang="en-US" sz="3600" b="1" dirty="0">
                <a:solidFill>
                  <a:srgbClr val="292934"/>
                </a:solidFill>
                <a:latin typeface="Times New Roman"/>
                <a:ea typeface="Times New Roman"/>
                <a:cs typeface="Times New Roman"/>
                <a:sym typeface="Times New Roman"/>
              </a:rPr>
              <a:t>Future Scope</a:t>
            </a:r>
            <a:endParaRPr sz="3600" b="1" dirty="0">
              <a:solidFill>
                <a:srgbClr val="292934"/>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Font typeface="Arial"/>
              <a:buNone/>
            </a:pPr>
            <a:endParaRPr sz="1800" dirty="0">
              <a:solidFill>
                <a:srgbClr val="292934"/>
              </a:solidFill>
              <a:latin typeface="Arial"/>
              <a:ea typeface="Arial"/>
              <a:cs typeface="Arial"/>
              <a:sym typeface="Arial"/>
            </a:endParaRPr>
          </a:p>
          <a:p>
            <a:pPr marL="228600" lvl="0" indent="-86360" algn="l" rtl="0">
              <a:lnSpc>
                <a:spcPct val="100000"/>
              </a:lnSpc>
              <a:spcBef>
                <a:spcPts val="1000"/>
              </a:spcBef>
              <a:spcAft>
                <a:spcPts val="0"/>
              </a:spcAft>
              <a:buClr>
                <a:schemeClr val="dk1"/>
              </a:buClr>
              <a:buSzPct val="100000"/>
              <a:buNone/>
            </a:pPr>
            <a:endParaRPr dirty="0">
              <a:latin typeface="Times New Roman"/>
              <a:ea typeface="Times New Roman"/>
              <a:cs typeface="Times New Roman"/>
              <a:sym typeface="Times New Roman"/>
            </a:endParaRPr>
          </a:p>
        </p:txBody>
      </p:sp>
      <p:sp>
        <p:nvSpPr>
          <p:cNvPr id="97" name="Google Shape;97;p14"/>
          <p:cNvSpPr/>
          <p:nvPr/>
        </p:nvSpPr>
        <p:spPr>
          <a:xfrm>
            <a:off x="14605" y="-5080"/>
            <a:ext cx="7230000" cy="1003800"/>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highlight>
                <a:srgbClr val="FF0000"/>
              </a:highlight>
              <a:latin typeface="Calibri"/>
              <a:ea typeface="Calibri"/>
              <a:cs typeface="Calibri"/>
              <a:sym typeface="Calibri"/>
            </a:endParaRPr>
          </a:p>
        </p:txBody>
      </p:sp>
      <p:sp>
        <p:nvSpPr>
          <p:cNvPr id="98" name="Google Shape;98;p14"/>
          <p:cNvSpPr/>
          <p:nvPr/>
        </p:nvSpPr>
        <p:spPr>
          <a:xfrm>
            <a:off x="232410" y="107950"/>
            <a:ext cx="7707600" cy="891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000"/>
              <a:buFont typeface="Times New Roman"/>
              <a:buNone/>
            </a:pPr>
            <a:r>
              <a:rPr lang="en-US" sz="4000" b="1">
                <a:solidFill>
                  <a:schemeClr val="lt1"/>
                </a:solidFill>
                <a:latin typeface="Times New Roman"/>
                <a:ea typeface="Times New Roman"/>
                <a:cs typeface="Times New Roman"/>
                <a:sym typeface="Times New Roman"/>
              </a:rPr>
              <a:t>Contents of the Presentation</a:t>
            </a:r>
            <a:endParaRPr sz="3200" b="1"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p:nvPr/>
        </p:nvSpPr>
        <p:spPr>
          <a:xfrm>
            <a:off x="14605" y="-5080"/>
            <a:ext cx="7230110" cy="1003935"/>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highlight>
                <a:srgbClr val="FF0000"/>
              </a:highlight>
              <a:latin typeface="Calibri"/>
              <a:ea typeface="Calibri"/>
              <a:cs typeface="Calibri"/>
              <a:sym typeface="Calibri"/>
            </a:endParaRPr>
          </a:p>
        </p:txBody>
      </p:sp>
      <p:sp>
        <p:nvSpPr>
          <p:cNvPr id="104" name="Google Shape;104;p15"/>
          <p:cNvSpPr/>
          <p:nvPr/>
        </p:nvSpPr>
        <p:spPr>
          <a:xfrm>
            <a:off x="232410" y="107950"/>
            <a:ext cx="7707600" cy="891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000"/>
              <a:buFont typeface="Times New Roman"/>
              <a:buNone/>
            </a:pPr>
            <a:r>
              <a:rPr lang="en-US" sz="4000" b="1">
                <a:solidFill>
                  <a:schemeClr val="lt1"/>
                </a:solidFill>
                <a:latin typeface="Times New Roman"/>
                <a:ea typeface="Times New Roman"/>
                <a:cs typeface="Times New Roman"/>
                <a:sym typeface="Times New Roman"/>
              </a:rPr>
              <a:t>Title Explanation</a:t>
            </a:r>
            <a:endParaRPr sz="3200" b="1" i="0" u="none" strike="noStrike" cap="none">
              <a:solidFill>
                <a:schemeClr val="lt1"/>
              </a:solidFill>
              <a:latin typeface="Times New Roman"/>
              <a:ea typeface="Times New Roman"/>
              <a:cs typeface="Times New Roman"/>
              <a:sym typeface="Times New Roman"/>
            </a:endParaRPr>
          </a:p>
        </p:txBody>
      </p:sp>
      <p:sp>
        <p:nvSpPr>
          <p:cNvPr id="105" name="Google Shape;105;p15"/>
          <p:cNvSpPr txBox="1"/>
          <p:nvPr/>
        </p:nvSpPr>
        <p:spPr>
          <a:xfrm>
            <a:off x="863250" y="1779775"/>
            <a:ext cx="5627100" cy="11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latin typeface="Times New Roman"/>
              <a:ea typeface="Times New Roman"/>
              <a:cs typeface="Times New Roman"/>
              <a:sym typeface="Times New Roman"/>
            </a:endParaRPr>
          </a:p>
        </p:txBody>
      </p:sp>
      <p:sp>
        <p:nvSpPr>
          <p:cNvPr id="106" name="Google Shape;106;p15"/>
          <p:cNvSpPr txBox="1">
            <a:spLocks noGrp="1"/>
          </p:cNvSpPr>
          <p:nvPr>
            <p:ph type="body" idx="1"/>
          </p:nvPr>
        </p:nvSpPr>
        <p:spPr>
          <a:xfrm>
            <a:off x="674850" y="1111885"/>
            <a:ext cx="10706400" cy="5483065"/>
          </a:xfrm>
          <a:prstGeom prst="rect">
            <a:avLst/>
          </a:prstGeom>
        </p:spPr>
        <p:txBody>
          <a:bodyPr spcFirstLastPara="1" wrap="square" lIns="91425" tIns="45700" rIns="91425" bIns="45700" anchor="t" anchorCtr="0">
            <a:normAutofit lnSpcReduction="10000"/>
          </a:bodyPr>
          <a:lstStyle/>
          <a:p>
            <a:pPr marL="0" lvl="0" indent="0" algn="l" rtl="0">
              <a:spcBef>
                <a:spcPts val="1000"/>
              </a:spcBef>
              <a:spcAft>
                <a:spcPts val="0"/>
              </a:spcAft>
              <a:buNone/>
            </a:pPr>
            <a:r>
              <a:rPr lang="en-US" b="1" u="sng" dirty="0">
                <a:latin typeface="Times New Roman"/>
                <a:ea typeface="Times New Roman"/>
                <a:cs typeface="Times New Roman"/>
                <a:sym typeface="Times New Roman"/>
              </a:rPr>
              <a:t>CSE ClubFusion : Connect, Collaborate, Create</a:t>
            </a:r>
          </a:p>
          <a:p>
            <a:pPr marL="0" lvl="0" indent="0" algn="l" rtl="0">
              <a:spcBef>
                <a:spcPts val="1000"/>
              </a:spcBef>
              <a:spcAft>
                <a:spcPts val="0"/>
              </a:spcAft>
              <a:buNone/>
            </a:pPr>
            <a:r>
              <a:rPr lang="en-US" dirty="0">
                <a:latin typeface="Times New Roman"/>
                <a:ea typeface="Times New Roman"/>
                <a:cs typeface="Times New Roman"/>
                <a:sym typeface="Times New Roman"/>
              </a:rPr>
              <a:t>“ClubFusion” serves as a dynamic space where students can engage, exchange ideas, and actively participate in a variety of clubs and activities that promote personal growth, skill development, and community building within the educational institution</a:t>
            </a:r>
            <a:r>
              <a:rPr lang="en-US" b="1" dirty="0">
                <a:latin typeface="Times New Roman"/>
                <a:ea typeface="Times New Roman"/>
                <a:cs typeface="Times New Roman"/>
                <a:sym typeface="Times New Roman"/>
              </a:rPr>
              <a:t>.</a:t>
            </a:r>
          </a:p>
          <a:p>
            <a:pPr marL="0" lvl="0" indent="0" algn="l" rtl="0">
              <a:spcBef>
                <a:spcPts val="1000"/>
              </a:spcBef>
              <a:spcAft>
                <a:spcPts val="0"/>
              </a:spcAft>
              <a:buNone/>
            </a:pPr>
            <a:r>
              <a:rPr lang="en-US" b="1" dirty="0">
                <a:latin typeface="Times New Roman"/>
                <a:ea typeface="Times New Roman"/>
                <a:cs typeface="Times New Roman"/>
                <a:sym typeface="Times New Roman"/>
              </a:rPr>
              <a:t>Connect</a:t>
            </a:r>
            <a:r>
              <a:rPr lang="en-US" dirty="0">
                <a:latin typeface="Times New Roman"/>
                <a:ea typeface="Times New Roman"/>
                <a:cs typeface="Times New Roman"/>
                <a:sym typeface="Times New Roman"/>
              </a:rPr>
              <a:t>: Students networking, bonding, and building community. Emphasizes social interaction and support among peers.</a:t>
            </a:r>
          </a:p>
          <a:p>
            <a:pPr marL="0" lvl="0" indent="0" algn="l" rtl="0">
              <a:spcBef>
                <a:spcPts val="1000"/>
              </a:spcBef>
              <a:spcAft>
                <a:spcPts val="0"/>
              </a:spcAft>
              <a:buNone/>
            </a:pPr>
            <a:r>
              <a:rPr lang="en-US" b="1" dirty="0">
                <a:latin typeface="Times New Roman"/>
                <a:ea typeface="Times New Roman"/>
                <a:cs typeface="Times New Roman"/>
                <a:sym typeface="Times New Roman"/>
              </a:rPr>
              <a:t>Collaborate</a:t>
            </a:r>
            <a:r>
              <a:rPr lang="en-US" dirty="0">
                <a:latin typeface="Times New Roman"/>
                <a:ea typeface="Times New Roman"/>
                <a:cs typeface="Times New Roman"/>
                <a:sym typeface="Times New Roman"/>
              </a:rPr>
              <a:t>: Students unite diverse backgrounds, sparking innovation through teamwork..</a:t>
            </a:r>
          </a:p>
          <a:p>
            <a:pPr marL="0" lvl="0" indent="0" algn="l" rtl="0">
              <a:spcBef>
                <a:spcPts val="1000"/>
              </a:spcBef>
              <a:spcAft>
                <a:spcPts val="0"/>
              </a:spcAft>
              <a:buNone/>
            </a:pPr>
            <a:r>
              <a:rPr lang="en-US" b="1" dirty="0">
                <a:latin typeface="Times New Roman"/>
                <a:ea typeface="Times New Roman"/>
                <a:cs typeface="Times New Roman"/>
                <a:sym typeface="Times New Roman"/>
              </a:rPr>
              <a:t>Create</a:t>
            </a:r>
            <a:r>
              <a:rPr lang="en-US" dirty="0">
                <a:latin typeface="Times New Roman"/>
                <a:ea typeface="Times New Roman"/>
                <a:cs typeface="Times New Roman"/>
                <a:sym typeface="Times New Roman"/>
              </a:rPr>
              <a:t>: Emphasizes the aspect of creativity and productivity within the student community. It encourages students to explore their passions, express themselves, and contribute to the development of new ideas, projects, or initiatives.</a:t>
            </a:r>
            <a:endParaRPr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body" idx="1"/>
          </p:nvPr>
        </p:nvSpPr>
        <p:spPr>
          <a:xfrm>
            <a:off x="357610" y="1059790"/>
            <a:ext cx="11053850" cy="5355202"/>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1000"/>
              </a:spcBef>
              <a:spcAft>
                <a:spcPts val="0"/>
              </a:spcAft>
              <a:buClr>
                <a:schemeClr val="dk1"/>
              </a:buClr>
              <a:buSzPts val="1100"/>
              <a:buFont typeface="Arial"/>
              <a:buNone/>
            </a:pPr>
            <a:r>
              <a:rPr lang="en-US" b="1" dirty="0">
                <a:latin typeface="Times New Roman"/>
                <a:ea typeface="Times New Roman"/>
                <a:cs typeface="Times New Roman"/>
                <a:sym typeface="Times New Roman"/>
              </a:rPr>
              <a:t>ClubFusion </a:t>
            </a:r>
            <a:r>
              <a:rPr lang="en-US" dirty="0">
                <a:latin typeface="Times New Roman"/>
                <a:ea typeface="Times New Roman"/>
                <a:cs typeface="Times New Roman"/>
                <a:sym typeface="Times New Roman"/>
              </a:rPr>
              <a:t>outlines our university's innovative online platform built on the MERN stack, aimed at facilitating student engagement with the diverse array of clubs available on campus. The platform provides a centralized repository of information about each club, offering insights into their activities, objectives, and leadership structure. Leveraging MongoDB for data storage, Express.js for server-side web application framework, React.js for building interactive user interfaces, and Node.js for server-side scripting, our platform ensures a seamless and dynamic user experience. With features like event postings for past highlights and upcoming gatherings, students can easily stay connected and involved in the vibrant club culture of our university community.</a:t>
            </a:r>
            <a:endParaRPr dirty="0">
              <a:latin typeface="Times New Roman"/>
              <a:ea typeface="Times New Roman"/>
              <a:cs typeface="Times New Roman"/>
              <a:sym typeface="Times New Roman"/>
            </a:endParaRPr>
          </a:p>
        </p:txBody>
      </p:sp>
      <p:sp>
        <p:nvSpPr>
          <p:cNvPr id="119" name="Google Shape;119;p17"/>
          <p:cNvSpPr/>
          <p:nvPr/>
        </p:nvSpPr>
        <p:spPr>
          <a:xfrm>
            <a:off x="14605" y="-6350"/>
            <a:ext cx="3627000" cy="1069200"/>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7"/>
          <p:cNvSpPr txBox="1"/>
          <p:nvPr/>
        </p:nvSpPr>
        <p:spPr>
          <a:xfrm>
            <a:off x="231775" y="172720"/>
            <a:ext cx="32106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0" i="0" u="none" strike="noStrike" cap="none">
                <a:solidFill>
                  <a:schemeClr val="lt1"/>
                </a:solidFill>
                <a:latin typeface="Times New Roman"/>
                <a:ea typeface="Times New Roman"/>
                <a:cs typeface="Times New Roman"/>
                <a:sym typeface="Times New Roman"/>
              </a:rPr>
              <a:t>ABSTRACT:</a:t>
            </a:r>
            <a:endParaRPr sz="40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p:nvPr/>
        </p:nvSpPr>
        <p:spPr>
          <a:xfrm>
            <a:off x="14605" y="-6350"/>
            <a:ext cx="4774565" cy="864870"/>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a:solidFill>
                  <a:schemeClr val="lt1"/>
                </a:solidFill>
                <a:latin typeface="Times New Roman"/>
                <a:ea typeface="Times New Roman"/>
                <a:cs typeface="Times New Roman"/>
                <a:sym typeface="Times New Roman"/>
              </a:rPr>
              <a:t>INTRODUCTION:</a:t>
            </a:r>
            <a:endParaRPr sz="4000">
              <a:solidFill>
                <a:schemeClr val="lt1"/>
              </a:solidFill>
              <a:latin typeface="Times New Roman"/>
              <a:ea typeface="Times New Roman"/>
              <a:cs typeface="Times New Roman"/>
              <a:sym typeface="Times New Roman"/>
            </a:endParaRPr>
          </a:p>
        </p:txBody>
      </p:sp>
      <p:sp>
        <p:nvSpPr>
          <p:cNvPr id="126" name="Google Shape;126;p18"/>
          <p:cNvSpPr txBox="1">
            <a:spLocks noGrp="1"/>
          </p:cNvSpPr>
          <p:nvPr>
            <p:ph type="body" idx="1"/>
          </p:nvPr>
        </p:nvSpPr>
        <p:spPr>
          <a:xfrm>
            <a:off x="80239" y="892500"/>
            <a:ext cx="11673300" cy="5965500"/>
          </a:xfrm>
          <a:prstGeom prst="rect">
            <a:avLst/>
          </a:prstGeom>
        </p:spPr>
        <p:txBody>
          <a:bodyPr spcFirstLastPara="1" wrap="square" lIns="91425" tIns="45700" rIns="91425" bIns="45700" anchor="t" anchorCtr="0">
            <a:noAutofit/>
          </a:bodyPr>
          <a:lstStyle/>
          <a:p>
            <a:pPr marL="0" lvl="0" indent="0" algn="l" rtl="0">
              <a:lnSpc>
                <a:spcPct val="100000"/>
              </a:lnSpc>
              <a:spcBef>
                <a:spcPts val="1000"/>
              </a:spcBef>
              <a:spcAft>
                <a:spcPts val="0"/>
              </a:spcAft>
              <a:buNone/>
            </a:pPr>
            <a:r>
              <a:rPr lang="en-US" dirty="0">
                <a:latin typeface="Times New Roman"/>
                <a:ea typeface="Times New Roman"/>
                <a:cs typeface="Times New Roman"/>
                <a:sym typeface="Times New Roman"/>
              </a:rPr>
              <a:t>Welcome to our university's vibrant community of student clubs! Here, you'll find a diverse array of opportunities to connect, collaborate, and pursue your passions. Our website serves as your one-stop destination for information on all the available clubs on campus, providing details on each club's mission, activities, and how to get involved. Meet the dedicated individuals leading each club as we highlight the presidents and vice presidents who are driving these organizations forward. Stay up-to-date with our event calendar, featuring both past highlights and upcoming gatherings, ensuring you never miss out on the excitement happening within our dynamic club community. Join us as we celebrate creativity, leadership, and camaraderie, making the most of your university experience through our vibrant club network.</a:t>
            </a:r>
            <a:endParaRPr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p:nvPr/>
        </p:nvSpPr>
        <p:spPr>
          <a:xfrm>
            <a:off x="14605" y="-6350"/>
            <a:ext cx="4774500" cy="864900"/>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a:solidFill>
                  <a:schemeClr val="lt1"/>
                </a:solidFill>
                <a:latin typeface="Times New Roman"/>
                <a:ea typeface="Times New Roman"/>
                <a:cs typeface="Times New Roman"/>
                <a:sym typeface="Times New Roman"/>
              </a:rPr>
              <a:t>INTRODUCTION:</a:t>
            </a:r>
            <a:endParaRPr sz="4000">
              <a:solidFill>
                <a:schemeClr val="lt1"/>
              </a:solidFill>
              <a:latin typeface="Times New Roman"/>
              <a:ea typeface="Times New Roman"/>
              <a:cs typeface="Times New Roman"/>
              <a:sym typeface="Times New Roman"/>
            </a:endParaRPr>
          </a:p>
        </p:txBody>
      </p:sp>
      <p:sp>
        <p:nvSpPr>
          <p:cNvPr id="132" name="Google Shape;132;p19"/>
          <p:cNvSpPr txBox="1">
            <a:spLocks noGrp="1"/>
          </p:cNvSpPr>
          <p:nvPr>
            <p:ph type="body" idx="1"/>
          </p:nvPr>
        </p:nvSpPr>
        <p:spPr>
          <a:xfrm>
            <a:off x="-293615" y="125835"/>
            <a:ext cx="12292668" cy="6962862"/>
          </a:xfrm>
          <a:prstGeom prst="rect">
            <a:avLst/>
          </a:prstGeom>
        </p:spPr>
        <p:txBody>
          <a:bodyPr spcFirstLastPara="1" wrap="square" lIns="91425" tIns="45700" rIns="91425" bIns="45700" anchor="t" anchorCtr="0">
            <a:normAutofit fontScale="32500" lnSpcReduction="20000"/>
          </a:bodyPr>
          <a:lstStyle/>
          <a:p>
            <a:pPr marL="457200" lvl="0" indent="0" algn="just" rtl="0">
              <a:lnSpc>
                <a:spcPct val="150000"/>
              </a:lnSpc>
              <a:spcBef>
                <a:spcPts val="1000"/>
              </a:spcBef>
              <a:spcAft>
                <a:spcPts val="0"/>
              </a:spcAft>
              <a:buNone/>
            </a:pPr>
            <a:endParaRPr lang="en-US" sz="7000" b="1" dirty="0">
              <a:latin typeface="Times New Roman"/>
              <a:ea typeface="Times New Roman"/>
              <a:cs typeface="Times New Roman"/>
              <a:sym typeface="Times New Roman"/>
            </a:endParaRPr>
          </a:p>
          <a:p>
            <a:pPr marL="457200" lvl="0" indent="0" algn="just" rtl="0">
              <a:lnSpc>
                <a:spcPct val="150000"/>
              </a:lnSpc>
              <a:spcBef>
                <a:spcPts val="1000"/>
              </a:spcBef>
              <a:spcAft>
                <a:spcPts val="0"/>
              </a:spcAft>
              <a:buNone/>
            </a:pPr>
            <a:r>
              <a:rPr lang="en-US" sz="8600" b="1" dirty="0">
                <a:latin typeface="Times New Roman"/>
                <a:ea typeface="Times New Roman"/>
                <a:cs typeface="Times New Roman"/>
                <a:sym typeface="Times New Roman"/>
              </a:rPr>
              <a:t>Features::</a:t>
            </a:r>
          </a:p>
          <a:p>
            <a:pPr lvl="0" indent="0" algn="just" rtl="0">
              <a:lnSpc>
                <a:spcPct val="120000"/>
              </a:lnSpc>
              <a:spcBef>
                <a:spcPts val="1000"/>
              </a:spcBef>
              <a:spcAft>
                <a:spcPts val="0"/>
              </a:spcAft>
              <a:buNone/>
            </a:pPr>
            <a:r>
              <a:rPr lang="en-US" sz="7400" b="1" dirty="0">
                <a:latin typeface="Times New Roman"/>
                <a:ea typeface="Times New Roman"/>
                <a:cs typeface="Times New Roman"/>
                <a:sym typeface="Times New Roman"/>
              </a:rPr>
              <a:t>1.Club Information: </a:t>
            </a:r>
            <a:r>
              <a:rPr lang="en-US" sz="7400" dirty="0">
                <a:latin typeface="Times New Roman"/>
                <a:ea typeface="Times New Roman"/>
                <a:cs typeface="Times New Roman"/>
                <a:sym typeface="Times New Roman"/>
              </a:rPr>
              <a:t>Access detailed information about all available clubs, including activities, missions, and membership requirements.</a:t>
            </a:r>
          </a:p>
          <a:p>
            <a:pPr lvl="0" indent="0" algn="just" rtl="0">
              <a:lnSpc>
                <a:spcPct val="120000"/>
              </a:lnSpc>
              <a:spcBef>
                <a:spcPts val="1000"/>
              </a:spcBef>
              <a:spcAft>
                <a:spcPts val="0"/>
              </a:spcAft>
              <a:buNone/>
            </a:pPr>
            <a:r>
              <a:rPr lang="en-US" sz="7400" b="1" dirty="0">
                <a:latin typeface="Times New Roman"/>
                <a:ea typeface="Times New Roman"/>
                <a:cs typeface="Times New Roman"/>
                <a:sym typeface="Times New Roman"/>
              </a:rPr>
              <a:t>2. Leadership Profiles</a:t>
            </a:r>
            <a:r>
              <a:rPr lang="en-US" sz="7400" dirty="0">
                <a:latin typeface="Times New Roman"/>
                <a:ea typeface="Times New Roman"/>
                <a:cs typeface="Times New Roman"/>
                <a:sym typeface="Times New Roman"/>
              </a:rPr>
              <a:t>: Get acquainted with the presidents and vice presidents of each club, learning about their roles and contributions.</a:t>
            </a:r>
          </a:p>
          <a:p>
            <a:pPr lvl="0" indent="0" algn="just" rtl="0">
              <a:lnSpc>
                <a:spcPct val="120000"/>
              </a:lnSpc>
              <a:spcBef>
                <a:spcPts val="1000"/>
              </a:spcBef>
              <a:spcAft>
                <a:spcPts val="0"/>
              </a:spcAft>
              <a:buNone/>
            </a:pPr>
            <a:r>
              <a:rPr lang="en-US" sz="7400" b="1" dirty="0">
                <a:latin typeface="Times New Roman"/>
                <a:ea typeface="Times New Roman"/>
                <a:cs typeface="Times New Roman"/>
                <a:sym typeface="Times New Roman"/>
              </a:rPr>
              <a:t>3. Event Calendar</a:t>
            </a:r>
            <a:r>
              <a:rPr lang="en-US" sz="7400" dirty="0">
                <a:latin typeface="Times New Roman"/>
                <a:ea typeface="Times New Roman"/>
                <a:cs typeface="Times New Roman"/>
                <a:sym typeface="Times New Roman"/>
              </a:rPr>
              <a:t>: Stay up-to-date with past highlights and upcoming events within the club community.</a:t>
            </a:r>
          </a:p>
          <a:p>
            <a:pPr lvl="0" indent="0" algn="just" rtl="0">
              <a:lnSpc>
                <a:spcPct val="120000"/>
              </a:lnSpc>
              <a:spcBef>
                <a:spcPts val="1000"/>
              </a:spcBef>
              <a:spcAft>
                <a:spcPts val="0"/>
              </a:spcAft>
              <a:buNone/>
            </a:pPr>
            <a:r>
              <a:rPr lang="en-US" sz="7400" b="1" dirty="0">
                <a:latin typeface="Times New Roman"/>
                <a:ea typeface="Times New Roman"/>
                <a:cs typeface="Times New Roman"/>
                <a:sym typeface="Times New Roman"/>
              </a:rPr>
              <a:t>4. Chat Room</a:t>
            </a:r>
            <a:r>
              <a:rPr lang="en-US" sz="7400" dirty="0">
                <a:latin typeface="Times New Roman"/>
                <a:ea typeface="Times New Roman"/>
                <a:cs typeface="Times New Roman"/>
                <a:sym typeface="Times New Roman"/>
              </a:rPr>
              <a:t>: Join discussions, ask questions, and seek assistance in our interactive chat room dedicated to club-related queries and discussions.</a:t>
            </a:r>
          </a:p>
          <a:p>
            <a:pPr lvl="0" indent="0" algn="just" rtl="0">
              <a:lnSpc>
                <a:spcPct val="120000"/>
              </a:lnSpc>
              <a:spcBef>
                <a:spcPts val="1000"/>
              </a:spcBef>
              <a:spcAft>
                <a:spcPts val="0"/>
              </a:spcAft>
              <a:buNone/>
            </a:pPr>
            <a:r>
              <a:rPr lang="en-US" sz="7400" b="1" dirty="0">
                <a:latin typeface="Times New Roman"/>
                <a:ea typeface="Times New Roman"/>
                <a:cs typeface="Times New Roman"/>
                <a:sym typeface="Times New Roman"/>
              </a:rPr>
              <a:t>5. User-Friendly Interface</a:t>
            </a:r>
            <a:r>
              <a:rPr lang="en-US" sz="7400" dirty="0">
                <a:latin typeface="Times New Roman"/>
                <a:ea typeface="Times New Roman"/>
                <a:cs typeface="Times New Roman"/>
                <a:sym typeface="Times New Roman"/>
              </a:rPr>
              <a:t>: Enjoy a seamless and intuitive browsing experience, designed to enhance user engagement and satisfaction.</a:t>
            </a:r>
          </a:p>
          <a:p>
            <a:pPr lvl="0" indent="0" algn="just" rtl="0">
              <a:lnSpc>
                <a:spcPct val="120000"/>
              </a:lnSpc>
              <a:spcBef>
                <a:spcPts val="1000"/>
              </a:spcBef>
              <a:spcAft>
                <a:spcPts val="0"/>
              </a:spcAft>
              <a:buNone/>
            </a:pPr>
            <a:r>
              <a:rPr lang="en-US" sz="7400" b="1" dirty="0">
                <a:latin typeface="Times New Roman"/>
                <a:ea typeface="Times New Roman"/>
                <a:cs typeface="Times New Roman"/>
                <a:sym typeface="Times New Roman"/>
              </a:rPr>
              <a:t>6. MERN Stack Integration</a:t>
            </a:r>
            <a:r>
              <a:rPr lang="en-US" sz="7400" dirty="0">
                <a:latin typeface="Times New Roman"/>
                <a:ea typeface="Times New Roman"/>
                <a:cs typeface="Times New Roman"/>
                <a:sym typeface="Times New Roman"/>
              </a:rPr>
              <a:t>: Leveraging MongoDB, Express.js, React.js, and Node.js, our website ensures robust functionality and performance.</a:t>
            </a:r>
            <a:endParaRPr sz="7400" dirty="0">
              <a:latin typeface="Times New Roman"/>
              <a:ea typeface="Times New Roman"/>
              <a:cs typeface="Times New Roman"/>
              <a:sym typeface="Times New Roman"/>
            </a:endParaRPr>
          </a:p>
          <a:p>
            <a:pPr marL="457200" lvl="0" indent="0" algn="just" rtl="0">
              <a:lnSpc>
                <a:spcPct val="150000"/>
              </a:lnSpc>
              <a:spcBef>
                <a:spcPts val="1000"/>
              </a:spcBef>
              <a:spcAft>
                <a:spcPts val="0"/>
              </a:spcAft>
              <a:buNone/>
            </a:pPr>
            <a:endParaRPr sz="2400" b="1"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23"/>
          <p:cNvSpPr/>
          <p:nvPr/>
        </p:nvSpPr>
        <p:spPr>
          <a:xfrm>
            <a:off x="14605" y="-6350"/>
            <a:ext cx="5316855" cy="824865"/>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600">
                <a:solidFill>
                  <a:schemeClr val="lt1"/>
                </a:solidFill>
                <a:latin typeface="Times New Roman"/>
                <a:ea typeface="Times New Roman"/>
                <a:cs typeface="Times New Roman"/>
                <a:sym typeface="Times New Roman"/>
              </a:rPr>
              <a:t>EXISTING SYSTEM:</a:t>
            </a:r>
            <a:endParaRPr sz="2600">
              <a:solidFill>
                <a:schemeClr val="lt1"/>
              </a:solidFill>
              <a:latin typeface="Times New Roman"/>
              <a:ea typeface="Times New Roman"/>
              <a:cs typeface="Times New Roman"/>
              <a:sym typeface="Times New Roman"/>
            </a:endParaRPr>
          </a:p>
        </p:txBody>
      </p:sp>
      <p:sp>
        <p:nvSpPr>
          <p:cNvPr id="5" name="Text Placeholder 4">
            <a:extLst>
              <a:ext uri="{FF2B5EF4-FFF2-40B4-BE49-F238E27FC236}">
                <a16:creationId xmlns:a16="http://schemas.microsoft.com/office/drawing/2014/main" id="{C8F59D9F-B8A8-F108-2EEB-0085309CEDF6}"/>
              </a:ext>
            </a:extLst>
          </p:cNvPr>
          <p:cNvSpPr>
            <a:spLocks noGrp="1"/>
          </p:cNvSpPr>
          <p:nvPr>
            <p:ph type="body" idx="1"/>
          </p:nvPr>
        </p:nvSpPr>
        <p:spPr>
          <a:xfrm>
            <a:off x="662730" y="1182848"/>
            <a:ext cx="10691070" cy="4994115"/>
          </a:xfrm>
        </p:spPr>
        <p:txBody>
          <a:bodyPr>
            <a:normAutofit fontScale="92500" lnSpcReduction="10000"/>
          </a:bodyPr>
          <a:lstStyle/>
          <a:p>
            <a:pPr marL="228600" lvl="0" indent="-171450" algn="just" rtl="0">
              <a:lnSpc>
                <a:spcPct val="100000"/>
              </a:lnSpc>
              <a:spcBef>
                <a:spcPts val="1000"/>
              </a:spcBef>
              <a:spcAft>
                <a:spcPts val="0"/>
              </a:spcAft>
              <a:buClr>
                <a:schemeClr val="dk1"/>
              </a:buClr>
              <a:buSzPts val="1100"/>
              <a:buNone/>
            </a:pPr>
            <a:r>
              <a:rPr lang="en-US" sz="2800" b="1" dirty="0">
                <a:latin typeface="Times New Roman"/>
                <a:ea typeface="Times New Roman"/>
                <a:cs typeface="Times New Roman"/>
                <a:sym typeface="Times New Roman"/>
              </a:rPr>
              <a:t>1. OrgSync</a:t>
            </a:r>
            <a:r>
              <a:rPr lang="en-US" sz="2800" dirty="0">
                <a:latin typeface="Times New Roman"/>
                <a:ea typeface="Times New Roman"/>
                <a:cs typeface="Times New Roman"/>
                <a:sym typeface="Times New Roman"/>
              </a:rPr>
              <a:t>: OrgSync is a platform widely used by universities and colleges for managing student organizations, clubs, and activities. It provides features for event management, membership tracking, communication, and collaboration.</a:t>
            </a:r>
          </a:p>
          <a:p>
            <a:pPr marL="228600" lvl="0" indent="-171450" algn="just" rtl="0">
              <a:lnSpc>
                <a:spcPct val="100000"/>
              </a:lnSpc>
              <a:spcBef>
                <a:spcPts val="1000"/>
              </a:spcBef>
              <a:spcAft>
                <a:spcPts val="0"/>
              </a:spcAft>
              <a:buClr>
                <a:schemeClr val="dk1"/>
              </a:buClr>
              <a:buSzPts val="1100"/>
              <a:buNone/>
            </a:pPr>
            <a:r>
              <a:rPr lang="en-US" sz="2800" b="1" dirty="0">
                <a:latin typeface="Times New Roman"/>
                <a:ea typeface="Times New Roman"/>
                <a:cs typeface="Times New Roman"/>
                <a:sym typeface="Times New Roman"/>
              </a:rPr>
              <a:t>2. </a:t>
            </a:r>
            <a:r>
              <a:rPr lang="en-US" sz="2800" b="1" dirty="0" err="1">
                <a:latin typeface="Times New Roman"/>
                <a:ea typeface="Times New Roman"/>
                <a:cs typeface="Times New Roman"/>
                <a:sym typeface="Times New Roman"/>
              </a:rPr>
              <a:t>CampusGroups</a:t>
            </a:r>
            <a:r>
              <a:rPr lang="en-US" sz="2800" dirty="0">
                <a:latin typeface="Times New Roman"/>
                <a:ea typeface="Times New Roman"/>
                <a:cs typeface="Times New Roman"/>
                <a:sym typeface="Times New Roman"/>
              </a:rPr>
              <a:t>: </a:t>
            </a:r>
            <a:r>
              <a:rPr lang="en-US" sz="2800" dirty="0" err="1">
                <a:latin typeface="Times New Roman"/>
                <a:ea typeface="Times New Roman"/>
                <a:cs typeface="Times New Roman"/>
                <a:sym typeface="Times New Roman"/>
              </a:rPr>
              <a:t>CampusGroups</a:t>
            </a:r>
            <a:r>
              <a:rPr lang="en-US" sz="2800" dirty="0">
                <a:latin typeface="Times New Roman"/>
                <a:ea typeface="Times New Roman"/>
                <a:cs typeface="Times New Roman"/>
                <a:sym typeface="Times New Roman"/>
              </a:rPr>
              <a:t> is another popular platform used by educational institutions for managing student clubs, organizations, and events. It offers features such as event registration, group messaging, document sharing, and member directories.</a:t>
            </a:r>
          </a:p>
          <a:p>
            <a:pPr marL="228600" lvl="0" indent="-171450" algn="just" rtl="0">
              <a:lnSpc>
                <a:spcPct val="100000"/>
              </a:lnSpc>
              <a:spcBef>
                <a:spcPts val="1000"/>
              </a:spcBef>
              <a:spcAft>
                <a:spcPts val="0"/>
              </a:spcAft>
              <a:buClr>
                <a:schemeClr val="dk1"/>
              </a:buClr>
              <a:buSzPts val="1100"/>
              <a:buNone/>
            </a:pPr>
            <a:r>
              <a:rPr lang="en-US" sz="2800" b="1" dirty="0">
                <a:latin typeface="Times New Roman"/>
                <a:ea typeface="Times New Roman"/>
                <a:cs typeface="Times New Roman"/>
                <a:sym typeface="Times New Roman"/>
              </a:rPr>
              <a:t>3. Presence</a:t>
            </a:r>
            <a:r>
              <a:rPr lang="en-US" sz="2800" dirty="0">
                <a:latin typeface="Times New Roman"/>
                <a:ea typeface="Times New Roman"/>
                <a:cs typeface="Times New Roman"/>
                <a:sym typeface="Times New Roman"/>
              </a:rPr>
              <a:t>: Presence is a comprehensive student engagement platform that helps universities and colleges manage clubs, organizations, and events. It provides tools for event planning, member management, budget tracking, and data analytics.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body" idx="1"/>
          </p:nvPr>
        </p:nvSpPr>
        <p:spPr>
          <a:xfrm>
            <a:off x="153025" y="1114350"/>
            <a:ext cx="11829000" cy="5311200"/>
          </a:xfrm>
          <a:prstGeom prst="rect">
            <a:avLst/>
          </a:prstGeom>
          <a:noFill/>
          <a:ln>
            <a:noFill/>
          </a:ln>
        </p:spPr>
        <p:txBody>
          <a:bodyPr spcFirstLastPara="1" wrap="square" lIns="91425" tIns="45700" rIns="91425" bIns="45700" anchor="t" anchorCtr="0">
            <a:noAutofit/>
          </a:bodyPr>
          <a:lstStyle/>
          <a:p>
            <a:pPr marL="228600" lvl="0" indent="-76200" algn="just" rtl="0">
              <a:lnSpc>
                <a:spcPct val="100000"/>
              </a:lnSpc>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1. Authentication &amp; Authorization Secure user sign-up, login, and role-based access control.</a:t>
            </a:r>
          </a:p>
          <a:p>
            <a:pPr marL="228600" lvl="0" indent="-76200" algn="just" rtl="0">
              <a:lnSpc>
                <a:spcPct val="100000"/>
              </a:lnSpc>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2. Club Management Admins create, edit, and delete club profiles with details.</a:t>
            </a:r>
          </a:p>
          <a:p>
            <a:pPr marL="228600" lvl="0" indent="-76200" algn="just" rtl="0">
              <a:lnSpc>
                <a:spcPct val="100000"/>
              </a:lnSpc>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3. Event Organization: Clubs organize events with RSVP options and details.</a:t>
            </a:r>
          </a:p>
          <a:p>
            <a:pPr marL="228600" lvl="0" indent="-76200" algn="just" rtl="0">
              <a:lnSpc>
                <a:spcPct val="100000"/>
              </a:lnSpc>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4. Announcements &amp; News: Admins post updates for the CSE community.</a:t>
            </a:r>
          </a:p>
          <a:p>
            <a:pPr marL="228600" lvl="0" indent="-76200" algn="just" rtl="0">
              <a:lnSpc>
                <a:spcPct val="100000"/>
              </a:lnSpc>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5. Resource Sharing: Clubs share documents and tutorials.</a:t>
            </a:r>
          </a:p>
          <a:p>
            <a:pPr marL="228600" lvl="0" indent="-76200" algn="just" rtl="0">
              <a:lnSpc>
                <a:spcPct val="100000"/>
              </a:lnSpc>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6. Discussion Forums: Engage members in discussions and collaboration.</a:t>
            </a:r>
          </a:p>
          <a:p>
            <a:pPr marL="228600" lvl="0" indent="-76200" algn="just" rtl="0">
              <a:lnSpc>
                <a:spcPct val="100000"/>
              </a:lnSpc>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7. Search &amp; Filtering: Users find clubs, events, and resources easily.</a:t>
            </a:r>
          </a:p>
          <a:p>
            <a:pPr marL="228600" lvl="0" indent="-76200" algn="just" rtl="0">
              <a:lnSpc>
                <a:spcPct val="100000"/>
              </a:lnSpc>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8. User Profiles: Customizable profiles manage personal info and affiliations.</a:t>
            </a:r>
          </a:p>
          <a:p>
            <a:pPr marL="228600" lvl="0" indent="-76200" algn="just" rtl="0">
              <a:lnSpc>
                <a:spcPct val="100000"/>
              </a:lnSpc>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9. Security &amp; Scalability: Implement robust security and scalable architecture.</a:t>
            </a:r>
          </a:p>
          <a:p>
            <a:pPr marL="228600" lvl="0" indent="-76200" algn="just" rtl="0">
              <a:lnSpc>
                <a:spcPct val="100000"/>
              </a:lnSpc>
              <a:spcBef>
                <a:spcPts val="1000"/>
              </a:spcBef>
              <a:spcAft>
                <a:spcPts val="0"/>
              </a:spcAft>
              <a:buClr>
                <a:schemeClr val="dk1"/>
              </a:buClr>
              <a:buSzPts val="2400"/>
              <a:buNone/>
            </a:pPr>
            <a:endParaRPr sz="2400" dirty="0">
              <a:latin typeface="Times New Roman"/>
              <a:ea typeface="Times New Roman"/>
              <a:cs typeface="Times New Roman"/>
              <a:sym typeface="Times New Roman"/>
            </a:endParaRPr>
          </a:p>
        </p:txBody>
      </p:sp>
      <p:sp>
        <p:nvSpPr>
          <p:cNvPr id="162" name="Google Shape;162;p24"/>
          <p:cNvSpPr/>
          <p:nvPr/>
        </p:nvSpPr>
        <p:spPr>
          <a:xfrm>
            <a:off x="14605" y="-6351"/>
            <a:ext cx="5704205" cy="1029807"/>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dirty="0">
                <a:solidFill>
                  <a:schemeClr val="lt1"/>
                </a:solidFill>
                <a:latin typeface="Times New Roman"/>
                <a:ea typeface="Times New Roman"/>
                <a:cs typeface="Times New Roman"/>
                <a:sym typeface="Times New Roman"/>
              </a:rPr>
              <a:t>PROPOSED SYSTEM:</a:t>
            </a:r>
            <a:endParaRPr sz="4000" dirty="0">
              <a:solidFill>
                <a:schemeClr val="lt1"/>
              </a:solidFill>
              <a:latin typeface="Times New Roman"/>
              <a:ea typeface="Times New Roman"/>
              <a:cs typeface="Times New Roman"/>
              <a:sym typeface="Times New Roman"/>
            </a:endParaRPr>
          </a:p>
        </p:txBody>
      </p:sp>
      <p:sp>
        <p:nvSpPr>
          <p:cNvPr id="163" name="Google Shape;163;p24"/>
          <p:cNvSpPr txBox="1"/>
          <p:nvPr/>
        </p:nvSpPr>
        <p:spPr>
          <a:xfrm>
            <a:off x="4826000" y="1582420"/>
            <a:ext cx="254000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7"/>
          <p:cNvSpPr txBox="1">
            <a:spLocks noGrp="1"/>
          </p:cNvSpPr>
          <p:nvPr>
            <p:ph type="title"/>
          </p:nvPr>
        </p:nvSpPr>
        <p:spPr>
          <a:xfrm>
            <a:off x="609600" y="0"/>
            <a:ext cx="10972800" cy="990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000"/>
              <a:buFont typeface="Times New Roman"/>
              <a:buNone/>
            </a:pPr>
            <a:r>
              <a:rPr lang="en-US" sz="4000" b="1" dirty="0">
                <a:solidFill>
                  <a:srgbClr val="FF0000"/>
                </a:solidFill>
                <a:latin typeface="Times New Roman"/>
                <a:ea typeface="Times New Roman"/>
                <a:cs typeface="Times New Roman"/>
                <a:sym typeface="Times New Roman"/>
              </a:rPr>
              <a:t>Methodology</a:t>
            </a:r>
            <a:endParaRPr sz="4000" b="1" dirty="0">
              <a:solidFill>
                <a:srgbClr val="FF0000"/>
              </a:solidFill>
              <a:latin typeface="Times New Roman"/>
              <a:ea typeface="Times New Roman"/>
              <a:cs typeface="Times New Roman"/>
              <a:sym typeface="Times New Roman"/>
            </a:endParaRPr>
          </a:p>
        </p:txBody>
      </p:sp>
      <p:sp>
        <p:nvSpPr>
          <p:cNvPr id="260" name="Google Shape;260;p37"/>
          <p:cNvSpPr/>
          <p:nvPr/>
        </p:nvSpPr>
        <p:spPr>
          <a:xfrm>
            <a:off x="14601" y="-6350"/>
            <a:ext cx="4951682" cy="1069200"/>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dirty="0">
                <a:solidFill>
                  <a:schemeClr val="lt1"/>
                </a:solidFill>
                <a:latin typeface="Times New Roman"/>
                <a:ea typeface="Times New Roman"/>
                <a:cs typeface="Times New Roman"/>
                <a:sym typeface="Times New Roman"/>
              </a:rPr>
              <a:t>Tech Stack</a:t>
            </a:r>
            <a:endParaRPr sz="4000" dirty="0">
              <a:solidFill>
                <a:schemeClr val="lt1"/>
              </a:solidFill>
              <a:latin typeface="Times New Roman"/>
              <a:ea typeface="Times New Roman"/>
              <a:cs typeface="Times New Roman"/>
              <a:sym typeface="Times New Roman"/>
            </a:endParaRPr>
          </a:p>
        </p:txBody>
      </p:sp>
      <p:sp>
        <p:nvSpPr>
          <p:cNvPr id="261" name="Google Shape;261;p37"/>
          <p:cNvSpPr/>
          <p:nvPr/>
        </p:nvSpPr>
        <p:spPr>
          <a:xfrm>
            <a:off x="84600" y="990600"/>
            <a:ext cx="11497800" cy="5530200"/>
          </a:xfrm>
          <a:prstGeom prst="rect">
            <a:avLst/>
          </a:prstGeom>
          <a:noFill/>
          <a:ln>
            <a:noFill/>
          </a:ln>
        </p:spPr>
        <p:txBody>
          <a:bodyPr spcFirstLastPara="1" wrap="square" lIns="91425" tIns="45700" rIns="91425" bIns="45700" anchor="t" anchorCtr="0">
            <a:noAutofit/>
          </a:bodyPr>
          <a:lstStyle/>
          <a:p>
            <a:pPr lvl="0" algn="l" rtl="0">
              <a:lnSpc>
                <a:spcPct val="150000"/>
              </a:lnSpc>
              <a:spcBef>
                <a:spcPts val="0"/>
              </a:spcBef>
              <a:spcAft>
                <a:spcPts val="0"/>
              </a:spcAft>
              <a:buSzPts val="1100"/>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Frontend:</a:t>
            </a:r>
            <a:r>
              <a:rPr lang="en-US" sz="2400" dirty="0">
                <a:solidFill>
                  <a:schemeClr val="dk1"/>
                </a:solidFill>
                <a:latin typeface="Times New Roman"/>
                <a:ea typeface="Times New Roman"/>
                <a:cs typeface="Times New Roman"/>
                <a:sym typeface="Times New Roman"/>
              </a:rPr>
              <a:t> React.js</a:t>
            </a:r>
          </a:p>
          <a:p>
            <a:pPr lvl="0" algn="l" rtl="0">
              <a:lnSpc>
                <a:spcPct val="150000"/>
              </a:lnSpc>
              <a:spcBef>
                <a:spcPts val="0"/>
              </a:spcBef>
              <a:spcAft>
                <a:spcPts val="0"/>
              </a:spcAft>
              <a:buSzPts val="1100"/>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Backend:</a:t>
            </a:r>
            <a:r>
              <a:rPr lang="en-US" sz="2400" dirty="0">
                <a:solidFill>
                  <a:schemeClr val="dk1"/>
                </a:solidFill>
                <a:latin typeface="Times New Roman"/>
                <a:ea typeface="Times New Roman"/>
                <a:cs typeface="Times New Roman"/>
                <a:sym typeface="Times New Roman"/>
              </a:rPr>
              <a:t> Node.js </a:t>
            </a:r>
          </a:p>
          <a:p>
            <a:pPr lvl="0" algn="l" rtl="0">
              <a:lnSpc>
                <a:spcPct val="150000"/>
              </a:lnSpc>
              <a:spcBef>
                <a:spcPts val="0"/>
              </a:spcBef>
              <a:spcAft>
                <a:spcPts val="0"/>
              </a:spcAft>
              <a:buSzPts val="1100"/>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Database:</a:t>
            </a:r>
            <a:r>
              <a:rPr lang="en-US" sz="2400" dirty="0">
                <a:solidFill>
                  <a:schemeClr val="dk1"/>
                </a:solidFill>
                <a:latin typeface="Times New Roman"/>
                <a:ea typeface="Times New Roman"/>
                <a:cs typeface="Times New Roman"/>
                <a:sym typeface="Times New Roman"/>
              </a:rPr>
              <a:t> MongoDB</a:t>
            </a:r>
          </a:p>
          <a:p>
            <a:pPr lvl="0" algn="l" rtl="0">
              <a:lnSpc>
                <a:spcPct val="150000"/>
              </a:lnSpc>
              <a:spcBef>
                <a:spcPts val="0"/>
              </a:spcBef>
              <a:spcAft>
                <a:spcPts val="0"/>
              </a:spcAft>
              <a:buSzPts val="1100"/>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Server: </a:t>
            </a:r>
            <a:r>
              <a:rPr lang="en-US" sz="2400" dirty="0">
                <a:solidFill>
                  <a:schemeClr val="dk1"/>
                </a:solidFill>
                <a:latin typeface="Times New Roman"/>
                <a:ea typeface="Times New Roman"/>
                <a:cs typeface="Times New Roman"/>
                <a:sym typeface="Times New Roman"/>
              </a:rPr>
              <a:t>Express.js</a:t>
            </a:r>
          </a:p>
          <a:p>
            <a:pPr lvl="0" algn="l" rtl="0">
              <a:lnSpc>
                <a:spcPct val="150000"/>
              </a:lnSpc>
              <a:spcBef>
                <a:spcPts val="0"/>
              </a:spcBef>
              <a:spcAft>
                <a:spcPts val="0"/>
              </a:spcAft>
              <a:buSzPts val="1100"/>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Deployment:</a:t>
            </a:r>
            <a:r>
              <a:rPr lang="en-US" sz="2400" dirty="0">
                <a:solidFill>
                  <a:schemeClr val="dk1"/>
                </a:solidFill>
                <a:latin typeface="Times New Roman"/>
                <a:ea typeface="Times New Roman"/>
                <a:cs typeface="Times New Roman"/>
                <a:sym typeface="Times New Roman"/>
              </a:rPr>
              <a:t> Docker, Vercel , Amazon Web Services (EC 2)</a:t>
            </a:r>
          </a:p>
          <a:p>
            <a:pPr lvl="0" algn="l" rtl="0">
              <a:lnSpc>
                <a:spcPct val="150000"/>
              </a:lnSpc>
              <a:spcBef>
                <a:spcPts val="0"/>
              </a:spcBef>
              <a:spcAft>
                <a:spcPts val="0"/>
              </a:spcAft>
              <a:buSzPts val="1100"/>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Authentication: </a:t>
            </a:r>
            <a:r>
              <a:rPr lang="en-US" sz="2400" dirty="0">
                <a:solidFill>
                  <a:schemeClr val="dk1"/>
                </a:solidFill>
                <a:latin typeface="Times New Roman"/>
                <a:ea typeface="Times New Roman"/>
                <a:cs typeface="Times New Roman"/>
                <a:sym typeface="Times New Roman"/>
              </a:rPr>
              <a:t>Passport Js for client-side validation</a:t>
            </a:r>
          </a:p>
          <a:p>
            <a:pPr lvl="0" algn="l" rtl="0">
              <a:lnSpc>
                <a:spcPct val="150000"/>
              </a:lnSpc>
              <a:spcBef>
                <a:spcPts val="0"/>
              </a:spcBef>
              <a:spcAft>
                <a:spcPts val="0"/>
              </a:spcAft>
              <a:buSzPts val="1100"/>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Version Control: </a:t>
            </a:r>
            <a:r>
              <a:rPr lang="en-US" sz="2400" dirty="0">
                <a:solidFill>
                  <a:schemeClr val="dk1"/>
                </a:solidFill>
                <a:latin typeface="Times New Roman"/>
                <a:ea typeface="Times New Roman"/>
                <a:cs typeface="Times New Roman"/>
                <a:sym typeface="Times New Roman"/>
              </a:rPr>
              <a:t>Git</a:t>
            </a:r>
          </a:p>
          <a:p>
            <a:pPr lvl="0" algn="l" rtl="0">
              <a:lnSpc>
                <a:spcPct val="150000"/>
              </a:lnSpc>
              <a:spcBef>
                <a:spcPts val="0"/>
              </a:spcBef>
              <a:spcAft>
                <a:spcPts val="0"/>
              </a:spcAft>
              <a:buSzPts val="1100"/>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Hosting: </a:t>
            </a:r>
            <a:r>
              <a:rPr lang="en-US" sz="2400" dirty="0">
                <a:solidFill>
                  <a:schemeClr val="dk1"/>
                </a:solidFill>
                <a:latin typeface="Times New Roman"/>
                <a:ea typeface="Times New Roman"/>
                <a:cs typeface="Times New Roman"/>
                <a:sym typeface="Times New Roman"/>
              </a:rPr>
              <a:t>Vercel , Amazon Web Services ( EC 2 )</a:t>
            </a:r>
          </a:p>
          <a:p>
            <a:pPr lvl="0" algn="l" rtl="0">
              <a:lnSpc>
                <a:spcPct val="150000"/>
              </a:lnSpc>
              <a:spcBef>
                <a:spcPts val="0"/>
              </a:spcBef>
              <a:spcAft>
                <a:spcPts val="0"/>
              </a:spcAft>
              <a:buSzPts val="1100"/>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Continuous Integration/Continuous Deployment (CI/CD): </a:t>
            </a:r>
            <a:r>
              <a:rPr lang="en-US" sz="2400" dirty="0">
                <a:solidFill>
                  <a:schemeClr val="dk1"/>
                </a:solidFill>
                <a:latin typeface="Times New Roman"/>
                <a:ea typeface="Times New Roman"/>
                <a:cs typeface="Times New Roman"/>
                <a:sym typeface="Times New Roman"/>
              </a:rPr>
              <a:t>GitHub Actions</a:t>
            </a:r>
          </a:p>
          <a:p>
            <a:pPr lvl="0" algn="l" rtl="0">
              <a:lnSpc>
                <a:spcPct val="150000"/>
              </a:lnSpc>
              <a:spcBef>
                <a:spcPts val="0"/>
              </a:spcBef>
              <a:spcAft>
                <a:spcPts val="0"/>
              </a:spcAft>
              <a:buSzPts val="1100"/>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Data-Base Server :</a:t>
            </a:r>
            <a:r>
              <a:rPr lang="en-US" sz="2400" dirty="0">
                <a:solidFill>
                  <a:schemeClr val="dk1"/>
                </a:solidFill>
                <a:latin typeface="Times New Roman"/>
                <a:ea typeface="Times New Roman"/>
                <a:cs typeface="Times New Roman"/>
                <a:sym typeface="Times New Roman"/>
              </a:rPr>
              <a:t> Amazon Web services ( EC 2 ) , Mongo Atlas</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TotalTime>
  <Words>1268</Words>
  <Application>Microsoft Office PowerPoint</Application>
  <PresentationFormat>Widescreen</PresentationFormat>
  <Paragraphs>94</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Wingdings</vt:lpstr>
      <vt:lpstr>Times New Roman</vt:lpstr>
      <vt:lpstr>Calibri</vt:lpstr>
      <vt:lpstr>Arial</vt:lpstr>
      <vt:lpstr>Algerian</vt: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Methodology</vt:lpstr>
      <vt:lpstr>Methodology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varun harinath</dc:creator>
  <cp:lastModifiedBy>varun Harinath</cp:lastModifiedBy>
  <cp:revision>8</cp:revision>
  <dcterms:modified xsi:type="dcterms:W3CDTF">2024-04-26T01:25:40Z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2024-02-24T03:41:40Z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7d52893d-8948-4aba-ae99-7a94c05b3aa5</vt:lpwstr>
  </property>
  <property fmtid="{D5CDD505-2E9C-101B-9397-08002B2CF9AE}" pid="7" name="MSIP_Label_defa4170-0d19-0005-0004-bc88714345d2_ActionId">
    <vt:lpwstr>2ce99df7-42a9-4e10-8e84-7a95c698b964</vt:lpwstr>
  </property>
  <property fmtid="{D5CDD505-2E9C-101B-9397-08002B2CF9AE}" pid="8" name="MSIP_Label_defa4170-0d19-0005-0004-bc88714345d2_ContentBits">
    <vt:lpwstr>0</vt:lpwstr>
  </property>
</Properties>
</file>