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76999"/>
            <a:ext cx="4571999" cy="380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448424"/>
            <a:ext cx="9143999" cy="4095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5262" y="914466"/>
            <a:ext cx="8762999" cy="95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0" y="6476999"/>
            <a:ext cx="4571999" cy="380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839" y="105085"/>
            <a:ext cx="700722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675" y="1307730"/>
            <a:ext cx="8268334" cy="397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0974" y="6570083"/>
            <a:ext cx="4119245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7564" y="6570388"/>
            <a:ext cx="2658745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5856" y="6570388"/>
            <a:ext cx="295275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895975"/>
            <a:chOff x="0" y="0"/>
            <a:chExt cx="9144000" cy="5895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609" y="1762124"/>
              <a:ext cx="4143390" cy="26193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2155"/>
              <a:ext cx="5822946" cy="3238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90599"/>
              <a:ext cx="4000499" cy="1076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3999" cy="1752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466849"/>
              <a:ext cx="5848349" cy="32099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33449"/>
              <a:ext cx="4086209" cy="1181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4859" y="1466849"/>
              <a:ext cx="1771649" cy="31908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4400" y="1514474"/>
              <a:ext cx="1676399" cy="30860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0900" y="4495799"/>
              <a:ext cx="1800224" cy="14001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62258" y="4948183"/>
            <a:ext cx="5376542" cy="1291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-10" dirty="0">
                <a:latin typeface="Calibri"/>
                <a:cs typeface="Calibri"/>
              </a:rPr>
              <a:t>Reg No. : </a:t>
            </a:r>
            <a:r>
              <a:rPr sz="2000" b="1" spc="-10" dirty="0">
                <a:latin typeface="Calibri"/>
                <a:cs typeface="Calibri"/>
              </a:rPr>
              <a:t>220701311</a:t>
            </a:r>
            <a:endParaRPr sz="2000" dirty="0">
              <a:latin typeface="Calibri"/>
              <a:cs typeface="Calibri"/>
            </a:endParaRPr>
          </a:p>
          <a:p>
            <a:pPr marL="12700" marR="2092960">
              <a:lnSpc>
                <a:spcPct val="103099"/>
              </a:lnSpc>
            </a:pPr>
            <a:r>
              <a:rPr lang="en-US" sz="2000" b="1" dirty="0">
                <a:latin typeface="Calibri"/>
                <a:cs typeface="Calibri"/>
              </a:rPr>
              <a:t>Name: </a:t>
            </a:r>
            <a:r>
              <a:rPr sz="2000" b="1" dirty="0">
                <a:latin typeface="Calibri"/>
                <a:cs typeface="Calibri"/>
              </a:rPr>
              <a:t>Varun</a:t>
            </a:r>
            <a:r>
              <a:rPr lang="en-US"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Kumar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 </a:t>
            </a:r>
            <a:endParaRPr lang="en-US" sz="2000" b="1" spc="-50" dirty="0">
              <a:latin typeface="Calibri"/>
              <a:cs typeface="Calibri"/>
            </a:endParaRPr>
          </a:p>
          <a:p>
            <a:pPr marL="12700" marR="2092960">
              <a:lnSpc>
                <a:spcPct val="103099"/>
              </a:lnSpc>
            </a:pPr>
            <a:r>
              <a:rPr lang="en-US" sz="2000" b="1" spc="-50" dirty="0">
                <a:latin typeface="Calibri"/>
                <a:cs typeface="Calibri"/>
              </a:rPr>
              <a:t>Guide Name: </a:t>
            </a:r>
            <a:r>
              <a:rPr sz="2000" b="1" dirty="0" err="1">
                <a:latin typeface="Calibri"/>
                <a:cs typeface="Calibri"/>
              </a:rPr>
              <a:t>Farjana</a:t>
            </a:r>
            <a:r>
              <a:rPr lang="en-US" sz="2000" b="1" spc="35" dirty="0" err="1">
                <a:latin typeface="Calibri"/>
                <a:cs typeface="Calibri"/>
              </a:rPr>
              <a:t>.</a:t>
            </a:r>
            <a:r>
              <a:rPr sz="2000" b="1" spc="-50" dirty="0" err="1">
                <a:latin typeface="Calibri"/>
                <a:cs typeface="Calibri"/>
              </a:rPr>
              <a:t>U</a:t>
            </a:r>
            <a:r>
              <a:rPr lang="en-US" sz="2000" b="1" spc="-50" dirty="0">
                <a:latin typeface="Calibri"/>
                <a:cs typeface="Calibri"/>
              </a:rPr>
              <a:t> </a:t>
            </a:r>
            <a:r>
              <a:rPr lang="en-US" sz="2000" b="1" spc="-50" dirty="0" err="1">
                <a:latin typeface="Calibri"/>
                <a:cs typeface="Calibri"/>
              </a:rPr>
              <a:t>M.Tech</a:t>
            </a:r>
            <a:r>
              <a:rPr lang="en-US" sz="2000" b="1" spc="-5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2000" b="1" dirty="0">
                <a:latin typeface="Calibri"/>
                <a:cs typeface="Calibri"/>
              </a:rPr>
              <a:t>Department: </a:t>
            </a:r>
            <a:r>
              <a:rPr sz="2000" b="1" dirty="0">
                <a:latin typeface="Calibri"/>
                <a:cs typeface="Calibri"/>
              </a:rPr>
              <a:t>Computer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Science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258" y="1178589"/>
            <a:ext cx="305816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69469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Robotic</a:t>
            </a: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0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787" y="1925829"/>
            <a:ext cx="5135880" cy="24879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240"/>
              </a:spcBef>
            </a:pPr>
            <a:r>
              <a:rPr sz="5400" b="1" spc="-10" dirty="0">
                <a:solidFill>
                  <a:srgbClr val="FFFFFF"/>
                </a:solidFill>
                <a:latin typeface="Calibri"/>
                <a:cs typeface="Calibri"/>
              </a:rPr>
              <a:t>TICKET CATEGORIZATION AUTOMATION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Functional</a:t>
            </a:r>
            <a:r>
              <a:rPr spc="-5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1256" y="6570388"/>
            <a:ext cx="23177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839" y="867752"/>
            <a:ext cx="8578215" cy="50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by:</a:t>
            </a:r>
            <a:endParaRPr sz="2400">
              <a:latin typeface="Calibri"/>
              <a:cs typeface="Calibri"/>
            </a:endParaRPr>
          </a:p>
          <a:p>
            <a:pPr marL="12700" marR="548640" indent="-3810">
              <a:lnSpc>
                <a:spcPts val="2850"/>
              </a:lnSpc>
              <a:spcBef>
                <a:spcPts val="105"/>
              </a:spcBef>
              <a:buSzPct val="95833"/>
              <a:buAutoNum type="arabicPeriod"/>
              <a:tabLst>
                <a:tab pos="247015" algn="l"/>
              </a:tabLst>
            </a:pPr>
            <a:r>
              <a:rPr sz="2400" b="1" dirty="0">
                <a:latin typeface="Calibri"/>
                <a:cs typeface="Calibri"/>
              </a:rPr>
              <a:t>	Email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Retrieval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Automatically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fetches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UiPath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IMAP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protocols.</a:t>
            </a:r>
            <a:endParaRPr sz="2400">
              <a:latin typeface="Calibri"/>
              <a:cs typeface="Calibri"/>
            </a:endParaRPr>
          </a:p>
          <a:p>
            <a:pPr marL="12700" marR="1243330" indent="-3810">
              <a:lnSpc>
                <a:spcPts val="2850"/>
              </a:lnSpc>
              <a:buSzPct val="95833"/>
              <a:buAutoNum type="arabicPeriod"/>
              <a:tabLst>
                <a:tab pos="247015" algn="l"/>
              </a:tabLst>
            </a:pPr>
            <a:r>
              <a:rPr sz="2400" b="1" dirty="0">
                <a:latin typeface="Calibri"/>
                <a:cs typeface="Calibri"/>
              </a:rPr>
              <a:t>	Keyword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Detection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keywords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"Hardware,"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"Software,"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"Network."</a:t>
            </a:r>
            <a:endParaRPr sz="2400">
              <a:latin typeface="Calibri"/>
              <a:cs typeface="Calibri"/>
            </a:endParaRPr>
          </a:p>
          <a:p>
            <a:pPr marL="247015" indent="-238125">
              <a:lnSpc>
                <a:spcPts val="2520"/>
              </a:lnSpc>
              <a:buSzPct val="95833"/>
              <a:buAutoNum type="arabicPeriod"/>
              <a:tabLst>
                <a:tab pos="247015" algn="l"/>
              </a:tabLst>
            </a:pPr>
            <a:r>
              <a:rPr sz="2400" b="1" dirty="0">
                <a:latin typeface="Calibri"/>
                <a:cs typeface="Calibri"/>
              </a:rPr>
              <a:t>Ticket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Categorization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appropriate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75"/>
              </a:lnSpc>
            </a:pP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keywords.</a:t>
            </a:r>
            <a:endParaRPr sz="2400">
              <a:latin typeface="Calibri"/>
              <a:cs typeface="Calibri"/>
            </a:endParaRPr>
          </a:p>
          <a:p>
            <a:pPr marL="12700" marR="299085" indent="-3810">
              <a:lnSpc>
                <a:spcPts val="2850"/>
              </a:lnSpc>
              <a:spcBef>
                <a:spcPts val="105"/>
              </a:spcBef>
              <a:buSzPct val="95833"/>
              <a:buAutoNum type="arabicPeriod" startAt="4"/>
              <a:tabLst>
                <a:tab pos="247015" algn="l"/>
              </a:tabLst>
            </a:pPr>
            <a:r>
              <a:rPr sz="2400" b="1" dirty="0">
                <a:latin typeface="Calibri"/>
                <a:cs typeface="Calibri"/>
              </a:rPr>
              <a:t>	Data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Extraction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Extracts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details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body.</a:t>
            </a:r>
            <a:endParaRPr sz="2400">
              <a:latin typeface="Calibri"/>
              <a:cs typeface="Calibri"/>
            </a:endParaRPr>
          </a:p>
          <a:p>
            <a:pPr marL="12700" marR="5080" indent="-3810">
              <a:lnSpc>
                <a:spcPts val="2850"/>
              </a:lnSpc>
              <a:buSzPct val="95833"/>
              <a:buAutoNum type="arabicPeriod" startAt="4"/>
              <a:tabLst>
                <a:tab pos="247015" algn="l"/>
              </a:tabLst>
            </a:pPr>
            <a:r>
              <a:rPr sz="2400" b="1" dirty="0">
                <a:latin typeface="Calibri"/>
                <a:cs typeface="Calibri"/>
              </a:rPr>
              <a:t>	Data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Storage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details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Google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Sheets,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12700" marR="618490" indent="-3810">
              <a:lnSpc>
                <a:spcPts val="2850"/>
              </a:lnSpc>
              <a:buSzPct val="95833"/>
              <a:buAutoNum type="arabicPeriod" startAt="4"/>
              <a:tabLst>
                <a:tab pos="247015" algn="l"/>
              </a:tabLst>
            </a:pPr>
            <a:r>
              <a:rPr sz="2400" b="1" dirty="0">
                <a:latin typeface="Calibri"/>
                <a:cs typeface="Calibri"/>
              </a:rPr>
              <a:t>	Error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Handling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Flags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unmatched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review. </a:t>
            </a:r>
            <a:r>
              <a:rPr sz="2400" b="1" dirty="0">
                <a:latin typeface="Calibri"/>
                <a:cs typeface="Calibri"/>
              </a:rPr>
              <a:t>7.Scalability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autonomously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 </a:t>
            </a:r>
            <a:r>
              <a:rPr sz="2400" dirty="0">
                <a:latin typeface="Calibri"/>
                <a:cs typeface="Calibri"/>
              </a:rPr>
              <a:t>volumes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tickets.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990599"/>
            <a:ext cx="6229349" cy="4686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Functional</a:t>
            </a:r>
            <a:r>
              <a:rPr spc="-5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838199"/>
            <a:ext cx="7324709" cy="5562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Table</a:t>
            </a:r>
            <a:r>
              <a:rPr spc="-15" dirty="0"/>
              <a:t> </a:t>
            </a:r>
            <a:r>
              <a:rPr spc="-10" dirty="0"/>
              <a:t>Design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294" y="904917"/>
            <a:ext cx="1339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0" dirty="0">
                <a:latin typeface="Microsoft Sans Serif"/>
                <a:cs typeface="Microsoft Sans Serif"/>
              </a:rPr>
              <a:t>▪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425" y="979531"/>
            <a:ext cx="5283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5" dirty="0">
                <a:latin typeface="Calibri"/>
                <a:cs typeface="Calibri"/>
              </a:rPr>
              <a:t>ERD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48424"/>
            <a:ext cx="9144000" cy="409575"/>
            <a:chOff x="0" y="6448424"/>
            <a:chExt cx="9144000" cy="409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76999"/>
              <a:ext cx="4571999" cy="380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48424"/>
              <a:ext cx="9143999" cy="40955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027" y="2806826"/>
            <a:ext cx="1857374" cy="19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552" y="1339976"/>
            <a:ext cx="1638299" cy="19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5262" y="914466"/>
            <a:ext cx="8762999" cy="95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6476999"/>
            <a:ext cx="4571999" cy="380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Process</a:t>
            </a:r>
            <a:r>
              <a:rPr spc="-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5596" y="979964"/>
            <a:ext cx="8864600" cy="469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12700" marR="203835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involves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tickets </a:t>
            </a:r>
            <a:r>
              <a:rPr sz="2400" dirty="0">
                <a:latin typeface="Calibri"/>
                <a:cs typeface="Calibri"/>
              </a:rPr>
              <a:t>received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retrieving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keywords, </a:t>
            </a:r>
            <a:r>
              <a:rPr sz="2400" dirty="0">
                <a:latin typeface="Calibri"/>
                <a:cs typeface="Calibri"/>
              </a:rPr>
              <a:t>classifying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extracting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Sheets. </a:t>
            </a:r>
            <a:r>
              <a:rPr sz="2400" spc="-20" dirty="0">
                <a:latin typeface="Calibri"/>
                <a:cs typeface="Calibri"/>
              </a:rPr>
              <a:t>Sub-</a:t>
            </a:r>
            <a:r>
              <a:rPr sz="2400" spc="-10" dirty="0">
                <a:latin typeface="Calibri"/>
                <a:cs typeface="Calibri"/>
              </a:rPr>
              <a:t>processes:</a:t>
            </a:r>
            <a:endParaRPr sz="2400">
              <a:latin typeface="Calibri"/>
              <a:cs typeface="Calibri"/>
            </a:endParaRPr>
          </a:p>
          <a:p>
            <a:pPr marL="242570" indent="-233045">
              <a:lnSpc>
                <a:spcPts val="2520"/>
              </a:lnSpc>
              <a:buSzPct val="95833"/>
              <a:buAutoNum type="arabicPeriod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Retrieval: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Fetches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UiPath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IMAP.</a:t>
            </a:r>
            <a:endParaRPr sz="2400">
              <a:latin typeface="Calibri"/>
              <a:cs typeface="Calibri"/>
            </a:endParaRPr>
          </a:p>
          <a:p>
            <a:pPr marL="242570" indent="-233045">
              <a:lnSpc>
                <a:spcPts val="2775"/>
              </a:lnSpc>
              <a:buSzPct val="95833"/>
              <a:buAutoNum type="arabicPeriod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Keyword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Detection: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predefined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keywords.</a:t>
            </a:r>
            <a:endParaRPr sz="2400">
              <a:latin typeface="Calibri"/>
              <a:cs typeface="Calibri"/>
            </a:endParaRPr>
          </a:p>
          <a:p>
            <a:pPr marL="242570" indent="-233045">
              <a:lnSpc>
                <a:spcPts val="2850"/>
              </a:lnSpc>
              <a:buSzPct val="95833"/>
              <a:buAutoNum type="arabicPeriod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Classification: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keywords.</a:t>
            </a:r>
            <a:endParaRPr sz="2400">
              <a:latin typeface="Calibri"/>
              <a:cs typeface="Calibri"/>
            </a:endParaRPr>
          </a:p>
          <a:p>
            <a:pPr marL="12700" marR="692150" indent="-3175">
              <a:lnSpc>
                <a:spcPts val="2850"/>
              </a:lnSpc>
              <a:spcBef>
                <a:spcPts val="105"/>
              </a:spcBef>
              <a:buSzPct val="95833"/>
              <a:buAutoNum type="arabicPeriod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	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Extraction: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Extracts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relevant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details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(sender,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body, date).</a:t>
            </a:r>
            <a:endParaRPr sz="2400">
              <a:latin typeface="Calibri"/>
              <a:cs typeface="Calibri"/>
            </a:endParaRPr>
          </a:p>
          <a:p>
            <a:pPr marL="242570" indent="-233045">
              <a:lnSpc>
                <a:spcPts val="2745"/>
              </a:lnSpc>
              <a:buSzPct val="95833"/>
              <a:buAutoNum type="arabicPeriod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Storage: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extracted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Sheets.</a:t>
            </a:r>
            <a:endParaRPr sz="2400">
              <a:latin typeface="Calibri"/>
              <a:cs typeface="Calibri"/>
            </a:endParaRPr>
          </a:p>
          <a:p>
            <a:pPr marL="12700" marR="233679" indent="-3175">
              <a:lnSpc>
                <a:spcPts val="2850"/>
              </a:lnSpc>
              <a:spcBef>
                <a:spcPts val="105"/>
              </a:spcBef>
              <a:buSzPct val="95833"/>
              <a:buAutoNum type="arabicPeriod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	Error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Handling: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Flags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predefined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review.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485899"/>
            <a:ext cx="5033356" cy="3886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625" y="1247790"/>
            <a:ext cx="5238749" cy="4362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630" y="1066799"/>
            <a:ext cx="6723667" cy="5162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066799"/>
            <a:ext cx="6553199" cy="5238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752599"/>
            <a:ext cx="5048249" cy="33432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2150" y="1657349"/>
            <a:ext cx="5219699" cy="3543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3" y="191439"/>
            <a:ext cx="19481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57507" y="1092999"/>
            <a:ext cx="8251825" cy="43637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today's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fast-</a:t>
            </a:r>
            <a:r>
              <a:rPr sz="2400" dirty="0">
                <a:latin typeface="Calibri"/>
                <a:cs typeface="Calibri"/>
              </a:rPr>
              <a:t>paced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environment,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ticket </a:t>
            </a:r>
            <a:r>
              <a:rPr sz="2400" dirty="0">
                <a:latin typeface="Calibri"/>
                <a:cs typeface="Calibri"/>
              </a:rPr>
              <a:t>management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essential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customer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promptly. </a:t>
            </a: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time-</a:t>
            </a:r>
            <a:r>
              <a:rPr sz="2400" dirty="0">
                <a:latin typeface="Calibri"/>
                <a:cs typeface="Calibri"/>
              </a:rPr>
              <a:t>intensive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errors,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delaying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resolutions.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Ticket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Categorization </a:t>
            </a:r>
            <a:r>
              <a:rPr sz="2400" i="1" dirty="0">
                <a:latin typeface="Calibri"/>
                <a:cs typeface="Calibri"/>
              </a:rPr>
              <a:t>Automation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leverages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Robotic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(RPA)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UiPath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classification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85"/>
              </a:lnSpc>
            </a:pP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analyzing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keywords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"Hardware,"</a:t>
            </a:r>
            <a:endParaRPr sz="2400">
              <a:latin typeface="Calibri"/>
              <a:cs typeface="Calibri"/>
            </a:endParaRPr>
          </a:p>
          <a:p>
            <a:pPr marL="12700" marR="163195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"Software,"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"Network,"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organizes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details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Google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Sheets.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reduces </a:t>
            </a: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intervention,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minimizes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enhances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 </a:t>
            </a:r>
            <a:r>
              <a:rPr sz="2400" dirty="0">
                <a:latin typeface="Calibri"/>
                <a:cs typeface="Calibri"/>
              </a:rPr>
              <a:t>times,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showcasing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transformative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potential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RPA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streamlining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workflows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productivity.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50" y="1885949"/>
            <a:ext cx="5295899" cy="3086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1256" y="6570388"/>
            <a:ext cx="23177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015" y="1166172"/>
            <a:ext cx="8813165" cy="3620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ts val="2780"/>
              </a:lnSpc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Automation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significantly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enhances </a:t>
            </a:r>
            <a:r>
              <a:rPr sz="2400" dirty="0">
                <a:latin typeface="Calibri"/>
                <a:cs typeface="Calibri"/>
              </a:rPr>
              <a:t>efficiency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 automating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 classification,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reducing processing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60%.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minimizes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accuracy,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achieving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98%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12700" marR="236854">
              <a:lnSpc>
                <a:spcPct val="977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scalable,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reliable,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cost-</a:t>
            </a:r>
            <a:r>
              <a:rPr sz="2400" dirty="0">
                <a:latin typeface="Calibri"/>
                <a:cs typeface="Calibri"/>
              </a:rPr>
              <a:t>effective,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high </a:t>
            </a:r>
            <a:r>
              <a:rPr sz="2400" dirty="0">
                <a:latin typeface="Calibri"/>
                <a:cs typeface="Calibri"/>
              </a:rPr>
              <a:t>volumes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tickets.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ensures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productivity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780"/>
              </a:lnSpc>
              <a:spcBef>
                <a:spcPts val="225"/>
              </a:spcBef>
            </a:pPr>
            <a:r>
              <a:rPr sz="2400" dirty="0">
                <a:latin typeface="Calibri"/>
                <a:cs typeface="Calibri"/>
              </a:rPr>
              <a:t>accuracy.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Future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improvements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incorporate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AI/ML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categorizations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integration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CRM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better </a:t>
            </a:r>
            <a:r>
              <a:rPr sz="2400" dirty="0">
                <a:latin typeface="Calibri"/>
                <a:cs typeface="Calibri"/>
              </a:rPr>
              <a:t>workflow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Future</a:t>
            </a:r>
            <a:r>
              <a:rPr spc="-30" dirty="0"/>
              <a:t> </a:t>
            </a:r>
            <a:r>
              <a:rPr spc="-10" dirty="0"/>
              <a:t>Enhancement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3" y="1055862"/>
            <a:ext cx="8238490" cy="51504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-6985">
              <a:lnSpc>
                <a:spcPct val="104200"/>
              </a:lnSpc>
              <a:spcBef>
                <a:spcPts val="175"/>
              </a:spcBef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	AI/ML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Integration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Incorporating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Artificial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Intelligence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handling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nuanced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queries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beyond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predefined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keywords.</a:t>
            </a:r>
            <a:endParaRPr sz="2400">
              <a:latin typeface="Calibri"/>
              <a:cs typeface="Calibri"/>
            </a:endParaRPr>
          </a:p>
          <a:p>
            <a:pPr marL="12700" marR="255904" indent="-6985">
              <a:lnSpc>
                <a:spcPct val="99000"/>
              </a:lnSpc>
              <a:spcBef>
                <a:spcPts val="75"/>
              </a:spcBef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	CRM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Tool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Integration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CRM </a:t>
            </a:r>
            <a:r>
              <a:rPr sz="2400" dirty="0">
                <a:latin typeface="Calibri"/>
                <a:cs typeface="Calibri"/>
              </a:rPr>
              <a:t>platforms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Salesforce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seamless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updates.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685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Sentiment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Analysis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Implementing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sentiment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 marR="465455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prioritize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urgency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emotional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tone,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allowing </a:t>
            </a:r>
            <a:r>
              <a:rPr sz="2400" dirty="0">
                <a:latin typeface="Calibri"/>
                <a:cs typeface="Calibri"/>
              </a:rPr>
              <a:t>faster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resolution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issues.</a:t>
            </a:r>
            <a:endParaRPr sz="2400">
              <a:latin typeface="Calibri"/>
              <a:cs typeface="Calibri"/>
            </a:endParaRPr>
          </a:p>
          <a:p>
            <a:pPr marL="12700" marR="174625" indent="-6985">
              <a:lnSpc>
                <a:spcPts val="285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	Advanced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Categorization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Expanding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dynamic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adapt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12700" marR="109220" indent="-6985">
              <a:lnSpc>
                <a:spcPts val="285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spc="-20" dirty="0">
                <a:latin typeface="Calibri"/>
                <a:cs typeface="Calibri"/>
              </a:rPr>
              <a:t>	Multi-</a:t>
            </a:r>
            <a:r>
              <a:rPr sz="2400" b="1" dirty="0">
                <a:latin typeface="Calibri"/>
                <a:cs typeface="Calibri"/>
              </a:rPr>
              <a:t>Language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languages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diverse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effectively.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/>
              <a:t>IEEE</a:t>
            </a:r>
            <a:r>
              <a:rPr spc="-10" dirty="0"/>
              <a:t> </a:t>
            </a:r>
            <a:r>
              <a:rPr spc="-20" dirty="0"/>
              <a:t>Paper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142" y="867752"/>
            <a:ext cx="8569960" cy="32683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1" dirty="0">
                <a:latin typeface="Calibri"/>
                <a:cs typeface="Calibri"/>
              </a:rPr>
              <a:t>Title: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Automated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Email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Classification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Attachment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Management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Efficient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76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Authors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Smith,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Patel,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Kumar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820"/>
              </a:spcBef>
            </a:pPr>
            <a:r>
              <a:rPr sz="2400" b="1" dirty="0">
                <a:latin typeface="Calibri"/>
                <a:cs typeface="Calibri"/>
              </a:rPr>
              <a:t>Title: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Robotic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Process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Automation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Email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Attachment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865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Authors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Zhang,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Sharma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670"/>
              </a:spcBef>
            </a:pPr>
            <a:r>
              <a:rPr sz="2400" b="1" dirty="0">
                <a:latin typeface="Calibri"/>
                <a:cs typeface="Calibri"/>
              </a:rPr>
              <a:t>Title: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Improving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Email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Workflow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Automation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RPA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865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Authors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Green,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Anderson,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Davis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r>
              <a:rPr spc="-2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580" y="1094904"/>
            <a:ext cx="7840980" cy="33064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25730" indent="-7620">
              <a:lnSpc>
                <a:spcPts val="2850"/>
              </a:lnSpc>
              <a:spcBef>
                <a:spcPts val="220"/>
              </a:spcBef>
              <a:buSzPct val="95833"/>
              <a:buChar char="•"/>
              <a:tabLst>
                <a:tab pos="163830" algn="l"/>
              </a:tabLst>
            </a:pPr>
            <a:r>
              <a:rPr sz="2400" dirty="0">
                <a:latin typeface="Calibri"/>
                <a:cs typeface="Calibri"/>
              </a:rPr>
              <a:t>	Smith,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Patel,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Kumar,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(2023).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Automated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Email Classification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Attachment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Management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for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Efficient Communication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IEEE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Transactions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Automation,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38(2),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215-</a:t>
            </a:r>
            <a:endParaRPr sz="2400">
              <a:latin typeface="Calibri"/>
              <a:cs typeface="Calibri"/>
            </a:endParaRPr>
          </a:p>
          <a:p>
            <a:pPr marL="12700" marR="92710">
              <a:lnSpc>
                <a:spcPts val="27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228.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•Lee,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M.,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Zhang,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Sharma,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(2022).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Robotic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Process </a:t>
            </a:r>
            <a:r>
              <a:rPr sz="2400" i="1" dirty="0">
                <a:latin typeface="Calibri"/>
                <a:cs typeface="Calibri"/>
              </a:rPr>
              <a:t>Automation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in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Email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Attachment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Processing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IEEE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RPA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Journal, </a:t>
            </a:r>
            <a:r>
              <a:rPr sz="2400" dirty="0">
                <a:latin typeface="Calibri"/>
                <a:cs typeface="Calibri"/>
              </a:rPr>
              <a:t>12(3),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45-</a:t>
            </a:r>
            <a:r>
              <a:rPr sz="2400" dirty="0">
                <a:latin typeface="Calibri"/>
                <a:cs typeface="Calibri"/>
              </a:rPr>
              <a:t>56.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•Green,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Anderson,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T.,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Davis,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(2021).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0"/>
              </a:spcBef>
            </a:pPr>
            <a:r>
              <a:rPr sz="2400" i="1" dirty="0">
                <a:latin typeface="Calibri"/>
                <a:cs typeface="Calibri"/>
              </a:rPr>
              <a:t>Improving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Email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Workflow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Automation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Using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RPA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IEEE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Journal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Workflow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Automation,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15(4),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123-</a:t>
            </a:r>
            <a:r>
              <a:rPr sz="2400" spc="-20" dirty="0">
                <a:latin typeface="Calibri"/>
                <a:cs typeface="Calibri"/>
              </a:rPr>
              <a:t>135.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94" y="742107"/>
            <a:ext cx="8630920" cy="60026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Calibri"/>
                <a:cs typeface="Calibri"/>
              </a:rPr>
              <a:t>Q: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automation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fetch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unread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emails?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ts val="2770"/>
              </a:lnSpc>
              <a:spcBef>
                <a:spcPts val="15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UiPath’s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activities,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IMAP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Mail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Messages,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connect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fetch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unread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emails.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messages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then </a:t>
            </a:r>
            <a:r>
              <a:rPr sz="2000" dirty="0">
                <a:latin typeface="Calibri"/>
                <a:cs typeface="Calibri"/>
              </a:rPr>
              <a:t>marked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categorization.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latin typeface="Calibri"/>
                <a:cs typeface="Calibri"/>
              </a:rPr>
              <a:t>Q: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criteria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determine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ticket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categories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keywords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-10" dirty="0">
                <a:latin typeface="Calibri"/>
                <a:cs typeface="Calibri"/>
              </a:rPr>
              <a:t>subject)?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ts val="2770"/>
              </a:lnSpc>
              <a:spcBef>
                <a:spcPts val="15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Keywords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“Hardware,”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“Software,”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“Network”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subject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line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categorize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tickets.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rule-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approach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keywords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predefined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397510" algn="l"/>
                <a:tab pos="1016635" algn="l"/>
                <a:tab pos="1656080" algn="l"/>
                <a:tab pos="2146935" algn="l"/>
                <a:tab pos="3020695" algn="l"/>
                <a:tab pos="3872865" algn="l"/>
                <a:tab pos="4685665" algn="l"/>
                <a:tab pos="5257165" algn="l"/>
                <a:tab pos="5670550" algn="l"/>
                <a:tab pos="6169660" algn="l"/>
                <a:tab pos="6965315" algn="l"/>
                <a:tab pos="7481570" algn="l"/>
              </a:tabLst>
            </a:pPr>
            <a:r>
              <a:rPr sz="2000" spc="-25" dirty="0">
                <a:latin typeface="Calibri"/>
                <a:cs typeface="Calibri"/>
              </a:rPr>
              <a:t>Q: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How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does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handle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emails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do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match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any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predefined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-10" dirty="0">
                <a:latin typeface="Calibri"/>
                <a:cs typeface="Calibri"/>
              </a:rPr>
              <a:t>categories?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770"/>
              </a:lnSpc>
              <a:spcBef>
                <a:spcPts val="15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matching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keywords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logged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separately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manual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review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defaulted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category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“Uncategorized”).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latin typeface="Calibri"/>
                <a:cs typeface="Calibri"/>
              </a:rPr>
              <a:t>Q: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mechanisms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processed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tickets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re-</a:t>
            </a:r>
            <a:r>
              <a:rPr sz="2000" dirty="0">
                <a:latin typeface="Calibri"/>
                <a:cs typeface="Calibri"/>
              </a:rPr>
              <a:t>read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subsequent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-10" dirty="0">
                <a:latin typeface="Calibri"/>
                <a:cs typeface="Calibri"/>
              </a:rPr>
              <a:t>runs?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77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processing,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moves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folder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marks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fetched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again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831" y="174053"/>
            <a:ext cx="156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 Black"/>
                <a:cs typeface="Arial Black"/>
              </a:rPr>
              <a:t>Queries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098" y="2238555"/>
            <a:ext cx="7515225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0" dirty="0"/>
              <a:t>Demonstration</a:t>
            </a:r>
            <a:endParaRPr sz="9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025" y="2238555"/>
            <a:ext cx="5198745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dirty="0"/>
              <a:t>Thank</a:t>
            </a:r>
            <a:r>
              <a:rPr sz="9600" spc="-20" dirty="0"/>
              <a:t> </a:t>
            </a:r>
            <a:r>
              <a:rPr sz="9600" spc="-25" dirty="0"/>
              <a:t>You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Need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Proposed</a:t>
            </a:r>
            <a:r>
              <a:rPr spc="-10" dirty="0"/>
              <a:t> 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63839" y="867752"/>
            <a:ext cx="8466455" cy="43541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45"/>
              </a:spcBef>
            </a:pP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organizations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inefficient, time-</a:t>
            </a:r>
            <a:r>
              <a:rPr sz="2400" dirty="0">
                <a:latin typeface="Calibri"/>
                <a:cs typeface="Calibri"/>
              </a:rPr>
              <a:t>consuming,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especially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high </a:t>
            </a:r>
            <a:r>
              <a:rPr sz="2400" dirty="0">
                <a:latin typeface="Calibri"/>
                <a:cs typeface="Calibri"/>
              </a:rPr>
              <a:t>volumes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incoming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tickets.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delays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addressing </a:t>
            </a:r>
            <a:r>
              <a:rPr sz="2400" dirty="0">
                <a:latin typeface="Calibri"/>
                <a:cs typeface="Calibri"/>
              </a:rPr>
              <a:t>customer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misclassification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scalability.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Robotic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(RPA)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UiPath,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ensuring </a:t>
            </a:r>
            <a:r>
              <a:rPr sz="2400" dirty="0">
                <a:latin typeface="Calibri"/>
                <a:cs typeface="Calibri"/>
              </a:rPr>
              <a:t>faster,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error-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classification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predefined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keywords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eliminating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dependency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labor,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enhances </a:t>
            </a:r>
            <a:r>
              <a:rPr sz="2400" dirty="0">
                <a:latin typeface="Calibri"/>
                <a:cs typeface="Calibri"/>
              </a:rPr>
              <a:t>organizational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efficiency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reliability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 </a:t>
            </a:r>
            <a:r>
              <a:rPr sz="2400" dirty="0">
                <a:latin typeface="Calibri"/>
                <a:cs typeface="Calibri"/>
              </a:rPr>
              <a:t>queries.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essential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maintaining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grow.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97" y="210108"/>
            <a:ext cx="82562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Advantages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Proposed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72097" y="972775"/>
            <a:ext cx="8169275" cy="394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33045">
              <a:lnSpc>
                <a:spcPts val="2865"/>
              </a:lnSpc>
              <a:spcBef>
                <a:spcPts val="100"/>
              </a:spcBef>
              <a:buSzPct val="95833"/>
              <a:buAutoNum type="arabicPeriod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Automates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categorization,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242570" indent="-233045">
              <a:lnSpc>
                <a:spcPts val="2865"/>
              </a:lnSpc>
              <a:buSzPct val="95833"/>
              <a:buAutoNum type="arabicPeriod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Improves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minimizing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errors.</a:t>
            </a:r>
            <a:endParaRPr sz="2400">
              <a:latin typeface="Calibri"/>
              <a:cs typeface="Calibri"/>
            </a:endParaRPr>
          </a:p>
          <a:p>
            <a:pPr marL="243204" indent="-233679">
              <a:lnSpc>
                <a:spcPct val="100000"/>
              </a:lnSpc>
              <a:spcBef>
                <a:spcPts val="1395"/>
              </a:spcBef>
              <a:buSzPct val="95833"/>
              <a:buAutoNum type="arabicPeriod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Scales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effortlessly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volumes.</a:t>
            </a:r>
            <a:endParaRPr sz="2400">
              <a:latin typeface="Calibri"/>
              <a:cs typeface="Calibri"/>
            </a:endParaRPr>
          </a:p>
          <a:p>
            <a:pPr marL="12700" marR="5080" indent="-3175">
              <a:lnSpc>
                <a:spcPct val="20050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	Enhances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boosting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customer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satisfaction. </a:t>
            </a:r>
            <a:r>
              <a:rPr sz="2400" dirty="0">
                <a:latin typeface="Calibri"/>
                <a:cs typeface="Calibri"/>
              </a:rPr>
              <a:t>5.Organizes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systematically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management.</a:t>
            </a:r>
            <a:endParaRPr sz="2400">
              <a:latin typeface="Calibri"/>
              <a:cs typeface="Calibri"/>
            </a:endParaRPr>
          </a:p>
          <a:p>
            <a:pPr marL="12700" marR="452755">
              <a:lnSpc>
                <a:spcPct val="122400"/>
              </a:lnSpc>
              <a:spcBef>
                <a:spcPts val="2250"/>
              </a:spcBef>
            </a:pPr>
            <a:r>
              <a:rPr sz="2400" dirty="0">
                <a:latin typeface="Calibri"/>
                <a:cs typeface="Calibri"/>
              </a:rPr>
              <a:t>6.Reduces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dependency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labor,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operational costs.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-40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33575" y="933939"/>
            <a:ext cx="8759190" cy="4601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Calibri"/>
                <a:cs typeface="Calibri"/>
              </a:rPr>
              <a:t>Paper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1: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RPA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Email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Processing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Ticket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Management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paper </a:t>
            </a:r>
            <a:r>
              <a:rPr sz="2000" dirty="0">
                <a:latin typeface="Calibri"/>
                <a:cs typeface="Calibri"/>
              </a:rPr>
              <a:t>discusses the application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Robotic Process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Automation (RPA)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tools like UiPath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Blue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Prism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automating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ticket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workflows.</a:t>
            </a:r>
            <a:endParaRPr sz="2000">
              <a:latin typeface="Calibri"/>
              <a:cs typeface="Calibri"/>
            </a:endParaRPr>
          </a:p>
          <a:p>
            <a:pPr marL="12700" marR="338455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Calibri"/>
                <a:cs typeface="Calibri"/>
              </a:rPr>
              <a:t>Advantages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1.Significantly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reduces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ticket cate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gori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zation.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2.Improves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eliminating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identifying and sorting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tickets. 3.Enhances scalability,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making it suitable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organizations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volumes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tickets.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4.Enables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existing CRM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tools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seamless ticket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management.</a:t>
            </a:r>
            <a:endParaRPr sz="2000">
              <a:latin typeface="Calibri"/>
              <a:cs typeface="Calibri"/>
            </a:endParaRPr>
          </a:p>
          <a:p>
            <a:pPr marL="12700" marR="23876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Calibri"/>
                <a:cs typeface="Calibri"/>
              </a:rPr>
              <a:t>Disadvantages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1.Limited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flexibility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rule-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categorization;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struggles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ambiguous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ticket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descriptions.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2.High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initial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implementing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RPA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solutions.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3.Dependence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well-</a:t>
            </a:r>
            <a:r>
              <a:rPr sz="2000" dirty="0">
                <a:latin typeface="Calibri"/>
                <a:cs typeface="Calibri"/>
              </a:rPr>
              <a:t>structured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accurate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keyword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detection.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4.Lack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nuanced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queries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AI/ML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integration.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-40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63830">
              <a:lnSpc>
                <a:spcPts val="2850"/>
              </a:lnSpc>
              <a:spcBef>
                <a:spcPts val="220"/>
              </a:spcBef>
            </a:pPr>
            <a:r>
              <a:rPr sz="2400" b="1" dirty="0">
                <a:latin typeface="Calibri"/>
                <a:cs typeface="Calibri"/>
              </a:rPr>
              <a:t>Paper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Text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Classification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Automated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Ticket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Categorization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NLP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730"/>
              </a:spcBef>
            </a:pPr>
            <a:r>
              <a:rPr sz="2400" b="1" dirty="0">
                <a:latin typeface="Calibri"/>
                <a:cs typeface="Calibri"/>
              </a:rPr>
              <a:t>Advantages</a:t>
            </a:r>
            <a:r>
              <a:rPr sz="2400" dirty="0"/>
              <a:t>:</a:t>
            </a:r>
            <a:r>
              <a:rPr sz="2400" spc="-60" dirty="0"/>
              <a:t> </a:t>
            </a:r>
            <a:r>
              <a:rPr sz="2400" dirty="0"/>
              <a:t>1.Handles</a:t>
            </a:r>
            <a:r>
              <a:rPr sz="2400" spc="-60" dirty="0"/>
              <a:t> </a:t>
            </a:r>
            <a:r>
              <a:rPr sz="2400" dirty="0"/>
              <a:t>complex</a:t>
            </a:r>
            <a:r>
              <a:rPr sz="2400" spc="-60" dirty="0"/>
              <a:t> </a:t>
            </a:r>
            <a:r>
              <a:rPr sz="2400" dirty="0"/>
              <a:t>and</a:t>
            </a:r>
            <a:r>
              <a:rPr sz="2400" spc="-60" dirty="0"/>
              <a:t> </a:t>
            </a:r>
            <a:r>
              <a:rPr sz="2400" spc="-10" dirty="0"/>
              <a:t>unstructured</a:t>
            </a:r>
            <a:r>
              <a:rPr sz="2400" spc="-60" dirty="0"/>
              <a:t> </a:t>
            </a:r>
            <a:r>
              <a:rPr sz="2400" dirty="0"/>
              <a:t>email</a:t>
            </a:r>
            <a:r>
              <a:rPr sz="2400" spc="-55" dirty="0"/>
              <a:t> </a:t>
            </a:r>
            <a:r>
              <a:rPr sz="2400" spc="-10" dirty="0"/>
              <a:t>content.</a:t>
            </a:r>
            <a:endParaRPr sz="2400">
              <a:latin typeface="Calibri"/>
              <a:cs typeface="Calibri"/>
            </a:endParaRPr>
          </a:p>
          <a:p>
            <a:pPr marL="242570" indent="-233045">
              <a:lnSpc>
                <a:spcPts val="2775"/>
              </a:lnSpc>
              <a:buSzPct val="95833"/>
              <a:buAutoNum type="arabicPeriod" startAt="2"/>
              <a:tabLst>
                <a:tab pos="242570" algn="l"/>
              </a:tabLst>
            </a:pPr>
            <a:r>
              <a:rPr sz="2400" dirty="0"/>
              <a:t>Learns</a:t>
            </a:r>
            <a:r>
              <a:rPr sz="2400" spc="-60" dirty="0"/>
              <a:t> </a:t>
            </a:r>
            <a:r>
              <a:rPr sz="2400" dirty="0"/>
              <a:t>and</a:t>
            </a:r>
            <a:r>
              <a:rPr sz="2400" spc="-55" dirty="0"/>
              <a:t> </a:t>
            </a:r>
            <a:r>
              <a:rPr sz="2400" dirty="0"/>
              <a:t>improves</a:t>
            </a:r>
            <a:r>
              <a:rPr sz="2400" spc="-60" dirty="0"/>
              <a:t> </a:t>
            </a:r>
            <a:r>
              <a:rPr sz="2400" dirty="0"/>
              <a:t>accuracy</a:t>
            </a:r>
            <a:r>
              <a:rPr sz="2400" spc="-55" dirty="0"/>
              <a:t> </a:t>
            </a:r>
            <a:r>
              <a:rPr sz="2400" dirty="0"/>
              <a:t>over</a:t>
            </a:r>
            <a:r>
              <a:rPr sz="2400" spc="-60" dirty="0"/>
              <a:t> </a:t>
            </a:r>
            <a:r>
              <a:rPr sz="2400" spc="-10" dirty="0"/>
              <a:t>time.</a:t>
            </a:r>
            <a:endParaRPr sz="2400"/>
          </a:p>
          <a:p>
            <a:pPr marL="242570" indent="-233045">
              <a:lnSpc>
                <a:spcPts val="2700"/>
              </a:lnSpc>
              <a:buSzPct val="95833"/>
              <a:buAutoNum type="arabicPeriod" startAt="2"/>
              <a:tabLst>
                <a:tab pos="242570" algn="l"/>
              </a:tabLst>
            </a:pPr>
            <a:r>
              <a:rPr sz="2400" dirty="0"/>
              <a:t>Reduces</a:t>
            </a:r>
            <a:r>
              <a:rPr sz="2400" spc="-65" dirty="0"/>
              <a:t> </a:t>
            </a:r>
            <a:r>
              <a:rPr sz="2400" dirty="0"/>
              <a:t>manual</a:t>
            </a:r>
            <a:r>
              <a:rPr sz="2400" spc="-55" dirty="0"/>
              <a:t> </a:t>
            </a:r>
            <a:r>
              <a:rPr sz="2400" dirty="0"/>
              <a:t>effort</a:t>
            </a:r>
            <a:r>
              <a:rPr sz="2400" spc="-60" dirty="0"/>
              <a:t> </a:t>
            </a:r>
            <a:r>
              <a:rPr sz="2400" dirty="0"/>
              <a:t>in</a:t>
            </a:r>
            <a:r>
              <a:rPr sz="2400" spc="-60" dirty="0"/>
              <a:t> </a:t>
            </a:r>
            <a:r>
              <a:rPr sz="2400" dirty="0"/>
              <a:t>diverse</a:t>
            </a:r>
            <a:r>
              <a:rPr sz="2400" spc="-60" dirty="0"/>
              <a:t> </a:t>
            </a:r>
            <a:r>
              <a:rPr sz="2400" spc="-10" dirty="0"/>
              <a:t>datasets.</a:t>
            </a:r>
            <a:endParaRPr sz="2400"/>
          </a:p>
          <a:p>
            <a:pPr marL="242570" indent="-233045">
              <a:lnSpc>
                <a:spcPts val="2790"/>
              </a:lnSpc>
              <a:buSzPct val="95833"/>
              <a:buAutoNum type="arabicPeriod" startAt="2"/>
              <a:tabLst>
                <a:tab pos="242570" algn="l"/>
              </a:tabLst>
            </a:pPr>
            <a:r>
              <a:rPr sz="2400" dirty="0"/>
              <a:t>Offers</a:t>
            </a:r>
            <a:r>
              <a:rPr sz="2400" spc="-55" dirty="0"/>
              <a:t> </a:t>
            </a:r>
            <a:r>
              <a:rPr sz="2400" dirty="0"/>
              <a:t>better</a:t>
            </a:r>
            <a:r>
              <a:rPr sz="2400" spc="-50" dirty="0"/>
              <a:t> </a:t>
            </a:r>
            <a:r>
              <a:rPr sz="2400" dirty="0"/>
              <a:t>contextual</a:t>
            </a:r>
            <a:r>
              <a:rPr sz="2400" spc="-45" dirty="0"/>
              <a:t> </a:t>
            </a:r>
            <a:r>
              <a:rPr sz="2400" spc="-10" dirty="0"/>
              <a:t>understanding</a:t>
            </a:r>
            <a:r>
              <a:rPr sz="2400" spc="-50" dirty="0"/>
              <a:t> </a:t>
            </a:r>
            <a:r>
              <a:rPr sz="2400" dirty="0"/>
              <a:t>of</a:t>
            </a:r>
            <a:r>
              <a:rPr sz="2400" spc="-50" dirty="0"/>
              <a:t> </a:t>
            </a:r>
            <a:r>
              <a:rPr sz="2400" spc="-10" dirty="0"/>
              <a:t>text.</a:t>
            </a:r>
            <a:endParaRPr sz="2400"/>
          </a:p>
          <a:p>
            <a:pPr marL="12700">
              <a:lnSpc>
                <a:spcPts val="2865"/>
              </a:lnSpc>
              <a:spcBef>
                <a:spcPts val="2820"/>
              </a:spcBef>
            </a:pPr>
            <a:r>
              <a:rPr sz="2400" b="1" spc="-10" dirty="0">
                <a:latin typeface="Calibri"/>
                <a:cs typeface="Calibri"/>
              </a:rPr>
              <a:t>Disadvantages</a:t>
            </a:r>
            <a:r>
              <a:rPr sz="2400" spc="-10" dirty="0"/>
              <a:t>:</a:t>
            </a:r>
            <a:r>
              <a:rPr sz="2400" spc="-60" dirty="0"/>
              <a:t> </a:t>
            </a:r>
            <a:r>
              <a:rPr sz="2400" dirty="0"/>
              <a:t>1.High</a:t>
            </a:r>
            <a:r>
              <a:rPr sz="2400" spc="-60" dirty="0"/>
              <a:t> </a:t>
            </a:r>
            <a:r>
              <a:rPr sz="2400" dirty="0"/>
              <a:t>computational</a:t>
            </a:r>
            <a:r>
              <a:rPr sz="2400" spc="-55" dirty="0"/>
              <a:t> </a:t>
            </a:r>
            <a:r>
              <a:rPr sz="2400" dirty="0"/>
              <a:t>and</a:t>
            </a:r>
            <a:r>
              <a:rPr sz="2400" spc="-60" dirty="0"/>
              <a:t> </a:t>
            </a:r>
            <a:r>
              <a:rPr sz="2400" dirty="0"/>
              <a:t>expertise</a:t>
            </a:r>
            <a:r>
              <a:rPr sz="2400" spc="-60" dirty="0"/>
              <a:t> </a:t>
            </a:r>
            <a:r>
              <a:rPr sz="2400" spc="-10" dirty="0"/>
              <a:t>requirements.</a:t>
            </a:r>
            <a:endParaRPr sz="2400">
              <a:latin typeface="Calibri"/>
              <a:cs typeface="Calibri"/>
            </a:endParaRPr>
          </a:p>
          <a:p>
            <a:pPr marL="12700" marR="666750">
              <a:lnSpc>
                <a:spcPts val="2850"/>
              </a:lnSpc>
              <a:spcBef>
                <a:spcPts val="105"/>
              </a:spcBef>
            </a:pPr>
            <a:r>
              <a:rPr sz="2400" dirty="0"/>
              <a:t>2.Longer</a:t>
            </a:r>
            <a:r>
              <a:rPr sz="2400" spc="-75" dirty="0"/>
              <a:t> </a:t>
            </a:r>
            <a:r>
              <a:rPr sz="2400" dirty="0"/>
              <a:t>implementation</a:t>
            </a:r>
            <a:r>
              <a:rPr sz="2400" spc="-70" dirty="0"/>
              <a:t> </a:t>
            </a:r>
            <a:r>
              <a:rPr sz="2400" dirty="0"/>
              <a:t>time.</a:t>
            </a:r>
            <a:r>
              <a:rPr sz="2400" spc="-70" dirty="0"/>
              <a:t> </a:t>
            </a:r>
            <a:r>
              <a:rPr sz="2400" dirty="0"/>
              <a:t>3.Needs</a:t>
            </a:r>
            <a:r>
              <a:rPr sz="2400" spc="-70" dirty="0"/>
              <a:t> </a:t>
            </a:r>
            <a:r>
              <a:rPr sz="2400" dirty="0"/>
              <a:t>quality</a:t>
            </a:r>
            <a:r>
              <a:rPr sz="2400" spc="-75" dirty="0"/>
              <a:t> </a:t>
            </a:r>
            <a:r>
              <a:rPr sz="2400" dirty="0"/>
              <a:t>training</a:t>
            </a:r>
            <a:r>
              <a:rPr sz="2400" spc="-70" dirty="0"/>
              <a:t> </a:t>
            </a:r>
            <a:r>
              <a:rPr sz="2400" spc="-10" dirty="0"/>
              <a:t>data. </a:t>
            </a:r>
            <a:r>
              <a:rPr sz="2400" dirty="0"/>
              <a:t>4.Scalability</a:t>
            </a:r>
            <a:r>
              <a:rPr sz="2400" spc="-60" dirty="0"/>
              <a:t> </a:t>
            </a:r>
            <a:r>
              <a:rPr sz="2400" dirty="0"/>
              <a:t>challenges</a:t>
            </a:r>
            <a:r>
              <a:rPr sz="2400" spc="-55" dirty="0"/>
              <a:t> </a:t>
            </a:r>
            <a:r>
              <a:rPr sz="2400" dirty="0"/>
              <a:t>if</a:t>
            </a:r>
            <a:r>
              <a:rPr sz="2400" spc="-55" dirty="0"/>
              <a:t> </a:t>
            </a:r>
            <a:r>
              <a:rPr sz="2400" dirty="0"/>
              <a:t>models</a:t>
            </a:r>
            <a:r>
              <a:rPr sz="2400" spc="-55" dirty="0"/>
              <a:t> </a:t>
            </a:r>
            <a:r>
              <a:rPr sz="2400" dirty="0"/>
              <a:t>are</a:t>
            </a:r>
            <a:r>
              <a:rPr sz="2400" spc="-60" dirty="0"/>
              <a:t> </a:t>
            </a:r>
            <a:r>
              <a:rPr sz="2400" spc="-10" dirty="0"/>
              <a:t>unoptimized.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Main</a:t>
            </a:r>
            <a:r>
              <a:rPr spc="-10" dirty="0"/>
              <a:t> Objective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604" marR="5080">
              <a:lnSpc>
                <a:spcPct val="100000"/>
              </a:lnSpc>
              <a:spcBef>
                <a:spcPts val="114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primary</a:t>
            </a:r>
            <a:r>
              <a:rPr spc="-10" dirty="0"/>
              <a:t> </a:t>
            </a:r>
            <a:r>
              <a:rPr dirty="0"/>
              <a:t>objective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automate</a:t>
            </a:r>
            <a:r>
              <a:rPr spc="-10" dirty="0"/>
              <a:t> </a:t>
            </a:r>
            <a:r>
              <a:rPr spc="-25" dirty="0"/>
              <a:t>the </a:t>
            </a:r>
            <a:r>
              <a:rPr dirty="0"/>
              <a:t>categorization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tickets</a:t>
            </a:r>
            <a:r>
              <a:rPr spc="-15" dirty="0"/>
              <a:t> </a:t>
            </a:r>
            <a:r>
              <a:rPr dirty="0"/>
              <a:t>received</a:t>
            </a:r>
            <a:r>
              <a:rPr spc="-20" dirty="0"/>
              <a:t> </a:t>
            </a:r>
            <a:r>
              <a:rPr dirty="0"/>
              <a:t>via</a:t>
            </a:r>
            <a:r>
              <a:rPr spc="-20" dirty="0"/>
              <a:t> </a:t>
            </a:r>
            <a:r>
              <a:rPr dirty="0"/>
              <a:t>email</a:t>
            </a:r>
            <a:r>
              <a:rPr spc="-15" dirty="0"/>
              <a:t> </a:t>
            </a: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Robotic</a:t>
            </a:r>
            <a:r>
              <a:rPr spc="-15" dirty="0"/>
              <a:t> </a:t>
            </a:r>
            <a:r>
              <a:rPr spc="-10" dirty="0"/>
              <a:t>Process </a:t>
            </a:r>
            <a:r>
              <a:rPr dirty="0"/>
              <a:t>Automation</a:t>
            </a:r>
            <a:r>
              <a:rPr spc="-15" dirty="0"/>
              <a:t> </a:t>
            </a:r>
            <a:r>
              <a:rPr dirty="0"/>
              <a:t>(RPA)</a:t>
            </a:r>
            <a:r>
              <a:rPr spc="-1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UiPath.</a:t>
            </a:r>
            <a:r>
              <a:rPr spc="-1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dirty="0"/>
              <a:t>analyzing</a:t>
            </a:r>
            <a:r>
              <a:rPr spc="-15" dirty="0"/>
              <a:t> </a:t>
            </a:r>
            <a:r>
              <a:rPr dirty="0"/>
              <a:t>email</a:t>
            </a:r>
            <a:r>
              <a:rPr spc="-15" dirty="0"/>
              <a:t> </a:t>
            </a:r>
            <a:r>
              <a:rPr dirty="0"/>
              <a:t>subject</a:t>
            </a:r>
            <a:r>
              <a:rPr spc="-15" dirty="0"/>
              <a:t> </a:t>
            </a:r>
            <a:r>
              <a:rPr dirty="0"/>
              <a:t>lines</a:t>
            </a:r>
            <a:r>
              <a:rPr spc="-10" dirty="0"/>
              <a:t> </a:t>
            </a:r>
            <a:r>
              <a:rPr spc="-25" dirty="0"/>
              <a:t>for </a:t>
            </a:r>
            <a:r>
              <a:rPr dirty="0"/>
              <a:t>predefined</a:t>
            </a:r>
            <a:r>
              <a:rPr spc="-25" dirty="0"/>
              <a:t> </a:t>
            </a:r>
            <a:r>
              <a:rPr dirty="0"/>
              <a:t>keywords</a:t>
            </a:r>
            <a:r>
              <a:rPr spc="-20" dirty="0"/>
              <a:t> </a:t>
            </a:r>
            <a:r>
              <a:rPr dirty="0"/>
              <a:t>such</a:t>
            </a:r>
            <a:r>
              <a:rPr spc="-2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"Hardware,"</a:t>
            </a:r>
            <a:r>
              <a:rPr spc="-20" dirty="0"/>
              <a:t> </a:t>
            </a:r>
            <a:r>
              <a:rPr dirty="0"/>
              <a:t>"Software,"</a:t>
            </a:r>
            <a:r>
              <a:rPr spc="-25" dirty="0"/>
              <a:t> or</a:t>
            </a:r>
          </a:p>
          <a:p>
            <a:pPr marL="14604">
              <a:lnSpc>
                <a:spcPct val="100000"/>
              </a:lnSpc>
              <a:spcBef>
                <a:spcPts val="1335"/>
              </a:spcBef>
            </a:pPr>
            <a:r>
              <a:rPr dirty="0"/>
              <a:t>"Network,"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system</a:t>
            </a:r>
            <a:r>
              <a:rPr spc="-10" dirty="0"/>
              <a:t> </a:t>
            </a:r>
            <a:r>
              <a:rPr dirty="0"/>
              <a:t>aims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classify</a:t>
            </a:r>
            <a:r>
              <a:rPr spc="-10" dirty="0"/>
              <a:t> </a:t>
            </a:r>
            <a:r>
              <a:rPr dirty="0"/>
              <a:t>tickets</a:t>
            </a:r>
            <a:r>
              <a:rPr spc="-10" dirty="0"/>
              <a:t> </a:t>
            </a:r>
            <a:r>
              <a:rPr dirty="0"/>
              <a:t>accurately</a:t>
            </a:r>
            <a:r>
              <a:rPr spc="-15" dirty="0"/>
              <a:t> </a:t>
            </a:r>
            <a:r>
              <a:rPr spc="-25" dirty="0"/>
              <a:t>and</a:t>
            </a:r>
          </a:p>
          <a:p>
            <a:pPr marL="14604" marR="479425">
              <a:lnSpc>
                <a:spcPct val="204500"/>
              </a:lnSpc>
              <a:spcBef>
                <a:spcPts val="5"/>
              </a:spcBef>
            </a:pPr>
            <a:r>
              <a:rPr dirty="0"/>
              <a:t>organize</a:t>
            </a:r>
            <a:r>
              <a:rPr spc="-20" dirty="0"/>
              <a:t> </a:t>
            </a:r>
            <a:r>
              <a:rPr dirty="0"/>
              <a:t>them</a:t>
            </a:r>
            <a:r>
              <a:rPr spc="-20" dirty="0"/>
              <a:t> </a:t>
            </a:r>
            <a:r>
              <a:rPr dirty="0"/>
              <a:t>into</a:t>
            </a:r>
            <a:r>
              <a:rPr spc="-20" dirty="0"/>
              <a:t> </a:t>
            </a:r>
            <a:r>
              <a:rPr dirty="0"/>
              <a:t>Google</a:t>
            </a:r>
            <a:r>
              <a:rPr spc="-20" dirty="0"/>
              <a:t> </a:t>
            </a:r>
            <a:r>
              <a:rPr dirty="0"/>
              <a:t>Sheets,</a:t>
            </a:r>
            <a:r>
              <a:rPr spc="-15" dirty="0"/>
              <a:t> </a:t>
            </a:r>
            <a:r>
              <a:rPr dirty="0"/>
              <a:t>thereby</a:t>
            </a:r>
            <a:r>
              <a:rPr spc="-20" dirty="0"/>
              <a:t> </a:t>
            </a:r>
            <a:r>
              <a:rPr dirty="0"/>
              <a:t>minimizing</a:t>
            </a:r>
            <a:r>
              <a:rPr spc="-20" dirty="0"/>
              <a:t> </a:t>
            </a:r>
            <a:r>
              <a:rPr spc="-10" dirty="0"/>
              <a:t>manual </a:t>
            </a:r>
            <a:r>
              <a:rPr dirty="0"/>
              <a:t>intervention,</a:t>
            </a:r>
            <a:r>
              <a:rPr spc="-20" dirty="0"/>
              <a:t> </a:t>
            </a:r>
            <a:r>
              <a:rPr dirty="0"/>
              <a:t>reducing</a:t>
            </a:r>
            <a:r>
              <a:rPr spc="-15" dirty="0"/>
              <a:t> </a:t>
            </a:r>
            <a:r>
              <a:rPr dirty="0"/>
              <a:t>errors,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improving</a:t>
            </a:r>
            <a:r>
              <a:rPr spc="-15" dirty="0"/>
              <a:t> </a:t>
            </a:r>
            <a:r>
              <a:rPr dirty="0"/>
              <a:t>response</a:t>
            </a:r>
            <a:r>
              <a:rPr spc="-20" dirty="0"/>
              <a:t> </a:t>
            </a:r>
            <a:r>
              <a:rPr spc="-10" dirty="0"/>
              <a:t>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347" y="1585658"/>
            <a:ext cx="7568150" cy="4338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308294" y="904917"/>
            <a:ext cx="1339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0" dirty="0">
                <a:latin typeface="Microsoft Sans Serif"/>
                <a:cs typeface="Microsoft Sans Serif"/>
              </a:rPr>
              <a:t>▪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425" y="979531"/>
            <a:ext cx="38773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Overall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48424"/>
            <a:ext cx="9144000" cy="409575"/>
            <a:chOff x="0" y="6448424"/>
            <a:chExt cx="9144000" cy="409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76999"/>
              <a:ext cx="4571999" cy="380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48424"/>
              <a:ext cx="9143999" cy="40955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009" y="1284350"/>
            <a:ext cx="3190859" cy="19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009" y="3475115"/>
            <a:ext cx="3086099" cy="190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5262" y="914466"/>
            <a:ext cx="8762999" cy="95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6476999"/>
            <a:ext cx="4571999" cy="380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System</a:t>
            </a:r>
            <a:r>
              <a:rPr spc="-3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Department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Computer</a:t>
            </a:r>
            <a:r>
              <a:rPr spc="60" dirty="0"/>
              <a:t> </a:t>
            </a:r>
            <a:r>
              <a:rPr dirty="0"/>
              <a:t>Science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/>
              <a:t>Rajalakshmi</a:t>
            </a:r>
            <a:r>
              <a:rPr spc="125" dirty="0"/>
              <a:t> </a:t>
            </a:r>
            <a:r>
              <a:rPr dirty="0"/>
              <a:t>Engineering</a:t>
            </a:r>
            <a:r>
              <a:rPr spc="13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141604" y="924185"/>
            <a:ext cx="8883015" cy="541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Hardware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Requirements: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85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Processor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i5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equivalent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processor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85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RAM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8GB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(16GB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recommended)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85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Storage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256GB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SSD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74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Display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1080p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resolution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monitor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665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Network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75"/>
              </a:lnSpc>
            </a:pPr>
            <a:r>
              <a:rPr sz="2400" b="1" dirty="0">
                <a:latin typeface="Calibri"/>
                <a:cs typeface="Calibri"/>
              </a:rPr>
              <a:t>Software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Requirements: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85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Operating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System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Windows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later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ts val="285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Automation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Tool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UiPath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Studio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(latest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version)</a:t>
            </a:r>
            <a:endParaRPr sz="2400">
              <a:latin typeface="Calibri"/>
              <a:cs typeface="Calibri"/>
            </a:endParaRPr>
          </a:p>
          <a:p>
            <a:pPr marL="12700" marR="184785" indent="-6985">
              <a:lnSpc>
                <a:spcPts val="2850"/>
              </a:lnSpc>
              <a:spcBef>
                <a:spcPts val="105"/>
              </a:spcBef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	Email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Server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Access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IMAP/POP3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enabled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account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Gmail, Outlook)</a:t>
            </a:r>
            <a:endParaRPr sz="2400">
              <a:latin typeface="Calibri"/>
              <a:cs typeface="Calibri"/>
            </a:endParaRPr>
          </a:p>
          <a:p>
            <a:pPr marL="12700" marR="5080" indent="-6985">
              <a:lnSpc>
                <a:spcPts val="285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	Additional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Microsoft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.NET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Framework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4.6.1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Google </a:t>
            </a:r>
            <a:r>
              <a:rPr sz="2400" dirty="0">
                <a:latin typeface="Calibri"/>
                <a:cs typeface="Calibri"/>
              </a:rPr>
              <a:t>Chrome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Firefox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browser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UiPath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browser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activities</a:t>
            </a:r>
            <a:endParaRPr sz="2400">
              <a:latin typeface="Calibri"/>
              <a:cs typeface="Calibri"/>
            </a:endParaRPr>
          </a:p>
          <a:p>
            <a:pPr marL="12700" marR="1083945" indent="-6985">
              <a:lnSpc>
                <a:spcPts val="2850"/>
              </a:lnSpc>
              <a:buSzPct val="95833"/>
              <a:buFont typeface="Calibri"/>
              <a:buChar char="•"/>
              <a:tabLst>
                <a:tab pos="164465" algn="l"/>
              </a:tabLst>
            </a:pPr>
            <a:r>
              <a:rPr sz="2400" b="1" dirty="0">
                <a:latin typeface="Calibri"/>
                <a:cs typeface="Calibri"/>
              </a:rPr>
              <a:t>	Security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Antivirus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firewall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attachment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1822</Words>
  <Application>Microsoft Office PowerPoint</Application>
  <PresentationFormat>On-screen Show (4:3)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 Black</vt:lpstr>
      <vt:lpstr>Calibri</vt:lpstr>
      <vt:lpstr>Microsoft Sans Serif</vt:lpstr>
      <vt:lpstr>Office Theme</vt:lpstr>
      <vt:lpstr>TICKET CATEGORIZATION AUTOMATION</vt:lpstr>
      <vt:lpstr>Abstract</vt:lpstr>
      <vt:lpstr>Need for the Proposed System</vt:lpstr>
      <vt:lpstr>Advantages of the Proposed System</vt:lpstr>
      <vt:lpstr>Literature Survey</vt:lpstr>
      <vt:lpstr>Literature Survey</vt:lpstr>
      <vt:lpstr>Main Objective</vt:lpstr>
      <vt:lpstr>Architecture</vt:lpstr>
      <vt:lpstr>System Requirements</vt:lpstr>
      <vt:lpstr>Functional Description</vt:lpstr>
      <vt:lpstr>Functional Description</vt:lpstr>
      <vt:lpstr>Table Design</vt:lpstr>
      <vt:lpstr>Process Design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Conclusions</vt:lpstr>
      <vt:lpstr>Future Enhancement</vt:lpstr>
      <vt:lpstr>IEEE Paper</vt:lpstr>
      <vt:lpstr>References</vt:lpstr>
      <vt:lpstr>Queries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220701311</dc:title>
  <dc:creator>VARUN KUMAR V 220701311</dc:creator>
  <cp:keywords>DAGXKrQHYF8,BAGQUkvIikI</cp:keywords>
  <cp:lastModifiedBy>Varun Kumar V</cp:lastModifiedBy>
  <cp:revision>1</cp:revision>
  <dcterms:created xsi:type="dcterms:W3CDTF">2024-11-22T03:11:17Z</dcterms:created>
  <dcterms:modified xsi:type="dcterms:W3CDTF">2024-11-22T08:04:48Z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2024-11-22T00:00:00Z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  <property fmtid="{D5CDD505-2E9C-101B-9397-08002B2CF9AE}" pid="5" name="Producer">
    <vt:lpwstr>iLovePDF</vt:lpwstr>
  </property>
</Properties>
</file>