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92" r:id="rId5"/>
    <p:sldId id="291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1" r:id="rId14"/>
    <p:sldId id="302" r:id="rId15"/>
    <p:sldId id="30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nav Rastogi" initials="AR" lastIdx="5" clrIdx="0">
    <p:extLst>
      <p:ext uri="{19B8F6BF-5375-455C-9EA6-DF929625EA0E}">
        <p15:presenceInfo xmlns:p15="http://schemas.microsoft.com/office/powerpoint/2012/main" userId="S::abhinar@microsoft.com::a363cdc8-7e95-4c03-8039-d29854e707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030" autoAdjust="0"/>
  </p:normalViewPr>
  <p:slideViewPr>
    <p:cSldViewPr snapToGrid="0">
      <p:cViewPr varScale="1">
        <p:scale>
          <a:sx n="93" d="100"/>
          <a:sy n="93" d="100"/>
        </p:scale>
        <p:origin x="72" y="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A78A9-F27F-45BB-9F21-D750FC2F953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4877B-C9A3-456C-BDA1-928F59C0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9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8A89-7B91-4B7D-9A8E-992888D76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4D4A1-628E-4146-A8DC-65D6EFCE5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F99DE-36C5-4AF9-9A28-EB8F954B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CB94-EB07-4A5F-BB45-510D4948D05A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BB7D9-0F80-4B0E-B0F8-FD09571C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35DA3-3E75-403F-AF18-3BB58953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9EF5-D110-408D-A645-0F8459694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0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EE08-AC20-47F3-B6E0-70733619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4F049-D8A1-4651-92A6-B0E2101FA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AC38D-403C-4C7E-95CA-2ABA704C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CB94-EB07-4A5F-BB45-510D4948D05A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F4131-4DA2-4ABD-BDB9-F81159C8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65F92-2EB7-4431-BC24-13633F6B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9EF5-D110-408D-A645-0F8459694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5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E342C-991B-4B1D-AC7D-D28764694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8A069-7374-4629-A730-E38D2E259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C3EE8-3F75-430C-B51D-100E2CED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CB94-EB07-4A5F-BB45-510D4948D05A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9E69A-A37E-4C85-BF35-9D82749E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86C4B-2905-4C4C-AEB6-B8D307D9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9EF5-D110-408D-A645-0F8459694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8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0259-0D64-481E-A0AD-269BFFCB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4F931-7CC5-4F93-8E11-BCDBFF860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04AA1-25B8-48D4-8DE1-44CDD6DC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CB94-EB07-4A5F-BB45-510D4948D05A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1572B-0984-4050-84AD-C1AAEF77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6133C-0C42-4342-8346-7346CCC9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9EF5-D110-408D-A645-0F8459694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1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4085-0A54-439A-9E75-F5D5FDB0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3009A-7D08-45C7-9807-5DD82B89C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FF8ED-7AC9-4012-AD32-EAD87D22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CB94-EB07-4A5F-BB45-510D4948D05A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8003-1968-4C89-8BE9-E0FE09CF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C2221-7535-4369-A9F0-4E9D351A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9EF5-D110-408D-A645-0F8459694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9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46F7-37C3-4363-81AE-6583947D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41FD-8195-4F87-90B8-10B1B6B8F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FBEA2-478B-41D0-9BC4-84E3B389A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FFF41-AA95-476C-A959-B68686D0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CB94-EB07-4A5F-BB45-510D4948D05A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04D35-4869-4A5A-A9FE-AD102E72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F7337-0949-4FC2-9882-19151668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9EF5-D110-408D-A645-0F8459694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9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3015-230B-465C-B9E0-EBBBDE02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46915-2DC8-4364-89A2-AFA7745F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4C09B-AEB2-4CF3-A8B3-8E90104C5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DC189-4C1A-4BDA-9F98-1BC852C06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B1DD5-73EF-408F-A452-F438C7E9E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B39DF-8D99-4BE7-879A-795CCBA6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CB94-EB07-4A5F-BB45-510D4948D05A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D7D15-B944-4C5D-82BE-A6E75CF2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39FD3-7335-41B2-B187-BF236E55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9EF5-D110-408D-A645-0F8459694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23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6CE8-976A-480D-91D5-6DD8755C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05234-AAAA-4FE4-BD6E-31275370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CB94-EB07-4A5F-BB45-510D4948D05A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7FF1C-535F-4FC8-A0EA-6364689A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A8E2A-942C-4F0E-A2BF-8908869C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9EF5-D110-408D-A645-0F8459694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1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80E1E-BFC3-4553-8FB0-472E4B9A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CB94-EB07-4A5F-BB45-510D4948D05A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EA2AE-FFBC-4E32-932B-3A6C2A4B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1BD08-3676-420F-81DF-2CC35755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9EF5-D110-408D-A645-0F8459694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9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EA2A-6D0F-4DEB-BE6E-25C2A2C0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8A51-0C24-45B8-BC0F-EECD0BEFA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8B305-2B06-41BC-B2D0-DF2D49DB2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CAA56-839F-453D-B9B8-B5A8A2B7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CB94-EB07-4A5F-BB45-510D4948D05A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93978-5717-41B6-8AF9-A3DC93C7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91380-7FC3-42B0-852E-7923C656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9EF5-D110-408D-A645-0F8459694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0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76C6-B106-4783-91CE-37649C2C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31853-DCA9-497F-85C8-105CA3A97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D6583-210F-4B13-B0A6-506FB7000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EA892-AC04-4AE3-93CC-14CBF7BC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CB94-EB07-4A5F-BB45-510D4948D05A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CE1D9-CF7C-4EED-8E8D-FC38198A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31DF6-1FF5-46CC-B389-2B2C5F1B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9EF5-D110-408D-A645-0F8459694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7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8951B-0817-42BC-A811-ED75CA8E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56AF5-4926-491E-BB2A-DF53CE55C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C5E5-C4EB-4DB6-B4B7-66A76E81F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1CB94-EB07-4A5F-BB45-510D4948D05A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35708-BF68-4AB4-90F1-D97B0760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B36E7-43F1-47B6-8A10-A7EDEC7B4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D9EF5-D110-408D-A645-0F8459694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5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yelp-dataset/yelp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runKakkarUIUC/SearchAndRecommendationSystem/blob/master/TechnologyReview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ars.azurewebsites.net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EDFF-B967-413D-A065-2F7DB6229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Search And Recommendation System</a:t>
            </a:r>
            <a:br>
              <a:rPr lang="en-US" sz="4800" b="1" dirty="0"/>
            </a:br>
            <a:r>
              <a:rPr lang="en-US" sz="4800" b="1" dirty="0"/>
              <a:t>(SARS)</a:t>
            </a:r>
            <a:br>
              <a:rPr lang="en-US" sz="4800" b="1" dirty="0"/>
            </a:br>
            <a:r>
              <a:rPr lang="en-US" sz="4800" b="1" dirty="0"/>
              <a:t>Text </a:t>
            </a:r>
            <a:r>
              <a:rPr lang="en-US" sz="4800" b="1"/>
              <a:t>Information System (CS410)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0349-2285-47C5-83B1-5D4B9E1CC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3025"/>
            <a:ext cx="9144000" cy="156661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Contributors: </a:t>
            </a:r>
          </a:p>
          <a:p>
            <a:r>
              <a:rPr lang="en-US" b="1" dirty="0"/>
              <a:t>Varun Kakkar (vkakkar2@Illinois.edu)</a:t>
            </a:r>
          </a:p>
          <a:p>
            <a:r>
              <a:rPr lang="en-US" b="1" dirty="0"/>
              <a:t>Prem Prakash (premp3@Illinois.edu)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42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911A-2116-4A9A-BD16-CFD309EA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Demo Search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3DBA-95F0-4D4B-B336-8FD2FDBB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Indian Restaurants</a:t>
            </a:r>
            <a:endParaRPr lang="en-US" sz="2800" dirty="0"/>
          </a:p>
          <a:p>
            <a:pPr marL="0" indent="0">
              <a:buNone/>
            </a:pPr>
            <a:r>
              <a:rPr lang="en-US" dirty="0"/>
              <a:t>Italian Restaurants</a:t>
            </a:r>
          </a:p>
          <a:p>
            <a:pPr marL="0" indent="0">
              <a:buNone/>
            </a:pPr>
            <a:r>
              <a:rPr lang="en-US" dirty="0"/>
              <a:t>Romantic Restaurants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284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911A-2116-4A9A-BD16-CFD309EA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latin typeface="+mn-lt"/>
              </a:rPr>
              <a:t>Potential Improvements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3DBA-95F0-4D4B-B336-8FD2FDBB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Lemmatization needs to be incorporated.</a:t>
            </a:r>
          </a:p>
          <a:p>
            <a:r>
              <a:rPr lang="en-US" sz="2800" dirty="0"/>
              <a:t>Current index does not contain address as one of the attributes.</a:t>
            </a:r>
          </a:p>
          <a:p>
            <a:r>
              <a:rPr lang="en-US" dirty="0"/>
              <a:t>UI should display the individual reviews from the users.</a:t>
            </a:r>
            <a:r>
              <a:rPr lang="en-US" sz="2800" dirty="0"/>
              <a:t> </a:t>
            </a:r>
          </a:p>
          <a:p>
            <a:r>
              <a:rPr lang="en-US" dirty="0"/>
              <a:t>Need to train and tune BM25 using user queries.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1374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EDFF-B967-413D-A065-2F7DB6229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THANK YOU !!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0349-2285-47C5-83B1-5D4B9E1CC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3025"/>
            <a:ext cx="9144000" cy="156661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Contributors: </a:t>
            </a:r>
          </a:p>
          <a:p>
            <a:r>
              <a:rPr lang="en-US" b="1" dirty="0"/>
              <a:t>Varun Kakkar </a:t>
            </a:r>
            <a:r>
              <a:rPr lang="en-US" b="1"/>
              <a:t>(vkakkar2@</a:t>
            </a:r>
            <a:r>
              <a:rPr lang="en-US" b="1" dirty="0"/>
              <a:t>Illinois.edu)</a:t>
            </a:r>
          </a:p>
          <a:p>
            <a:r>
              <a:rPr lang="en-US" b="1" dirty="0"/>
              <a:t>Prem Prakash (premp3@Illinois.edu)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7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911A-2116-4A9A-BD16-CFD309EA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3DBA-95F0-4D4B-B336-8FD2FDBB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Goal</a:t>
            </a:r>
          </a:p>
          <a:p>
            <a:r>
              <a:rPr lang="en-US" b="1" dirty="0">
                <a:solidFill>
                  <a:srgbClr val="7030A0"/>
                </a:solidFill>
              </a:rPr>
              <a:t>Data Acquisition &amp; Analysis</a:t>
            </a:r>
          </a:p>
          <a:p>
            <a:r>
              <a:rPr lang="en-US" b="1" dirty="0">
                <a:solidFill>
                  <a:srgbClr val="7030A0"/>
                </a:solidFill>
              </a:rPr>
              <a:t>Data Extraction</a:t>
            </a:r>
          </a:p>
          <a:p>
            <a:r>
              <a:rPr lang="en-US" b="1" dirty="0">
                <a:solidFill>
                  <a:srgbClr val="7030A0"/>
                </a:solidFill>
              </a:rPr>
              <a:t>Topic Modelling</a:t>
            </a:r>
          </a:p>
          <a:p>
            <a:r>
              <a:rPr lang="en-US" b="1" dirty="0">
                <a:solidFill>
                  <a:srgbClr val="7030A0"/>
                </a:solidFill>
              </a:rPr>
              <a:t>Sentiment Extraction</a:t>
            </a:r>
          </a:p>
          <a:p>
            <a:r>
              <a:rPr lang="en-US" b="1" dirty="0">
                <a:solidFill>
                  <a:srgbClr val="FFC000"/>
                </a:solidFill>
              </a:rPr>
              <a:t>Indexing</a:t>
            </a:r>
          </a:p>
          <a:p>
            <a:r>
              <a:rPr lang="en-US" b="1" dirty="0">
                <a:solidFill>
                  <a:srgbClr val="FFC000"/>
                </a:solidFill>
              </a:rPr>
              <a:t>Search</a:t>
            </a:r>
          </a:p>
          <a:p>
            <a:r>
              <a:rPr lang="en-US" b="1" dirty="0">
                <a:solidFill>
                  <a:srgbClr val="FFC000"/>
                </a:solidFill>
              </a:rPr>
              <a:t>UI</a:t>
            </a:r>
          </a:p>
          <a:p>
            <a:r>
              <a:rPr lang="en-US" b="1" dirty="0">
                <a:solidFill>
                  <a:srgbClr val="FFC000"/>
                </a:solidFill>
              </a:rPr>
              <a:t>Demo </a:t>
            </a:r>
            <a:r>
              <a:rPr lang="en-US" b="1">
                <a:solidFill>
                  <a:srgbClr val="FFC000"/>
                </a:solidFill>
              </a:rPr>
              <a:t>Search Queries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9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911A-2116-4A9A-BD16-CFD309EA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3DBA-95F0-4D4B-B336-8FD2FDBB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Build a Search and Recommendation system for user queries related to local businesses.</a:t>
            </a:r>
          </a:p>
        </p:txBody>
      </p:sp>
    </p:spTree>
    <p:extLst>
      <p:ext uri="{BB962C8B-B14F-4D97-AF65-F5344CB8AC3E}">
        <p14:creationId xmlns:p14="http://schemas.microsoft.com/office/powerpoint/2010/main" val="8959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911A-2116-4A9A-BD16-CFD309EA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Data Acquisition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3DBA-95F0-4D4B-B336-8FD2FDBB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https://www.kaggle.com/yelp-dataset/yelp-dataset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Core attributes:</a:t>
            </a:r>
          </a:p>
          <a:p>
            <a:pPr lvl="1"/>
            <a:r>
              <a:rPr lang="en-US" sz="1400" dirty="0"/>
              <a:t>Name</a:t>
            </a:r>
          </a:p>
          <a:p>
            <a:pPr lvl="1"/>
            <a:r>
              <a:rPr lang="en-US" sz="1400" dirty="0"/>
              <a:t>Address</a:t>
            </a:r>
          </a:p>
          <a:p>
            <a:pPr lvl="1"/>
            <a:r>
              <a:rPr lang="en-US" sz="1400" dirty="0"/>
              <a:t>City</a:t>
            </a:r>
          </a:p>
          <a:p>
            <a:pPr lvl="1"/>
            <a:r>
              <a:rPr lang="en-US" sz="1400" dirty="0"/>
              <a:t>State</a:t>
            </a:r>
          </a:p>
          <a:p>
            <a:pPr lvl="1"/>
            <a:r>
              <a:rPr lang="en-US" sz="1400" dirty="0"/>
              <a:t>Categories</a:t>
            </a:r>
          </a:p>
          <a:p>
            <a:pPr lvl="1"/>
            <a:r>
              <a:rPr lang="en-US" sz="1400" dirty="0"/>
              <a:t>Ratings (stars)</a:t>
            </a:r>
          </a:p>
          <a:p>
            <a:pPr lvl="1"/>
            <a:r>
              <a:rPr lang="en-US" sz="1400" dirty="0" err="1"/>
              <a:t>ReviewText</a:t>
            </a:r>
            <a:r>
              <a:rPr lang="en-US" sz="1400" dirty="0"/>
              <a:t> (reviews &gt; 2)</a:t>
            </a:r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264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911A-2116-4A9A-BD16-CFD309EA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3DBA-95F0-4D4B-B336-8FD2FDBB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Installation: </a:t>
            </a:r>
            <a:r>
              <a:rPr lang="en-US" dirty="0" err="1"/>
              <a:t>SpaCy</a:t>
            </a:r>
            <a:r>
              <a:rPr lang="en-US" dirty="0"/>
              <a:t> python library </a:t>
            </a:r>
          </a:p>
          <a:p>
            <a:pPr lvl="1"/>
            <a:r>
              <a:rPr lang="en-US" dirty="0"/>
              <a:t>pip install –U spacy</a:t>
            </a:r>
          </a:p>
          <a:p>
            <a:pPr lvl="1"/>
            <a:r>
              <a:rPr lang="en-US" dirty="0"/>
              <a:t>python –m spacy download </a:t>
            </a:r>
            <a:r>
              <a:rPr lang="en-US" dirty="0" err="1"/>
              <a:t>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Execution Steps:</a:t>
            </a:r>
          </a:p>
          <a:p>
            <a:pPr lvl="1"/>
            <a:r>
              <a:rPr lang="en-US" dirty="0"/>
              <a:t>Tokenization</a:t>
            </a:r>
          </a:p>
          <a:p>
            <a:pPr lvl="1"/>
            <a:r>
              <a:rPr lang="en-US" dirty="0" err="1"/>
              <a:t>Stopword</a:t>
            </a:r>
            <a:r>
              <a:rPr lang="en-US" dirty="0"/>
              <a:t> removal</a:t>
            </a:r>
          </a:p>
          <a:p>
            <a:pPr lvl="1"/>
            <a:r>
              <a:rPr lang="en-US" dirty="0"/>
              <a:t>Character length filter</a:t>
            </a:r>
          </a:p>
          <a:p>
            <a:pPr lvl="1"/>
            <a:r>
              <a:rPr lang="en-US" dirty="0"/>
              <a:t>Apply </a:t>
            </a:r>
            <a:r>
              <a:rPr lang="en-US" dirty="0" err="1"/>
              <a:t>Gensim</a:t>
            </a:r>
            <a:r>
              <a:rPr lang="en-US" dirty="0"/>
              <a:t> LDA model</a:t>
            </a:r>
          </a:p>
          <a:p>
            <a:pPr lvl="1"/>
            <a:r>
              <a:rPr lang="en-US" dirty="0"/>
              <a:t>Concatenate topics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lvl="1"/>
            <a:r>
              <a:rPr lang="en-US" dirty="0"/>
              <a:t>Index file with </a:t>
            </a:r>
            <a:r>
              <a:rPr lang="en-US" dirty="0" err="1"/>
              <a:t>businessIds</a:t>
            </a:r>
            <a:r>
              <a:rPr lang="en-US" dirty="0"/>
              <a:t> and Topics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6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911A-2116-4A9A-BD16-CFD309EA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3DBA-95F0-4D4B-B336-8FD2FDBB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Installation: VADER python library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vaderSentiment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Execution Steps:</a:t>
            </a:r>
          </a:p>
          <a:p>
            <a:pPr lvl="1"/>
            <a:r>
              <a:rPr lang="en-US" dirty="0"/>
              <a:t>Apply </a:t>
            </a:r>
            <a:r>
              <a:rPr lang="en-US" dirty="0" err="1"/>
              <a:t>vader</a:t>
            </a:r>
            <a:r>
              <a:rPr lang="en-US" dirty="0"/>
              <a:t> </a:t>
            </a:r>
            <a:r>
              <a:rPr lang="en-US" dirty="0" err="1"/>
              <a:t>analyser</a:t>
            </a:r>
            <a:r>
              <a:rPr lang="en-US" dirty="0"/>
              <a:t> for each review</a:t>
            </a:r>
          </a:p>
          <a:p>
            <a:pPr lvl="1"/>
            <a:r>
              <a:rPr lang="en-US" dirty="0"/>
              <a:t>Aggregate sentiment score for each business</a:t>
            </a:r>
          </a:p>
          <a:p>
            <a:pPr lvl="1"/>
            <a:r>
              <a:rPr lang="en-US" dirty="0"/>
              <a:t>Aggregate rating for each business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lvl="1"/>
            <a:r>
              <a:rPr lang="en-US" dirty="0"/>
              <a:t>Look up file with all business attributes (including </a:t>
            </a:r>
            <a:r>
              <a:rPr lang="en-US" dirty="0" err="1"/>
              <a:t>vader</a:t>
            </a:r>
            <a:r>
              <a:rPr lang="en-US" dirty="0"/>
              <a:t> sentiment score)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 err="1"/>
              <a:t>TechReview</a:t>
            </a:r>
            <a:r>
              <a:rPr lang="en-US" sz="2800" dirty="0"/>
              <a:t> - </a:t>
            </a:r>
            <a:r>
              <a:rPr lang="en-US" sz="2800" dirty="0">
                <a:hlinkClick r:id="rId2"/>
              </a:rPr>
              <a:t>https://github.com/VarunKakkarUIUC/SearchAndRecommendationSystem/blob/master/TechnologyReview.pdf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543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911A-2116-4A9A-BD16-CFD309EA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3DBA-95F0-4D4B-B336-8FD2FDBB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Installation: </a:t>
            </a:r>
            <a:r>
              <a:rPr lang="en-US" dirty="0" err="1"/>
              <a:t>metapy</a:t>
            </a:r>
            <a:r>
              <a:rPr lang="en-US" dirty="0"/>
              <a:t> python libraries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metapy</a:t>
            </a:r>
            <a:r>
              <a:rPr lang="en-US" dirty="0"/>
              <a:t> </a:t>
            </a:r>
            <a:r>
              <a:rPr lang="en-US" dirty="0" err="1"/>
              <a:t>pytoml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Execution Steps:</a:t>
            </a:r>
          </a:p>
          <a:p>
            <a:pPr lvl="1"/>
            <a:r>
              <a:rPr lang="en-US" dirty="0"/>
              <a:t>Define dataset, corpus and </a:t>
            </a:r>
            <a:r>
              <a:rPr lang="en-US" dirty="0" err="1"/>
              <a:t>stopwords</a:t>
            </a:r>
            <a:endParaRPr lang="en-US" dirty="0"/>
          </a:p>
          <a:p>
            <a:pPr lvl="1"/>
            <a:r>
              <a:rPr lang="en-US" dirty="0"/>
              <a:t>Define analyzers </a:t>
            </a:r>
          </a:p>
          <a:p>
            <a:pPr lvl="1"/>
            <a:r>
              <a:rPr lang="en-US" dirty="0"/>
              <a:t>Make Inverted Index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lvl="1"/>
            <a:r>
              <a:rPr lang="en-US" dirty="0"/>
              <a:t>Index files with listing and postings in </a:t>
            </a:r>
            <a:r>
              <a:rPr lang="en-US" dirty="0" err="1"/>
              <a:t>MeTA</a:t>
            </a:r>
            <a:r>
              <a:rPr lang="en-US" dirty="0"/>
              <a:t> format.</a:t>
            </a:r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22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911A-2116-4A9A-BD16-CFD309EA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3DBA-95F0-4D4B-B336-8FD2FDBB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Installation: Flask and </a:t>
            </a:r>
            <a:r>
              <a:rPr lang="en-US" dirty="0" err="1"/>
              <a:t>MeTA</a:t>
            </a:r>
            <a:r>
              <a:rPr lang="en-US" dirty="0"/>
              <a:t> libraries </a:t>
            </a:r>
          </a:p>
          <a:p>
            <a:pPr lvl="1"/>
            <a:r>
              <a:rPr lang="en-US" dirty="0"/>
              <a:t>pip install –r requirements.txt</a:t>
            </a:r>
          </a:p>
          <a:p>
            <a:pPr marL="0" indent="0">
              <a:buNone/>
            </a:pPr>
            <a:r>
              <a:rPr lang="en-US" dirty="0"/>
              <a:t>Execution Steps:</a:t>
            </a:r>
          </a:p>
          <a:p>
            <a:pPr lvl="1"/>
            <a:r>
              <a:rPr lang="en-US" dirty="0"/>
              <a:t>Define search API </a:t>
            </a:r>
          </a:p>
          <a:p>
            <a:pPr lvl="1"/>
            <a:r>
              <a:rPr lang="en-US" dirty="0"/>
              <a:t>Extract query params</a:t>
            </a:r>
          </a:p>
          <a:p>
            <a:pPr lvl="1"/>
            <a:r>
              <a:rPr lang="en-US" dirty="0"/>
              <a:t>Load Inverted Index</a:t>
            </a:r>
          </a:p>
          <a:p>
            <a:pPr lvl="1"/>
            <a:r>
              <a:rPr lang="en-US" dirty="0"/>
              <a:t>Instantiate ranker</a:t>
            </a:r>
          </a:p>
          <a:p>
            <a:pPr lvl="1"/>
            <a:r>
              <a:rPr lang="en-US" dirty="0"/>
              <a:t>Get search results</a:t>
            </a:r>
          </a:p>
          <a:p>
            <a:pPr lvl="1"/>
            <a:r>
              <a:rPr lang="en-US" dirty="0"/>
              <a:t>Merge with lookup data to get documents data.</a:t>
            </a:r>
          </a:p>
          <a:p>
            <a:pPr lvl="1"/>
            <a:r>
              <a:rPr lang="en-US" dirty="0"/>
              <a:t>Filter by location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lvl="1"/>
            <a:r>
              <a:rPr lang="en-US" dirty="0"/>
              <a:t>Documents matching the query and location.</a:t>
            </a:r>
          </a:p>
          <a:p>
            <a:pPr marL="0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28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76D13507-BC64-4E8D-A9B6-611629D327D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58001235"/>
                  </p:ext>
                </p:extLst>
              </p:nvPr>
            </p:nvGraphicFramePr>
            <p:xfrm>
              <a:off x="-388546" y="5461357"/>
              <a:ext cx="3048000" cy="1714500"/>
            </p:xfrm>
            <a:graphic>
              <a:graphicData uri="http://schemas.microsoft.com/office/powerpoint/2016/slidezoom">
                <pslz:sldZm>
                  <pslz:sldZmObj sldId="298" cId="677546653">
                    <pslz:zmPr id="{A10AF229-9E85-4499-8835-E4B728D62E54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6D13507-BC64-4E8D-A9B6-611629D327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88546" y="5461357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754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911A-2116-4A9A-BD16-CFD309EA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3DBA-95F0-4D4B-B336-8FD2FDBB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Installation: Node and React libraries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.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pPr marL="0" indent="0">
              <a:buNone/>
            </a:pPr>
            <a:r>
              <a:rPr lang="en-US" dirty="0"/>
              <a:t>Execution Steps:</a:t>
            </a:r>
          </a:p>
          <a:p>
            <a:pPr lvl="1"/>
            <a:r>
              <a:rPr lang="en-US" dirty="0"/>
              <a:t>Get user location</a:t>
            </a:r>
          </a:p>
          <a:p>
            <a:pPr lvl="1"/>
            <a:r>
              <a:rPr lang="en-US" dirty="0"/>
              <a:t>Get query from user</a:t>
            </a:r>
          </a:p>
          <a:p>
            <a:pPr lvl="1"/>
            <a:r>
              <a:rPr lang="en-US" dirty="0"/>
              <a:t>Make API call</a:t>
            </a:r>
          </a:p>
          <a:p>
            <a:pPr lvl="1"/>
            <a:r>
              <a:rPr lang="en-US" dirty="0"/>
              <a:t>Render results and recommendations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lvl="1"/>
            <a:r>
              <a:rPr lang="en-US" dirty="0"/>
              <a:t>Search results and Recommendations in UI.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UI </a:t>
            </a:r>
            <a:r>
              <a:rPr lang="en-US" dirty="0" err="1"/>
              <a:t>Url</a:t>
            </a:r>
            <a:r>
              <a:rPr lang="en-US"/>
              <a:t> - </a:t>
            </a:r>
            <a:r>
              <a:rPr lang="en-US">
                <a:hlinkClick r:id="rId2"/>
              </a:rPr>
              <a:t>https://sars.azurewebsites.net/index.html</a:t>
            </a:r>
            <a:r>
              <a:rPr lang="en-US"/>
              <a:t> </a:t>
            </a:r>
            <a:endParaRPr lang="en-US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777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Discipline xmlns="7493629b-7772-45e3-a24a-97401d6d1557">Dev</Discipline>
    <LastSharedByUser xmlns="5f514dd5-5f5e-4d52-9b6c-7437f10cb3d2">pinaik@microsoft.com</LastSharedByUser>
    <Release xmlns="7493629b-7772-45e3-a24a-97401d6d1557">2018</Release>
    <SharedWithUsers xmlns="5f514dd5-5f5e-4d52-9b6c-7437f10cb3d2">
      <UserInfo>
        <DisplayName>Varun Kakkar</DisplayName>
        <AccountId>36481</AccountId>
        <AccountType/>
      </UserInfo>
      <UserInfo>
        <DisplayName>Jonathan Zhang</DisplayName>
        <AccountId>33824</AccountId>
        <AccountType/>
      </UserInfo>
      <UserInfo>
        <DisplayName>Ming Zheng</DisplayName>
        <AccountId>56375</AccountId>
        <AccountType/>
      </UserInfo>
    </SharedWithUsers>
    <LastSharedByTime xmlns="5f514dd5-5f5e-4d52-9b6c-7437f10cb3d2">2018-07-19T04:12:48+00:00</LastSharedByTime>
    <_ip_UnifiedCompliancePolicyUIAction xmlns="http://schemas.microsoft.com/sharepoint/v3" xsi:nil="true"/>
    <Document_x0020_Type xmlns="7493629b-7772-45e3-a24a-97401d6d1557">
      <Value>Planning</Value>
    </Document_x0020_Typ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A6B8E60875C54C9992D212BFF00E08" ma:contentTypeVersion="12" ma:contentTypeDescription="Create a new document." ma:contentTypeScope="" ma:versionID="4b085cfbe048f27b646379a3daac2316">
  <xsd:schema xmlns:xsd="http://www.w3.org/2001/XMLSchema" xmlns:xs="http://www.w3.org/2001/XMLSchema" xmlns:p="http://schemas.microsoft.com/office/2006/metadata/properties" xmlns:ns1="http://schemas.microsoft.com/sharepoint/v3" xmlns:ns2="7493629b-7772-45e3-a24a-97401d6d1557" xmlns:ns3="5f514dd5-5f5e-4d52-9b6c-7437f10cb3d2" xmlns:ns4="d8c68fe3-bd38-40c7-a30e-e29e584f7541" targetNamespace="http://schemas.microsoft.com/office/2006/metadata/properties" ma:root="true" ma:fieldsID="32cacab1f50bf6581966406d3df3b9a9" ns1:_="" ns2:_="" ns3:_="" ns4:_="">
    <xsd:import namespace="http://schemas.microsoft.com/sharepoint/v3"/>
    <xsd:import namespace="7493629b-7772-45e3-a24a-97401d6d1557"/>
    <xsd:import namespace="5f514dd5-5f5e-4d52-9b6c-7437f10cb3d2"/>
    <xsd:import namespace="d8c68fe3-bd38-40c7-a30e-e29e584f7541"/>
    <xsd:element name="properties">
      <xsd:complexType>
        <xsd:sequence>
          <xsd:element name="documentManagement">
            <xsd:complexType>
              <xsd:all>
                <xsd:element ref="ns2:Discipline"/>
                <xsd:element ref="ns2:Document_x0020_Type" minOccurs="0"/>
                <xsd:element ref="ns2:Release"/>
                <xsd:element ref="ns3:SharedWithUsers" minOccurs="0"/>
                <xsd:element ref="ns3:SharingHintHash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3629b-7772-45e3-a24a-97401d6d1557" elementFormDefault="qualified">
    <xsd:import namespace="http://schemas.microsoft.com/office/2006/documentManagement/types"/>
    <xsd:import namespace="http://schemas.microsoft.com/office/infopath/2007/PartnerControls"/>
    <xsd:element name="Discipline" ma:index="8" ma:displayName="Discipline" ma:default="PM" ma:description="PM, Dev, Test, Other Discipline to which this document is specific to." ma:format="Dropdown" ma:internalName="Discipline">
      <xsd:simpleType>
        <xsd:union memberTypes="dms:Text">
          <xsd:simpleType>
            <xsd:restriction base="dms:Choice">
              <xsd:enumeration value="Dev"/>
              <xsd:enumeration value="Test"/>
              <xsd:enumeration value="PM"/>
              <xsd:enumeration value="General"/>
            </xsd:restriction>
          </xsd:simpleType>
        </xsd:union>
      </xsd:simpleType>
    </xsd:element>
    <xsd:element name="Document_x0020_Type" ma:index="9" nillable="true" ma:displayName="Document Type" ma:default="Planning" ma:description="Type of document." ma:internalName="Document_x0020_Type" ma:requiredMultiChoice="true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PM Spec"/>
                        <xsd:enumeration value="Dev Spec"/>
                        <xsd:enumeration value="Test Spec"/>
                        <xsd:enumeration value="Planning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Release" ma:index="10" ma:displayName="Release" ma:default="Spring 2009" ma:description="Release for which this document is relevant." ma:format="Dropdown" ma:internalName="Release">
      <xsd:simpleType>
        <xsd:union memberTypes="dms:Text">
          <xsd:simpleType>
            <xsd:restriction base="dms:Choice">
              <xsd:enumeration value="Fall 2008"/>
              <xsd:enumeration value="Spring 2009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514dd5-5f5e-4d52-9b6c-7437f10cb3d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2" nillable="true" ma:displayName="Sharing Hint Hash" ma:internalName="SharingHintHash" ma:readOnly="true">
      <xsd:simpleType>
        <xsd:restriction base="dms:Text"/>
      </xsd:simple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6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7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c68fe3-bd38-40c7-a30e-e29e584f75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0C817D-928D-49E3-B8FE-8425A558355F}">
  <ds:schemaRefs>
    <ds:schemaRef ds:uri="7493629b-7772-45e3-a24a-97401d6d1557"/>
    <ds:schemaRef ds:uri="5f514dd5-5f5e-4d52-9b6c-7437f10cb3d2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d8c68fe3-bd38-40c7-a30e-e29e584f7541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2FC1559-3180-47A6-9C46-A9D10C599E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493629b-7772-45e3-a24a-97401d6d1557"/>
    <ds:schemaRef ds:uri="5f514dd5-5f5e-4d52-9b6c-7437f10cb3d2"/>
    <ds:schemaRef ds:uri="d8c68fe3-bd38-40c7-a30e-e29e584f75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E1B23A-BD14-448B-BD5F-ABF51D2915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3483</TotalTime>
  <Words>409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Search And Recommendation System (SARS) Text Information System (CS410)</vt:lpstr>
      <vt:lpstr>Overview</vt:lpstr>
      <vt:lpstr>Goal</vt:lpstr>
      <vt:lpstr>Data Acquisition &amp; Analysis</vt:lpstr>
      <vt:lpstr>Topic Modeling</vt:lpstr>
      <vt:lpstr>Sentiment Analysis</vt:lpstr>
      <vt:lpstr>Indexing</vt:lpstr>
      <vt:lpstr>Search</vt:lpstr>
      <vt:lpstr>UI</vt:lpstr>
      <vt:lpstr>Demo Search Queries</vt:lpstr>
      <vt:lpstr>Potential Improvements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Kakkar</dc:creator>
  <cp:lastModifiedBy>Varun Kakkar</cp:lastModifiedBy>
  <cp:revision>121</cp:revision>
  <dcterms:created xsi:type="dcterms:W3CDTF">2018-09-21T17:36:23Z</dcterms:created>
  <dcterms:modified xsi:type="dcterms:W3CDTF">2018-12-17T06:54:05Z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vakak@microsoft.com</vt:lpwstr>
  </property>
  <property fmtid="{D5CDD505-2E9C-101B-9397-08002B2CF9AE}" pid="5" name="MSIP_Label_f42aa342-8706-4288-bd11-ebb85995028c_SetDate">
    <vt:lpwstr>2018-09-21T17:36:43.8425532Z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