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7556500" cy="10706100"/>
  <p:notesSz cx="75565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8891"/>
            <a:ext cx="6423025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5416"/>
            <a:ext cx="528955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60" y="793750"/>
            <a:ext cx="607557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2403"/>
            <a:ext cx="680085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6673"/>
            <a:ext cx="2418080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6673"/>
            <a:ext cx="1737995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6673"/>
            <a:ext cx="1737995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acad.com/courses/packet-tracer" TargetMode="External"/><Relationship Id="rId2" Type="http://schemas.openxmlformats.org/officeDocument/2006/relationships/hyperlink" Target="http://www.geeksforgeeks.org/local-area-network-lan-technologies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tutoriaispoint.com/Wide-Area-Network-WAN" TargetMode="External"/><Relationship Id="rId4" Type="http://schemas.openxmlformats.org/officeDocument/2006/relationships/hyperlink" Target="http://www.geeksforgeeks.org/man-full-form-in-computer-networki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8335" y="1197610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Abstract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812" y="2680691"/>
            <a:ext cx="5785485" cy="424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 indent="-6350">
              <a:lnSpc>
                <a:spcPct val="125800"/>
              </a:lnSpc>
              <a:spcBef>
                <a:spcPts val="95"/>
              </a:spcBef>
              <a:tabLst>
                <a:tab pos="3772535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project, we will </a:t>
            </a:r>
            <a:r>
              <a:rPr sz="2000" spc="-5" dirty="0">
                <a:latin typeface="Times New Roman"/>
                <a:cs typeface="Times New Roman"/>
              </a:rPr>
              <a:t>primarily </a:t>
            </a:r>
            <a:r>
              <a:rPr sz="2000" dirty="0">
                <a:latin typeface="Times New Roman"/>
                <a:cs typeface="Times New Roman"/>
              </a:rPr>
              <a:t>focus on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5" dirty="0">
                <a:latin typeface="Times New Roman"/>
                <a:cs typeface="Times New Roman"/>
              </a:rPr>
              <a:t> setup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	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university using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Cisco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Packet</a:t>
            </a:r>
            <a:r>
              <a:rPr sz="2000" dirty="0">
                <a:latin typeface="Times New Roman"/>
                <a:cs typeface="Times New Roman"/>
              </a:rPr>
              <a:t> Tracer </a:t>
            </a:r>
            <a:r>
              <a:rPr sz="2000" spc="-5" dirty="0">
                <a:latin typeface="Times New Roman"/>
                <a:cs typeface="Times New Roman"/>
              </a:rPr>
              <a:t>(CPT).</a:t>
            </a:r>
            <a:endParaRPr sz="2000">
              <a:latin typeface="Times New Roman"/>
              <a:cs typeface="Times New Roman"/>
            </a:endParaRPr>
          </a:p>
          <a:p>
            <a:pPr marL="18415" marR="333375" indent="-6350">
              <a:lnSpc>
                <a:spcPct val="125699"/>
              </a:lnSpc>
              <a:spcBef>
                <a:spcPts val="5"/>
              </a:spcBef>
              <a:tabLst>
                <a:tab pos="2367915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job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respect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College's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Networking </a:t>
            </a:r>
            <a:r>
              <a:rPr sz="2000" dirty="0">
                <a:latin typeface="Times New Roman"/>
                <a:cs typeface="Times New Roman"/>
              </a:rPr>
              <a:t> Scenario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	</a:t>
            </a:r>
            <a:r>
              <a:rPr sz="2000" dirty="0">
                <a:latin typeface="Times New Roman"/>
                <a:cs typeface="Times New Roman"/>
              </a:rPr>
              <a:t>systematic,secure </a:t>
            </a:r>
            <a:r>
              <a:rPr sz="2000" spc="-5" dirty="0">
                <a:latin typeface="Times New Roman"/>
                <a:cs typeface="Times New Roman"/>
              </a:rPr>
              <a:t>valid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dependable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 </a:t>
            </a:r>
            <a:r>
              <a:rPr sz="2000" spc="-5" dirty="0">
                <a:latin typeface="Times New Roman"/>
                <a:cs typeface="Times New Roman"/>
              </a:rPr>
              <a:t>among different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departments.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Internet </a:t>
            </a:r>
            <a:r>
              <a:rPr sz="2000" dirty="0">
                <a:latin typeface="Times New Roman"/>
                <a:cs typeface="Times New Roman"/>
              </a:rPr>
              <a:t>or LAN to </a:t>
            </a:r>
            <a:r>
              <a:rPr sz="2000" spc="-5" dirty="0">
                <a:latin typeface="Times New Roman"/>
                <a:cs typeface="Times New Roman"/>
              </a:rPr>
              <a:t>users located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buildings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campus.</a:t>
            </a:r>
            <a:endParaRPr sz="2000">
              <a:latin typeface="Times New Roman"/>
              <a:cs typeface="Times New Roman"/>
            </a:endParaRPr>
          </a:p>
          <a:p>
            <a:pPr marL="18415" marR="22225" indent="-6350">
              <a:lnSpc>
                <a:spcPct val="126000"/>
              </a:lnSpc>
              <a:tabLst>
                <a:tab pos="465391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office,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labs,	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libraries.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956" y="2691130"/>
            <a:ext cx="5287645" cy="78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ourier New"/>
                <a:cs typeface="Courier New"/>
              </a:rPr>
              <a:t>departenent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ourier New"/>
              <a:cs typeface="Courier New"/>
            </a:endParaRPr>
          </a:p>
          <a:p>
            <a:pPr marL="211264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Fig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7 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R&amp;D </a:t>
            </a:r>
            <a:r>
              <a:rPr sz="1000" dirty="0">
                <a:latin typeface="Times New Roman"/>
                <a:cs typeface="Times New Roman"/>
              </a:rPr>
              <a:t>department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topology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3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configuration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strategy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756" y="7233284"/>
            <a:ext cx="5539105" cy="201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8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: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Network Design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7145" marR="5080" indent="-5080" algn="just">
              <a:lnSpc>
                <a:spcPct val="1004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coonection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pcs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pc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branch </a:t>
            </a:r>
            <a:r>
              <a:rPr sz="1200" dirty="0">
                <a:latin typeface="Times New Roman"/>
                <a:cs typeface="Times New Roman"/>
              </a:rPr>
              <a:t>device to other </a:t>
            </a:r>
            <a:r>
              <a:rPr sz="1200" spc="-5" dirty="0">
                <a:latin typeface="Times New Roman"/>
                <a:cs typeface="Times New Roman"/>
              </a:rPr>
              <a:t>branch </a:t>
            </a:r>
            <a:r>
              <a:rPr sz="1200" dirty="0">
                <a:latin typeface="Times New Roman"/>
                <a:cs typeface="Times New Roman"/>
              </a:rPr>
              <a:t>devices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buffer manager interface.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 this manually </a:t>
            </a:r>
            <a:r>
              <a:rPr sz="1200" spc="-5" dirty="0">
                <a:latin typeface="Times New Roman"/>
                <a:cs typeface="Times New Roman"/>
              </a:rPr>
              <a:t>buffer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88900" algn="just">
              <a:lnSpc>
                <a:spcPct val="100000"/>
              </a:lnSpc>
            </a:pPr>
            <a:r>
              <a:rPr sz="1300" spc="-5" dirty="0">
                <a:latin typeface="Times New Roman"/>
                <a:cs typeface="Times New Roman"/>
              </a:rPr>
              <a:t>Ping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from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 PC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5" dirty="0">
                <a:latin typeface="Times New Roman"/>
                <a:cs typeface="Times New Roman"/>
              </a:rPr>
              <a:t> Another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PC: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83820" algn="just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PCI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ping pc3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660" y="826008"/>
            <a:ext cx="5203825" cy="1846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025" y="3668268"/>
            <a:ext cx="6006846" cy="34066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390513"/>
            <a:ext cx="5613400" cy="157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9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Fig 9 Ping from a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pc to Another PC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urier New"/>
              <a:cs typeface="Courier New"/>
            </a:endParaRPr>
          </a:p>
          <a:p>
            <a:pPr marL="233679" marR="8890" indent="-50800" algn="just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The above screenshot shows the successful implementation of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the connection across two different systems, where it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executes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perfectly.</a:t>
            </a:r>
            <a:endParaRPr sz="1200">
              <a:latin typeface="Courier New"/>
              <a:cs typeface="Courier New"/>
            </a:endParaRPr>
          </a:p>
          <a:p>
            <a:pPr marL="205740" algn="just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latin typeface="Courier New"/>
                <a:cs typeface="Courier New"/>
              </a:rPr>
              <a:t>All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the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data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packets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received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without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any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loss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of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data.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300" spc="-5" dirty="0">
                <a:latin typeface="Calibri"/>
                <a:cs typeface="Calibri"/>
              </a:rPr>
              <a:t>Opening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website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from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 pc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575" y="6929453"/>
            <a:ext cx="76200" cy="655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275" y="7555231"/>
            <a:ext cx="76738" cy="666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97838" y="1275334"/>
            <a:ext cx="574040" cy="4095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04"/>
              </a:spcBef>
            </a:pPr>
            <a:r>
              <a:rPr sz="900" spc="-5" dirty="0">
                <a:latin typeface="Courier New"/>
                <a:cs typeface="Courier New"/>
              </a:rPr>
              <a:t>Physical  Config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Desktop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6686" y="1278382"/>
            <a:ext cx="13665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urier New"/>
                <a:cs typeface="Courier New"/>
              </a:rPr>
              <a:t>Programming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Attributes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9573" y="1283588"/>
            <a:ext cx="4856480" cy="633095"/>
          </a:xfrm>
          <a:custGeom>
            <a:avLst/>
            <a:gdLst/>
            <a:ahLst/>
            <a:cxnLst/>
            <a:rect l="l" t="t" r="r" b="b"/>
            <a:pathLst>
              <a:path w="4856480" h="633094">
                <a:moveTo>
                  <a:pt x="1408430" y="623443"/>
                </a:moveTo>
                <a:lnTo>
                  <a:pt x="0" y="623443"/>
                </a:lnTo>
                <a:lnTo>
                  <a:pt x="0" y="632587"/>
                </a:lnTo>
                <a:lnTo>
                  <a:pt x="1408430" y="632587"/>
                </a:lnTo>
                <a:lnTo>
                  <a:pt x="1408430" y="623443"/>
                </a:lnTo>
                <a:close/>
              </a:path>
              <a:path w="4856480" h="633094">
                <a:moveTo>
                  <a:pt x="1417701" y="0"/>
                </a:moveTo>
                <a:lnTo>
                  <a:pt x="1408557" y="0"/>
                </a:lnTo>
                <a:lnTo>
                  <a:pt x="1408557" y="364109"/>
                </a:lnTo>
                <a:lnTo>
                  <a:pt x="1417701" y="364109"/>
                </a:lnTo>
                <a:lnTo>
                  <a:pt x="1417701" y="0"/>
                </a:lnTo>
                <a:close/>
              </a:path>
              <a:path w="4856480" h="633094">
                <a:moveTo>
                  <a:pt x="4856353" y="623443"/>
                </a:moveTo>
                <a:lnTo>
                  <a:pt x="1417701" y="623443"/>
                </a:lnTo>
                <a:lnTo>
                  <a:pt x="1417701" y="364236"/>
                </a:lnTo>
                <a:lnTo>
                  <a:pt x="1408557" y="364236"/>
                </a:lnTo>
                <a:lnTo>
                  <a:pt x="1408557" y="623443"/>
                </a:lnTo>
                <a:lnTo>
                  <a:pt x="1408557" y="632587"/>
                </a:lnTo>
                <a:lnTo>
                  <a:pt x="1411605" y="632587"/>
                </a:lnTo>
                <a:lnTo>
                  <a:pt x="1417701" y="632587"/>
                </a:lnTo>
                <a:lnTo>
                  <a:pt x="4856353" y="632587"/>
                </a:lnTo>
                <a:lnTo>
                  <a:pt x="4856353" y="6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519" y="825487"/>
            <a:ext cx="4983226" cy="2494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1825" y="6030849"/>
            <a:ext cx="328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ourier New"/>
                <a:cs typeface="Courier New"/>
              </a:rPr>
              <a:t>O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Top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24305" y="1923034"/>
            <a:ext cx="4839970" cy="4127500"/>
            <a:chOff x="1424305" y="1923034"/>
            <a:chExt cx="4839970" cy="4127500"/>
          </a:xfrm>
        </p:grpSpPr>
        <p:sp>
          <p:nvSpPr>
            <p:cNvPr id="11" name="object 11"/>
            <p:cNvSpPr/>
            <p:nvPr/>
          </p:nvSpPr>
          <p:spPr>
            <a:xfrm>
              <a:off x="1424305" y="1923033"/>
              <a:ext cx="4839970" cy="4127500"/>
            </a:xfrm>
            <a:custGeom>
              <a:avLst/>
              <a:gdLst/>
              <a:ahLst/>
              <a:cxnLst/>
              <a:rect l="l" t="t" r="r" b="b"/>
              <a:pathLst>
                <a:path w="4839970" h="4127500">
                  <a:moveTo>
                    <a:pt x="4839970" y="0"/>
                  </a:moveTo>
                  <a:lnTo>
                    <a:pt x="4836795" y="0"/>
                  </a:lnTo>
                  <a:lnTo>
                    <a:pt x="4836795" y="3810"/>
                  </a:lnTo>
                  <a:lnTo>
                    <a:pt x="4836795" y="4124960"/>
                  </a:lnTo>
                  <a:lnTo>
                    <a:pt x="2419985" y="4124960"/>
                  </a:lnTo>
                  <a:lnTo>
                    <a:pt x="3175" y="4124960"/>
                  </a:lnTo>
                  <a:lnTo>
                    <a:pt x="3175" y="3810"/>
                  </a:lnTo>
                  <a:lnTo>
                    <a:pt x="2419985" y="3810"/>
                  </a:lnTo>
                  <a:lnTo>
                    <a:pt x="4836795" y="3810"/>
                  </a:lnTo>
                  <a:lnTo>
                    <a:pt x="4836795" y="0"/>
                  </a:lnTo>
                  <a:lnTo>
                    <a:pt x="2419985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4124960"/>
                  </a:lnTo>
                  <a:lnTo>
                    <a:pt x="0" y="4127500"/>
                  </a:lnTo>
                  <a:lnTo>
                    <a:pt x="2419985" y="4127500"/>
                  </a:lnTo>
                  <a:lnTo>
                    <a:pt x="4839970" y="4127500"/>
                  </a:lnTo>
                  <a:lnTo>
                    <a:pt x="4839970" y="4124960"/>
                  </a:lnTo>
                  <a:lnTo>
                    <a:pt x="4839970" y="3810"/>
                  </a:lnTo>
                  <a:lnTo>
                    <a:pt x="4839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9185" y="2136267"/>
              <a:ext cx="3694429" cy="1035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2273427"/>
              <a:ext cx="4643120" cy="368807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12569" y="2086737"/>
            <a:ext cx="4664710" cy="18605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810">
              <a:lnSpc>
                <a:spcPts val="815"/>
              </a:lnSpc>
              <a:spcBef>
                <a:spcPts val="650"/>
              </a:spcBef>
            </a:pPr>
            <a:r>
              <a:rPr sz="800" spc="-5" dirty="0">
                <a:latin typeface="Courier New"/>
                <a:cs typeface="Courier New"/>
              </a:rPr>
              <a:t>Command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Prompt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3185" y="6211697"/>
            <a:ext cx="4949825" cy="908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9130" y="5799200"/>
            <a:ext cx="2274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Fig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5" dirty="0">
                <a:latin typeface="Calibri"/>
                <a:cs typeface="Calibri"/>
              </a:rPr>
              <a:t> Opening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website from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pc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0" y="876299"/>
            <a:ext cx="5915786" cy="4906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6939" y="848614"/>
            <a:ext cx="157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716" y="1985517"/>
            <a:ext cx="5770880" cy="39744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8415" marR="5080" indent="-6350">
              <a:lnSpc>
                <a:spcPct val="96300"/>
              </a:lnSpc>
              <a:spcBef>
                <a:spcPts val="165"/>
              </a:spcBef>
            </a:pP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designing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vital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roles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objective. Network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collection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systems, such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computers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servers,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communicate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each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physical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hardware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interconnected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computer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Software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firewalls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major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role</a:t>
            </a:r>
            <a:r>
              <a:rPr sz="1600" dirty="0">
                <a:latin typeface="Times New Roman"/>
                <a:cs typeface="Times New Roman"/>
              </a:rPr>
              <a:t> 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sure 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protected.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Apart from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physical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selecting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software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products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installing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a challenging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task.</a:t>
            </a:r>
            <a:endParaRPr sz="1600">
              <a:latin typeface="Times New Roman"/>
              <a:cs typeface="Times New Roman"/>
            </a:endParaRPr>
          </a:p>
          <a:p>
            <a:pPr marL="18415" marR="64769" indent="-6350">
              <a:lnSpc>
                <a:spcPct val="96300"/>
              </a:lnSpc>
              <a:spcBef>
                <a:spcPts val="1450"/>
              </a:spcBef>
            </a:pPr>
            <a:r>
              <a:rPr sz="1600" spc="-5" dirty="0">
                <a:latin typeface="Times New Roman"/>
                <a:cs typeface="Times New Roman"/>
              </a:rPr>
              <a:t>To improve</a:t>
            </a:r>
            <a:r>
              <a:rPr sz="1600" dirty="0">
                <a:latin typeface="Times New Roman"/>
                <a:cs typeface="Times New Roman"/>
              </a:rPr>
              <a:t> college </a:t>
            </a:r>
            <a:r>
              <a:rPr sz="1600" spc="-5" dirty="0">
                <a:latin typeface="Times New Roman"/>
                <a:cs typeface="Times New Roman"/>
              </a:rPr>
              <a:t>campus network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design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service,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technology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 creating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WLAN</a:t>
            </a:r>
            <a:r>
              <a:rPr sz="1600" spc="-5" dirty="0">
                <a:latin typeface="Times New Roman"/>
                <a:cs typeface="Times New Roman"/>
              </a:rPr>
              <a:t> ,rip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v2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cheap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 to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reduce cost of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 the</a:t>
            </a:r>
            <a:r>
              <a:rPr sz="1600" dirty="0">
                <a:latin typeface="Times New Roman"/>
                <a:cs typeface="Times New Roman"/>
              </a:rPr>
              <a:t> network</a:t>
            </a:r>
            <a:r>
              <a:rPr sz="1600" spc="-5" dirty="0">
                <a:latin typeface="Times New Roman"/>
                <a:cs typeface="Times New Roman"/>
              </a:rPr>
              <a:t> can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become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enhanced</a:t>
            </a:r>
            <a:r>
              <a:rPr sz="1600" dirty="0">
                <a:latin typeface="Times New Roman"/>
                <a:cs typeface="Times New Roman"/>
              </a:rPr>
              <a:t> using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better routing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protocols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protocols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 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improve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security.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So,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5" dirty="0">
                <a:latin typeface="Times New Roman"/>
                <a:cs typeface="Times New Roman"/>
              </a:rPr>
              <a:t> 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protocols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less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number of devices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 try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keep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less.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design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software known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Cisco-Packet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2386" y="9606482"/>
            <a:ext cx="1396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REFERENCE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60" y="852931"/>
            <a:ext cx="4942840" cy="920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13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https://brainbell.com/tutors/A+/Hardware/Basic</a:t>
            </a:r>
            <a:r>
              <a:rPr sz="12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r>
              <a:rPr sz="12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Network.htm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/www.geeksforgeeks.org/local-area-network-lan-technologies/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/www.netacad.com/courses/packet-tracer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/www.geeksforgeeks.org/man-full-form-in-computer-networking/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/www.tutoriaIspoint.com/Wide-Area-Network-WA 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926628"/>
            <a:ext cx="6006122" cy="9055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469" y="826008"/>
            <a:ext cx="5882564" cy="8719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460" y="793750"/>
            <a:ext cx="1685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1365250"/>
            <a:ext cx="6115685" cy="904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361950" indent="-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 main </a:t>
            </a:r>
            <a:r>
              <a:rPr sz="1200" spc="-5" dirty="0">
                <a:latin typeface="Times New Roman"/>
                <a:cs typeface="Times New Roman"/>
              </a:rPr>
              <a:t>objective </a:t>
            </a:r>
            <a:r>
              <a:rPr sz="1200" dirty="0">
                <a:latin typeface="Times New Roman"/>
                <a:cs typeface="Times New Roman"/>
              </a:rPr>
              <a:t>of this </a:t>
            </a:r>
            <a:r>
              <a:rPr sz="1200" spc="-5" dirty="0">
                <a:latin typeface="Times New Roman"/>
                <a:cs typeface="Times New Roman"/>
              </a:rPr>
              <a:t>project 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for a university with the given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constramts.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this,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5 sub-branches for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department.</a:t>
            </a:r>
            <a:endParaRPr sz="1200">
              <a:latin typeface="Times New Roman"/>
              <a:cs typeface="Times New Roman"/>
            </a:endParaRPr>
          </a:p>
          <a:p>
            <a:pPr marL="18415" algn="just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university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the following 7 </a:t>
            </a:r>
            <a:r>
              <a:rPr sz="1200" spc="-5" dirty="0">
                <a:latin typeface="Times New Roman"/>
                <a:cs typeface="Times New Roman"/>
              </a:rPr>
              <a:t>departments.</a:t>
            </a:r>
            <a:endParaRPr sz="1200">
              <a:latin typeface="Times New Roman"/>
              <a:cs typeface="Times New Roman"/>
            </a:endParaRPr>
          </a:p>
          <a:p>
            <a:pPr marL="178435" indent="-160655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179070" algn="l"/>
              </a:tabLst>
            </a:pPr>
            <a:r>
              <a:rPr sz="1300" spc="-5" dirty="0">
                <a:latin typeface="Times New Roman"/>
                <a:cs typeface="Times New Roman"/>
              </a:rPr>
              <a:t>IT</a:t>
            </a:r>
            <a:endParaRPr sz="1300">
              <a:latin typeface="Times New Roman"/>
              <a:cs typeface="Times New Roman"/>
            </a:endParaRPr>
          </a:p>
          <a:p>
            <a:pPr marL="178435" indent="-160655">
              <a:lnSpc>
                <a:spcPct val="100000"/>
              </a:lnSpc>
              <a:spcBef>
                <a:spcPts val="910"/>
              </a:spcBef>
              <a:buSzPct val="108333"/>
              <a:buAutoNum type="arabicPeriod"/>
              <a:tabLst>
                <a:tab pos="179070" algn="l"/>
              </a:tabLst>
            </a:pPr>
            <a:r>
              <a:rPr sz="1200" spc="-5" dirty="0">
                <a:latin typeface="Times New Roman"/>
                <a:cs typeface="Times New Roman"/>
              </a:rPr>
              <a:t>Finance</a:t>
            </a:r>
            <a:endParaRPr sz="1200">
              <a:latin typeface="Times New Roman"/>
              <a:cs typeface="Times New Roman"/>
            </a:endParaRPr>
          </a:p>
          <a:p>
            <a:pPr marL="178435" indent="-16065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79070" algn="l"/>
              </a:tabLst>
            </a:pPr>
            <a:r>
              <a:rPr sz="1300" spc="-5" dirty="0">
                <a:latin typeface="Times New Roman"/>
                <a:cs typeface="Times New Roman"/>
              </a:rPr>
              <a:t>HR</a:t>
            </a:r>
            <a:endParaRPr sz="1300">
              <a:latin typeface="Times New Roman"/>
              <a:cs typeface="Times New Roman"/>
            </a:endParaRPr>
          </a:p>
          <a:p>
            <a:pPr marL="178435" indent="-160655">
              <a:lnSpc>
                <a:spcPct val="100000"/>
              </a:lnSpc>
              <a:spcBef>
                <a:spcPts val="915"/>
              </a:spcBef>
              <a:buSzPct val="108333"/>
              <a:buAutoNum type="arabicPeriod"/>
              <a:tabLst>
                <a:tab pos="179070" algn="l"/>
              </a:tabLst>
            </a:pP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marL="178435" indent="-160655">
              <a:lnSpc>
                <a:spcPct val="100000"/>
              </a:lnSpc>
              <a:spcBef>
                <a:spcPts val="950"/>
              </a:spcBef>
              <a:buSzPct val="108333"/>
              <a:buAutoNum type="arabicPeriod"/>
              <a:tabLst>
                <a:tab pos="179070" algn="l"/>
              </a:tabLst>
            </a:pPr>
            <a:r>
              <a:rPr sz="1200" spc="-5" dirty="0">
                <a:latin typeface="Times New Roman"/>
                <a:cs typeface="Times New Roman"/>
              </a:rPr>
              <a:t>Faculty</a:t>
            </a:r>
            <a:endParaRPr sz="1200">
              <a:latin typeface="Times New Roman"/>
              <a:cs typeface="Times New Roman"/>
            </a:endParaRPr>
          </a:p>
          <a:p>
            <a:pPr marL="178435" indent="-160655">
              <a:lnSpc>
                <a:spcPct val="100000"/>
              </a:lnSpc>
              <a:spcBef>
                <a:spcPts val="840"/>
              </a:spcBef>
              <a:buSzPct val="108333"/>
              <a:buAutoNum type="arabicPeriod"/>
              <a:tabLst>
                <a:tab pos="179070" algn="l"/>
              </a:tabLst>
            </a:pPr>
            <a:r>
              <a:rPr sz="1200" dirty="0">
                <a:latin typeface="Times New Roman"/>
                <a:cs typeface="Times New Roman"/>
              </a:rPr>
              <a:t>Students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2860" marR="358775" indent="-508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university has an ADSL internet connection which </a:t>
            </a:r>
            <a:r>
              <a:rPr sz="1200" dirty="0">
                <a:latin typeface="Times New Roman"/>
                <a:cs typeface="Times New Roman"/>
              </a:rPr>
              <a:t>would 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departments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except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R&amp;D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able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1300" spc="-5" dirty="0">
                <a:latin typeface="Times New Roman"/>
                <a:cs typeface="Times New Roman"/>
              </a:rPr>
              <a:t>Network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Requirements:</a:t>
            </a:r>
            <a:endParaRPr sz="13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540"/>
              </a:spcBef>
            </a:pPr>
            <a:r>
              <a:rPr sz="1100" spc="-5" dirty="0">
                <a:latin typeface="Times New Roman"/>
                <a:cs typeface="Times New Roman"/>
              </a:rPr>
              <a:t>I.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active</a:t>
            </a:r>
            <a:r>
              <a:rPr sz="1100" spc="-5" dirty="0">
                <a:latin typeface="Times New Roman"/>
                <a:cs typeface="Times New Roman"/>
              </a:rPr>
              <a:t> network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required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Routers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Switches</a:t>
            </a:r>
            <a:endParaRPr sz="1100">
              <a:latin typeface="Times New Roman"/>
              <a:cs typeface="Times New Roman"/>
            </a:endParaRPr>
          </a:p>
          <a:p>
            <a:pPr marL="24765" marR="2532380">
              <a:lnSpc>
                <a:spcPts val="1980"/>
              </a:lnSpc>
              <a:spcBef>
                <a:spcPts val="200"/>
              </a:spcBef>
              <a:buSzPct val="109090"/>
              <a:buAutoNum type="arabicPeriod" startAt="2"/>
              <a:tabLst>
                <a:tab pos="182245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switches,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routers that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required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design.</a:t>
            </a:r>
            <a:endParaRPr sz="1100">
              <a:latin typeface="Times New Roman"/>
              <a:cs typeface="Times New Roman"/>
            </a:endParaRPr>
          </a:p>
          <a:p>
            <a:pPr marL="160020" indent="-135890">
              <a:lnSpc>
                <a:spcPct val="100000"/>
              </a:lnSpc>
              <a:spcBef>
                <a:spcPts val="525"/>
              </a:spcBef>
              <a:buSzPct val="109090"/>
              <a:buAutoNum type="arabicPeriod" startAt="2"/>
              <a:tabLst>
                <a:tab pos="160655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IP</a:t>
            </a:r>
            <a:r>
              <a:rPr sz="1100" dirty="0">
                <a:latin typeface="Times New Roman"/>
                <a:cs typeface="Times New Roman"/>
              </a:rPr>
              <a:t> Design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schema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 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department.</a:t>
            </a:r>
            <a:endParaRPr sz="1100">
              <a:latin typeface="Times New Roman"/>
              <a:cs typeface="Times New Roman"/>
            </a:endParaRPr>
          </a:p>
          <a:p>
            <a:pPr marL="160020" marR="5080" indent="-135890">
              <a:lnSpc>
                <a:spcPct val="100000"/>
              </a:lnSpc>
              <a:spcBef>
                <a:spcPts val="1055"/>
              </a:spcBef>
              <a:buSzPct val="109090"/>
              <a:buAutoNum type="arabicPeriod" startAt="2"/>
              <a:tabLst>
                <a:tab pos="160655" algn="l"/>
              </a:tabLst>
            </a:pPr>
            <a:r>
              <a:rPr sz="1100" spc="-5" dirty="0">
                <a:latin typeface="Times New Roman"/>
                <a:cs typeface="Times New Roman"/>
              </a:rPr>
              <a:t>Explanation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details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configured</a:t>
            </a:r>
            <a:r>
              <a:rPr sz="1100" dirty="0">
                <a:latin typeface="Times New Roman"/>
                <a:cs typeface="Times New Roman"/>
              </a:rPr>
              <a:t> 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Switch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create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different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departments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 VLAN.</a:t>
            </a:r>
            <a:endParaRPr sz="1100">
              <a:latin typeface="Times New Roman"/>
              <a:cs typeface="Times New Roman"/>
            </a:endParaRPr>
          </a:p>
          <a:p>
            <a:pPr marL="160020" marR="36195" indent="-135890">
              <a:lnSpc>
                <a:spcPct val="101099"/>
              </a:lnSpc>
              <a:spcBef>
                <a:spcPts val="1055"/>
              </a:spcBef>
              <a:buSzPct val="109090"/>
              <a:buAutoNum type="arabicPeriod" startAt="2"/>
              <a:tabLst>
                <a:tab pos="160655" algn="l"/>
              </a:tabLst>
            </a:pPr>
            <a:r>
              <a:rPr sz="1100" spc="-5" dirty="0">
                <a:latin typeface="Times New Roman"/>
                <a:cs typeface="Times New Roman"/>
              </a:rPr>
              <a:t>Explanation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restrict internet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connection 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R&amp;D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Department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-5" dirty="0">
                <a:latin typeface="Times New Roman"/>
                <a:cs typeface="Times New Roman"/>
              </a:rPr>
              <a:t> for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other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departments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Access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control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lists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Router.</a:t>
            </a:r>
            <a:endParaRPr sz="1100">
              <a:latin typeface="Times New Roman"/>
              <a:cs typeface="Times New Roman"/>
            </a:endParaRPr>
          </a:p>
          <a:p>
            <a:pPr marL="160655" marR="791845" indent="-160655">
              <a:lnSpc>
                <a:spcPct val="149700"/>
              </a:lnSpc>
              <a:spcBef>
                <a:spcPts val="360"/>
              </a:spcBef>
              <a:buSzPct val="109090"/>
              <a:buAutoNum type="arabicPeriod" startAt="2"/>
              <a:tabLst>
                <a:tab pos="160655" algn="l"/>
              </a:tabLst>
            </a:pPr>
            <a:r>
              <a:rPr sz="1100" spc="-5" dirty="0">
                <a:latin typeface="Times New Roman"/>
                <a:cs typeface="Times New Roman"/>
              </a:rPr>
              <a:t>Identify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feature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router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which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required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Internet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users.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Identify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TCP/IP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adapter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parameters</a:t>
            </a:r>
            <a:r>
              <a:rPr sz="1100" dirty="0">
                <a:latin typeface="Times New Roman"/>
                <a:cs typeface="Times New Roman"/>
              </a:rPr>
              <a:t> (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IP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address,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Subnet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mask,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Default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Gateway,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DNS</a:t>
            </a:r>
            <a:endParaRPr sz="1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Times New Roman"/>
                <a:cs typeface="Times New Roman"/>
              </a:rPr>
              <a:t>Server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IP address) 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users.</a:t>
            </a:r>
            <a:endParaRPr sz="11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780"/>
              </a:spcBef>
            </a:pPr>
            <a:r>
              <a:rPr sz="1100" dirty="0">
                <a:latin typeface="Times New Roman"/>
                <a:cs typeface="Times New Roman"/>
              </a:rPr>
              <a:t>8.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Network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Design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060"/>
              </a:spcBef>
            </a:pPr>
            <a:r>
              <a:rPr sz="1300" spc="-5" dirty="0">
                <a:latin typeface="Times New Roman"/>
                <a:cs typeface="Times New Roman"/>
              </a:rPr>
              <a:t>Network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req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uirement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analysis</a:t>
            </a:r>
            <a:endParaRPr sz="1300">
              <a:latin typeface="Times New Roman"/>
              <a:cs typeface="Times New Roman"/>
            </a:endParaRPr>
          </a:p>
          <a:p>
            <a:pPr marL="18415" marR="389890" indent="-6350">
              <a:lnSpc>
                <a:spcPct val="95800"/>
              </a:lnSpc>
              <a:spcBef>
                <a:spcPts val="685"/>
              </a:spcBef>
            </a:pP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locations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banks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spanned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locations, a </a:t>
            </a:r>
            <a:r>
              <a:rPr sz="1200" spc="-5" dirty="0">
                <a:latin typeface="Times New Roman"/>
                <a:cs typeface="Times New Roman"/>
              </a:rPr>
              <a:t>VPN </a:t>
            </a:r>
            <a:r>
              <a:rPr sz="1200" dirty="0">
                <a:latin typeface="Times New Roman"/>
                <a:cs typeface="Times New Roman"/>
              </a:rPr>
              <a:t> solution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it would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economical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dirty="0">
                <a:latin typeface="Times New Roman"/>
                <a:cs typeface="Times New Roman"/>
              </a:rPr>
              <a:t> with a</a:t>
            </a:r>
            <a:r>
              <a:rPr sz="1200" spc="-5" dirty="0">
                <a:latin typeface="Times New Roman"/>
                <a:cs typeface="Times New Roman"/>
              </a:rPr>
              <a:t> leased</a:t>
            </a:r>
            <a:r>
              <a:rPr sz="1200" dirty="0">
                <a:latin typeface="Times New Roman"/>
                <a:cs typeface="Times New Roman"/>
              </a:rPr>
              <a:t> line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VPN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appliances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 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 2012,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provide high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DMZ,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https protocol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(TCP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 </a:t>
            </a:r>
            <a:r>
              <a:rPr sz="1200" spc="-5" dirty="0">
                <a:latin typeface="Times New Roman"/>
                <a:cs typeface="Times New Roman"/>
              </a:rPr>
              <a:t>443),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5" dirty="0">
                <a:latin typeface="Times New Roman"/>
                <a:cs typeface="Times New Roman"/>
              </a:rPr>
              <a:t> available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outside.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Antivirus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desktop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firewall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installed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 would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dirty="0">
                <a:latin typeface="Times New Roman"/>
                <a:cs typeface="Times New Roman"/>
              </a:rPr>
              <a:t> host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appliance,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packet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inspection,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network,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incoming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 </a:t>
            </a:r>
            <a:r>
              <a:rPr sz="1200" spc="-5" dirty="0">
                <a:latin typeface="Times New Roman"/>
                <a:cs typeface="Times New Roman"/>
              </a:rPr>
              <a:t>scan</a:t>
            </a:r>
            <a:r>
              <a:rPr sz="1200" dirty="0">
                <a:latin typeface="Times New Roman"/>
                <a:cs typeface="Times New Roman"/>
              </a:rPr>
              <a:t> the traffic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threats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attacks.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8209" y="5287137"/>
            <a:ext cx="72323" cy="1384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435" y="7650880"/>
            <a:ext cx="96519" cy="1025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1171702"/>
            <a:ext cx="6068060" cy="803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 algn="just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Hardware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-5" dirty="0">
                <a:latin typeface="Times New Roman"/>
                <a:cs typeface="Times New Roman"/>
              </a:rPr>
              <a:t>software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requirement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analysis</a:t>
            </a:r>
            <a:endParaRPr sz="1300">
              <a:latin typeface="Times New Roman"/>
              <a:cs typeface="Times New Roman"/>
            </a:endParaRPr>
          </a:p>
          <a:p>
            <a:pPr marL="234950" marR="247650" indent="-152400" algn="just">
              <a:lnSpc>
                <a:spcPct val="99800"/>
              </a:lnSpc>
              <a:spcBef>
                <a:spcPts val="1010"/>
              </a:spcBef>
              <a:buSzPct val="108333"/>
              <a:buAutoNum type="arabicPeriod"/>
              <a:tabLst>
                <a:tab pos="235585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main </a:t>
            </a:r>
            <a:r>
              <a:rPr sz="1200" spc="-5" dirty="0">
                <a:latin typeface="Times New Roman"/>
                <a:cs typeface="Times New Roman"/>
              </a:rPr>
              <a:t>office,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VPN appliance </a:t>
            </a:r>
            <a:r>
              <a:rPr sz="1200" dirty="0">
                <a:latin typeface="Times New Roman"/>
                <a:cs typeface="Times New Roman"/>
              </a:rPr>
              <a:t>would be </a:t>
            </a:r>
            <a:r>
              <a:rPr sz="1200" spc="-5" dirty="0">
                <a:latin typeface="Times New Roman"/>
                <a:cs typeface="Times New Roman"/>
              </a:rPr>
              <a:t>required, which </a:t>
            </a:r>
            <a:r>
              <a:rPr sz="1200" dirty="0">
                <a:latin typeface="Times New Roman"/>
                <a:cs typeface="Times New Roman"/>
              </a:rPr>
              <a:t>would </a:t>
            </a:r>
            <a:r>
              <a:rPr sz="1200" spc="5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integrated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firewall and </a:t>
            </a:r>
            <a:r>
              <a:rPr sz="1200" dirty="0">
                <a:latin typeface="Times New Roman"/>
                <a:cs typeface="Times New Roman"/>
              </a:rPr>
              <a:t>deep </a:t>
            </a:r>
            <a:r>
              <a:rPr sz="1200" spc="-5" dirty="0">
                <a:latin typeface="Times New Roman"/>
                <a:cs typeface="Times New Roman"/>
              </a:rPr>
              <a:t>packet inspection.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recommended VPN appliance is </a:t>
            </a:r>
            <a:r>
              <a:rPr sz="1200" dirty="0">
                <a:latin typeface="Times New Roman"/>
                <a:cs typeface="Times New Roman"/>
              </a:rPr>
              <a:t>Sonic </a:t>
            </a:r>
            <a:r>
              <a:rPr sz="1200" spc="-5" dirty="0">
                <a:latin typeface="Times New Roman"/>
                <a:cs typeface="Times New Roman"/>
              </a:rPr>
              <a:t>wall NSA </a:t>
            </a:r>
            <a:r>
              <a:rPr sz="1200" dirty="0">
                <a:latin typeface="Times New Roman"/>
                <a:cs typeface="Times New Roman"/>
              </a:rPr>
              <a:t> 220/W, </a:t>
            </a:r>
            <a:r>
              <a:rPr sz="1200" spc="-5" dirty="0">
                <a:latin typeface="Times New Roman"/>
                <a:cs typeface="Times New Roman"/>
              </a:rPr>
              <a:t>which has </a:t>
            </a:r>
            <a:r>
              <a:rPr sz="1200" dirty="0">
                <a:latin typeface="Times New Roman"/>
                <a:cs typeface="Times New Roman"/>
              </a:rPr>
              <a:t>the capacity to support site to site </a:t>
            </a:r>
            <a:r>
              <a:rPr sz="1200" spc="-5" dirty="0">
                <a:latin typeface="Times New Roman"/>
                <a:cs typeface="Times New Roman"/>
              </a:rPr>
              <a:t>VPN </a:t>
            </a:r>
            <a:r>
              <a:rPr sz="1200" dirty="0">
                <a:latin typeface="Times New Roman"/>
                <a:cs typeface="Times New Roman"/>
              </a:rPr>
              <a:t>tunnels </a:t>
            </a:r>
            <a:r>
              <a:rPr sz="1200" spc="-5" dirty="0">
                <a:latin typeface="Times New Roman"/>
                <a:cs typeface="Times New Roman"/>
              </a:rPr>
              <a:t>and also has </a:t>
            </a:r>
            <a:r>
              <a:rPr sz="1200" dirty="0">
                <a:latin typeface="Times New Roman"/>
                <a:cs typeface="Times New Roman"/>
              </a:rPr>
              <a:t>deep </a:t>
            </a:r>
            <a:r>
              <a:rPr sz="1200" spc="-5" dirty="0">
                <a:latin typeface="Times New Roman"/>
                <a:cs typeface="Times New Roman"/>
              </a:rPr>
              <a:t>packet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inspection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firewall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234950" marR="243840" indent="-152400" algn="just">
              <a:lnSpc>
                <a:spcPts val="1440"/>
              </a:lnSpc>
              <a:spcBef>
                <a:spcPts val="5"/>
              </a:spcBef>
              <a:buSzPct val="108333"/>
              <a:buAutoNum type="arabicPeriod"/>
              <a:tabLst>
                <a:tab pos="235585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office.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total </a:t>
            </a:r>
            <a:r>
              <a:rPr sz="1200" dirty="0">
                <a:latin typeface="Times New Roman"/>
                <a:cs typeface="Times New Roman"/>
              </a:rPr>
              <a:t>of 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48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switches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VPN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appliance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expansion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Cisco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Catalyst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2960S-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48FPD-L 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050">
              <a:latin typeface="Times New Roman"/>
              <a:cs typeface="Times New Roman"/>
            </a:endParaRPr>
          </a:p>
          <a:p>
            <a:pPr marL="234950" marR="245745" indent="-152400" algn="just">
              <a:lnSpc>
                <a:spcPts val="1440"/>
              </a:lnSpc>
              <a:buSzPct val="108333"/>
              <a:buAutoNum type="arabicPeriod"/>
              <a:tabLst>
                <a:tab pos="235585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branch offices,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Sonicwall TZ </a:t>
            </a:r>
            <a:r>
              <a:rPr sz="1200" dirty="0">
                <a:latin typeface="Times New Roman"/>
                <a:cs typeface="Times New Roman"/>
              </a:rPr>
              <a:t>105 </a:t>
            </a:r>
            <a:r>
              <a:rPr sz="1200" spc="-5" dirty="0">
                <a:latin typeface="Times New Roman"/>
                <a:cs typeface="Times New Roman"/>
              </a:rPr>
              <a:t>series is recommended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establish </a:t>
            </a:r>
            <a:r>
              <a:rPr sz="1200" dirty="0">
                <a:latin typeface="Times New Roman"/>
                <a:cs typeface="Times New Roman"/>
              </a:rPr>
              <a:t>site to site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VPN connectivity</a:t>
            </a:r>
            <a:r>
              <a:rPr sz="1200" dirty="0">
                <a:latin typeface="Times New Roman"/>
                <a:cs typeface="Times New Roman"/>
              </a:rPr>
              <a:t> with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office.</a:t>
            </a:r>
            <a:endParaRPr sz="1200">
              <a:latin typeface="Times New Roman"/>
              <a:cs typeface="Times New Roman"/>
            </a:endParaRPr>
          </a:p>
          <a:p>
            <a:pPr marL="234950" marR="248920" indent="-152400" algn="just">
              <a:lnSpc>
                <a:spcPct val="99800"/>
              </a:lnSpc>
              <a:spcBef>
                <a:spcPts val="960"/>
              </a:spcBef>
              <a:buSzPct val="108333"/>
              <a:buAutoNum type="arabicPeriod"/>
              <a:tabLst>
                <a:tab pos="235585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a </a:t>
            </a:r>
            <a:r>
              <a:rPr sz="1200" spc="-5" dirty="0">
                <a:latin typeface="Times New Roman"/>
                <a:cs typeface="Times New Roman"/>
              </a:rPr>
              <a:t>total </a:t>
            </a:r>
            <a:r>
              <a:rPr sz="1200" dirty="0">
                <a:latin typeface="Times New Roman"/>
                <a:cs typeface="Times New Roman"/>
              </a:rPr>
              <a:t>of 100 users </a:t>
            </a:r>
            <a:r>
              <a:rPr sz="1200" spc="-5" dirty="0">
                <a:latin typeface="Times New Roman"/>
                <a:cs typeface="Times New Roman"/>
              </a:rPr>
              <a:t>each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branch office. A total </a:t>
            </a:r>
            <a:r>
              <a:rPr sz="1200" dirty="0">
                <a:latin typeface="Times New Roman"/>
                <a:cs typeface="Times New Roman"/>
              </a:rPr>
              <a:t>of 3 </a:t>
            </a:r>
            <a:r>
              <a:rPr sz="1200" spc="-5" dirty="0">
                <a:latin typeface="Times New Roman"/>
                <a:cs typeface="Times New Roman"/>
              </a:rPr>
              <a:t>nos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48 </a:t>
            </a:r>
            <a:r>
              <a:rPr sz="1200" dirty="0">
                <a:latin typeface="Times New Roman"/>
                <a:cs typeface="Times New Roman"/>
              </a:rPr>
              <a:t>port </a:t>
            </a:r>
            <a:r>
              <a:rPr sz="1200" spc="-5" dirty="0">
                <a:latin typeface="Times New Roman"/>
                <a:cs typeface="Times New Roman"/>
              </a:rPr>
              <a:t>switches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recommended, which are </a:t>
            </a:r>
            <a:r>
              <a:rPr sz="1200" dirty="0">
                <a:latin typeface="Times New Roman"/>
                <a:cs typeface="Times New Roman"/>
              </a:rPr>
              <a:t>Cisco </a:t>
            </a:r>
            <a:r>
              <a:rPr sz="1200" spc="-5" dirty="0">
                <a:latin typeface="Times New Roman"/>
                <a:cs typeface="Times New Roman"/>
              </a:rPr>
              <a:t>Catalyst 2960S-48FPD-L, considering future expansion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5.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Windows</a:t>
            </a:r>
            <a:r>
              <a:rPr sz="1200" dirty="0">
                <a:latin typeface="Times New Roman"/>
                <a:cs typeface="Times New Roman"/>
              </a:rPr>
              <a:t> 2008/2012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82550" algn="just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/>
                <a:cs typeface="Times New Roman"/>
              </a:rPr>
              <a:t>Additional requirements</a:t>
            </a:r>
            <a:endParaRPr sz="1300">
              <a:latin typeface="Times New Roman"/>
              <a:cs typeface="Times New Roman"/>
            </a:endParaRPr>
          </a:p>
          <a:p>
            <a:pPr marL="86995" marR="246379" indent="-5080" algn="just">
              <a:lnSpc>
                <a:spcPct val="100299"/>
              </a:lnSpc>
              <a:spcBef>
                <a:spcPts val="705"/>
              </a:spcBef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locations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connection.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office,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a domain </a:t>
            </a:r>
            <a:r>
              <a:rPr sz="1200" spc="-5" dirty="0">
                <a:latin typeface="Times New Roman"/>
                <a:cs typeface="Times New Roman"/>
              </a:rPr>
              <a:t>name, </a:t>
            </a:r>
            <a:r>
              <a:rPr sz="1200" dirty="0">
                <a:latin typeface="Times New Roman"/>
                <a:cs typeface="Times New Roman"/>
              </a:rPr>
              <a:t>which would </a:t>
            </a:r>
            <a:r>
              <a:rPr sz="1200" spc="-5" dirty="0">
                <a:latin typeface="Times New Roman"/>
                <a:cs typeface="Times New Roman"/>
              </a:rPr>
              <a:t>enable </a:t>
            </a:r>
            <a:r>
              <a:rPr sz="1200" dirty="0">
                <a:latin typeface="Times New Roman"/>
                <a:cs typeface="Times New Roman"/>
              </a:rPr>
              <a:t>users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outside </a:t>
            </a:r>
            <a:r>
              <a:rPr sz="1200" spc="-5" dirty="0">
                <a:latin typeface="Times New Roman"/>
                <a:cs typeface="Times New Roman"/>
              </a:rPr>
              <a:t>world (internet),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82550" algn="just">
              <a:lnSpc>
                <a:spcPct val="100000"/>
              </a:lnSpc>
            </a:pPr>
            <a:r>
              <a:rPr sz="1300" spc="-5" dirty="0">
                <a:latin typeface="Times New Roman"/>
                <a:cs typeface="Times New Roman"/>
              </a:rPr>
              <a:t>Implementation —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Cisco</a:t>
            </a:r>
            <a:r>
              <a:rPr sz="1300" spc="-5" dirty="0">
                <a:latin typeface="Times New Roman"/>
                <a:cs typeface="Times New Roman"/>
              </a:rPr>
              <a:t> Packet Tracer:</a:t>
            </a:r>
            <a:endParaRPr sz="1300">
              <a:latin typeface="Times New Roman"/>
              <a:cs typeface="Times New Roman"/>
            </a:endParaRPr>
          </a:p>
          <a:p>
            <a:pPr marL="86995" marR="5080" indent="-5080">
              <a:lnSpc>
                <a:spcPct val="100000"/>
              </a:lnSpc>
              <a:spcBef>
                <a:spcPts val="655"/>
              </a:spcBef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prototype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used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Router-PT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-5" dirty="0">
                <a:latin typeface="Times New Roman"/>
                <a:cs typeface="Times New Roman"/>
              </a:rPr>
              <a:t>easy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connect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6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we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2960-24TT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switches</a:t>
            </a:r>
            <a:endParaRPr sz="1200">
              <a:latin typeface="Times New Roman"/>
              <a:cs typeface="Times New Roman"/>
            </a:endParaRPr>
          </a:p>
          <a:p>
            <a:pPr marL="17145" marR="249554" indent="-5080" algn="just">
              <a:lnSpc>
                <a:spcPct val="100000"/>
              </a:lnSpc>
              <a:spcBef>
                <a:spcPts val="825"/>
              </a:spcBef>
            </a:pP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campuses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among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interconnected </a:t>
            </a:r>
            <a:r>
              <a:rPr sz="1200" dirty="0">
                <a:latin typeface="Times New Roman"/>
                <a:cs typeface="Times New Roman"/>
              </a:rPr>
              <a:t>to the servers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users.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serial </a:t>
            </a:r>
            <a:r>
              <a:rPr sz="1200" dirty="0">
                <a:latin typeface="Times New Roman"/>
                <a:cs typeface="Times New Roman"/>
              </a:rPr>
              <a:t>ports </a:t>
            </a:r>
            <a:r>
              <a:rPr sz="1200" spc="-5" dirty="0">
                <a:latin typeface="Times New Roman"/>
                <a:cs typeface="Times New Roman"/>
              </a:rPr>
              <a:t>are assigned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15" dirty="0">
                <a:latin typeface="Times New Roman"/>
                <a:cs typeface="Times New Roman"/>
              </a:rPr>
              <a:t>IP </a:t>
            </a:r>
            <a:r>
              <a:rPr sz="1200" spc="-5" dirty="0">
                <a:latin typeface="Times New Roman"/>
                <a:cs typeface="Times New Roman"/>
              </a:rPr>
              <a:t>addresses so </a:t>
            </a:r>
            <a:r>
              <a:rPr sz="1200" dirty="0">
                <a:latin typeface="Times New Roman"/>
                <a:cs typeface="Times New Roman"/>
              </a:rPr>
              <a:t> they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recognized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confusion.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sz="1300" spc="-5" dirty="0">
                <a:latin typeface="Times New Roman"/>
                <a:cs typeface="Times New Roman"/>
              </a:rPr>
              <a:t>Cisco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Packet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Tracer:</a:t>
            </a:r>
            <a:endParaRPr sz="1300">
              <a:latin typeface="Times New Roman"/>
              <a:cs typeface="Times New Roman"/>
            </a:endParaRPr>
          </a:p>
          <a:p>
            <a:pPr marL="579120" marR="246379">
              <a:lnSpc>
                <a:spcPct val="10000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Cisco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Cisco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topologies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imitate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networks.</a:t>
            </a:r>
            <a:endParaRPr sz="1200">
              <a:latin typeface="Times New Roman"/>
              <a:cs typeface="Times New Roman"/>
            </a:endParaRPr>
          </a:p>
          <a:p>
            <a:pPr marL="579120" marR="25209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packet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topology,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switches.</a:t>
            </a:r>
            <a:endParaRPr sz="1200">
              <a:latin typeface="Times New Roman"/>
              <a:cs typeface="Times New Roman"/>
            </a:endParaRPr>
          </a:p>
          <a:p>
            <a:pPr marL="579120" marR="249554" indent="-117475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configure </a:t>
            </a:r>
            <a:r>
              <a:rPr sz="1200" spc="-5" dirty="0">
                <a:latin typeface="Times New Roman"/>
                <a:cs typeface="Times New Roman"/>
              </a:rPr>
              <a:t>each and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router and network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15" dirty="0">
                <a:latin typeface="Times New Roman"/>
                <a:cs typeface="Times New Roman"/>
              </a:rPr>
              <a:t>IP </a:t>
            </a:r>
            <a:r>
              <a:rPr sz="1200" dirty="0">
                <a:latin typeface="Times New Roman"/>
                <a:cs typeface="Times New Roman"/>
              </a:rPr>
              <a:t>address </a:t>
            </a:r>
            <a:r>
              <a:rPr sz="1200" spc="-5" dirty="0">
                <a:latin typeface="Times New Roman"/>
                <a:cs typeface="Times New Roman"/>
              </a:rPr>
              <a:t>and tested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</a:t>
            </a:r>
            <a:r>
              <a:rPr sz="1200" dirty="0">
                <a:latin typeface="Times New Roman"/>
                <a:cs typeface="Times New Roman"/>
              </a:rPr>
              <a:t> or not.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735" y="8158952"/>
            <a:ext cx="72390" cy="63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735" y="8536940"/>
            <a:ext cx="72923" cy="628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735" y="8913586"/>
            <a:ext cx="72390" cy="63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812" y="724178"/>
            <a:ext cx="1565275" cy="5137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IP</a:t>
            </a:r>
            <a:r>
              <a:rPr sz="13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 Design</a:t>
            </a: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470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1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IP</a:t>
            </a:r>
            <a:r>
              <a:rPr sz="1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</a:t>
            </a:r>
            <a:r>
              <a:rPr sz="1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2324" y="1237742"/>
          <a:ext cx="5856605" cy="512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372">
                <a:tc>
                  <a:txBody>
                    <a:bodyPr/>
                    <a:lstStyle/>
                    <a:p>
                      <a:pPr marL="1905" algn="ctr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Branch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ts val="14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Subnet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Mask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Switch-1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.o.o.o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255.0.o.o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Finance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Switch-•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192.168.1.0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49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255.255.255.0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Switch-192.168.2.0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49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255.255.255.0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Switch-192.168.4.0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49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255.255.255.0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27380" marR="662940" algn="ctr">
                        <a:lnSpc>
                          <a:spcPct val="103499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Faculty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Students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Switch-192.168.3.0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18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255.255.255.0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Switch-•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128.168.0.0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255.255.0.0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9812" y="6335649"/>
            <a:ext cx="13982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</a:t>
            </a:r>
            <a:r>
              <a:rPr sz="13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Services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508" y="7058025"/>
            <a:ext cx="5530850" cy="346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26060">
              <a:lnSpc>
                <a:spcPts val="1600"/>
              </a:lnSpc>
              <a:buSzPct val="125000"/>
              <a:buAutoNum type="arabicPeriod"/>
              <a:tabLst>
                <a:tab pos="247650" algn="l"/>
              </a:tabLst>
            </a:pPr>
            <a:r>
              <a:rPr sz="1200" spc="-5" dirty="0">
                <a:latin typeface="Times New Roman"/>
                <a:cs typeface="Times New Roman"/>
              </a:rPr>
              <a:t>VLAN</a:t>
            </a:r>
            <a:endParaRPr sz="1200">
              <a:latin typeface="Times New Roman"/>
              <a:cs typeface="Times New Roman"/>
            </a:endParaRPr>
          </a:p>
          <a:p>
            <a:pPr marL="26034" marR="5080" indent="-5080" algn="just">
              <a:lnSpc>
                <a:spcPct val="100299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Two networks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required at </a:t>
            </a:r>
            <a:r>
              <a:rPr sz="1200" dirty="0">
                <a:latin typeface="Times New Roman"/>
                <a:cs typeface="Times New Roman"/>
              </a:rPr>
              <a:t>the main office. One network would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LAN, where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offices users </a:t>
            </a:r>
            <a:r>
              <a:rPr sz="1200" dirty="0">
                <a:latin typeface="Times New Roman"/>
                <a:cs typeface="Times New Roman"/>
              </a:rPr>
              <a:t>would be </a:t>
            </a:r>
            <a:r>
              <a:rPr sz="1200" spc="-5" dirty="0">
                <a:latin typeface="Times New Roman"/>
                <a:cs typeface="Times New Roman"/>
              </a:rPr>
              <a:t>connected. </a:t>
            </a:r>
            <a:r>
              <a:rPr sz="1200" dirty="0">
                <a:latin typeface="Times New Roman"/>
                <a:cs typeface="Times New Roman"/>
              </a:rPr>
              <a:t>The second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would be the </a:t>
            </a:r>
            <a:r>
              <a:rPr sz="1200" spc="-5" dirty="0">
                <a:latin typeface="Times New Roman"/>
                <a:cs typeface="Times New Roman"/>
              </a:rPr>
              <a:t>DMZ network,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server is hosted.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required </a:t>
            </a:r>
            <a:r>
              <a:rPr sz="1200" dirty="0">
                <a:latin typeface="Times New Roman"/>
                <a:cs typeface="Times New Roman"/>
              </a:rPr>
              <a:t>since the </a:t>
            </a:r>
            <a:r>
              <a:rPr sz="1200" spc="-5" dirty="0">
                <a:latin typeface="Times New Roman"/>
                <a:cs typeface="Times New Roman"/>
              </a:rPr>
              <a:t>application server </a:t>
            </a:r>
            <a:r>
              <a:rPr sz="1200" spc="5" dirty="0">
                <a:latin typeface="Times New Roman"/>
                <a:cs typeface="Times New Roman"/>
              </a:rPr>
              <a:t>would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 access from </a:t>
            </a:r>
            <a:r>
              <a:rPr sz="1200" dirty="0">
                <a:latin typeface="Times New Roman"/>
                <a:cs typeface="Times New Roman"/>
              </a:rPr>
              <a:t>outside. </a:t>
            </a:r>
            <a:r>
              <a:rPr sz="1200" spc="-5" dirty="0">
                <a:latin typeface="Times New Roman"/>
                <a:cs typeface="Times New Roman"/>
              </a:rPr>
              <a:t>Two VLANS </a:t>
            </a:r>
            <a:r>
              <a:rPr sz="1200" dirty="0">
                <a:latin typeface="Times New Roman"/>
                <a:cs typeface="Times New Roman"/>
              </a:rPr>
              <a:t>would be </a:t>
            </a:r>
            <a:r>
              <a:rPr sz="1200" spc="-5" dirty="0">
                <a:latin typeface="Times New Roman"/>
                <a:cs typeface="Times New Roman"/>
              </a:rPr>
              <a:t>created which would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mapped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LAN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DMZ</a:t>
            </a:r>
            <a:r>
              <a:rPr sz="1200" dirty="0">
                <a:latin typeface="Times New Roman"/>
                <a:cs typeface="Times New Roman"/>
              </a:rPr>
              <a:t> network.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VLANS</a:t>
            </a:r>
            <a:r>
              <a:rPr sz="1200" dirty="0">
                <a:latin typeface="Times New Roman"/>
                <a:cs typeface="Times New Roman"/>
              </a:rPr>
              <a:t> would be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Switches.</a:t>
            </a:r>
            <a:endParaRPr sz="1200">
              <a:latin typeface="Times New Roman"/>
              <a:cs typeface="Times New Roman"/>
            </a:endParaRPr>
          </a:p>
          <a:p>
            <a:pPr marL="247015" indent="-226060">
              <a:lnSpc>
                <a:spcPct val="100000"/>
              </a:lnSpc>
              <a:spcBef>
                <a:spcPts val="85"/>
              </a:spcBef>
              <a:buSzPct val="125000"/>
              <a:buAutoNum type="arabicPeriod" startAt="2"/>
              <a:tabLst>
                <a:tab pos="247650" algn="l"/>
              </a:tabLst>
            </a:pPr>
            <a:r>
              <a:rPr sz="1200" spc="-5" dirty="0">
                <a:latin typeface="Times New Roman"/>
                <a:cs typeface="Times New Roman"/>
              </a:rPr>
              <a:t>Access control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lists</a:t>
            </a:r>
            <a:endParaRPr sz="1200">
              <a:latin typeface="Times New Roman"/>
              <a:cs typeface="Times New Roman"/>
            </a:endParaRPr>
          </a:p>
          <a:p>
            <a:pPr marL="12700" marR="76200" indent="36195">
              <a:lnSpc>
                <a:spcPts val="1380"/>
              </a:lnSpc>
              <a:spcBef>
                <a:spcPts val="290"/>
              </a:spcBef>
            </a:pP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configured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VPN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ACLs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to restrict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internet</a:t>
            </a:r>
            <a:r>
              <a:rPr sz="1200" dirty="0">
                <a:latin typeface="Times New Roman"/>
                <a:cs typeface="Times New Roman"/>
              </a:rPr>
              <a:t> to only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allowed</a:t>
            </a:r>
            <a:r>
              <a:rPr sz="1200" dirty="0">
                <a:latin typeface="Times New Roman"/>
                <a:cs typeface="Times New Roman"/>
              </a:rPr>
              <a:t> port,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 443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DMZ. </a:t>
            </a:r>
            <a:r>
              <a:rPr sz="1200" spc="-5" dirty="0">
                <a:latin typeface="Times New Roman"/>
                <a:cs typeface="Times New Roman"/>
              </a:rPr>
              <a:t>ACL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branch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office </a:t>
            </a:r>
            <a:r>
              <a:rPr sz="1200" dirty="0">
                <a:latin typeface="Times New Roman"/>
                <a:cs typeface="Times New Roman"/>
              </a:rPr>
              <a:t>networks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DMZ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</a:t>
            </a:r>
            <a:r>
              <a:rPr sz="1200" dirty="0">
                <a:latin typeface="Times New Roman"/>
                <a:cs typeface="Times New Roman"/>
              </a:rPr>
              <a:t> network in</a:t>
            </a:r>
            <a:r>
              <a:rPr sz="1200" spc="5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office.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247015" indent="-226060">
              <a:lnSpc>
                <a:spcPct val="100000"/>
              </a:lnSpc>
              <a:buSzPct val="115384"/>
              <a:buAutoNum type="arabicPeriod" startAt="3"/>
              <a:tabLst>
                <a:tab pos="247650" algn="l"/>
              </a:tabLst>
            </a:pPr>
            <a:r>
              <a:rPr sz="1300" spc="-10" dirty="0">
                <a:latin typeface="Times New Roman"/>
                <a:cs typeface="Times New Roman"/>
              </a:rPr>
              <a:t>RIP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(Routing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Information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Protocol)</a:t>
            </a:r>
            <a:endParaRPr sz="1300">
              <a:latin typeface="Times New Roman"/>
              <a:cs typeface="Times New Roman"/>
            </a:endParaRPr>
          </a:p>
          <a:p>
            <a:pPr marL="18415" marR="49530" indent="-6350">
              <a:lnSpc>
                <a:spcPts val="1380"/>
              </a:lnSpc>
              <a:spcBef>
                <a:spcPts val="31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intradomain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(interior)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distance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inside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autonomous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column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metric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hop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passed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reach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956" y="802640"/>
            <a:ext cx="5758180" cy="42532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3840" marR="160655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destination.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 </a:t>
            </a:r>
            <a:r>
              <a:rPr sz="1200" dirty="0">
                <a:latin typeface="Times New Roman"/>
                <a:cs typeface="Times New Roman"/>
              </a:rPr>
              <a:t>infinity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fixed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Rip,</a:t>
            </a:r>
            <a:r>
              <a:rPr sz="1200" spc="-5" dirty="0">
                <a:latin typeface="Times New Roman"/>
                <a:cs typeface="Times New Roman"/>
              </a:rPr>
              <a:t> 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cannot</a:t>
            </a:r>
            <a:r>
              <a:rPr sz="1200" dirty="0">
                <a:latin typeface="Times New Roman"/>
                <a:cs typeface="Times New Roman"/>
              </a:rPr>
              <a:t> 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15 hops.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RIP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Version-2:</a:t>
            </a:r>
            <a:endParaRPr sz="1200">
              <a:latin typeface="Times New Roman"/>
              <a:cs typeface="Times New Roman"/>
            </a:endParaRPr>
          </a:p>
          <a:p>
            <a:pPr marL="17145" marR="5080" indent="-5080" algn="just">
              <a:lnSpc>
                <a:spcPct val="100299"/>
              </a:lnSpc>
              <a:spcBef>
                <a:spcPts val="690"/>
              </a:spcBef>
            </a:pPr>
            <a:r>
              <a:rPr sz="1200" spc="-5" dirty="0">
                <a:latin typeface="Times New Roman"/>
                <a:cs typeface="Times New Roman"/>
              </a:rPr>
              <a:t>Due </a:t>
            </a:r>
            <a:r>
              <a:rPr sz="1200" dirty="0">
                <a:latin typeface="Times New Roman"/>
                <a:cs typeface="Times New Roman"/>
              </a:rPr>
              <a:t>to some </a:t>
            </a:r>
            <a:r>
              <a:rPr sz="1200" spc="-5" dirty="0">
                <a:latin typeface="Times New Roman"/>
                <a:cs typeface="Times New Roman"/>
              </a:rPr>
              <a:t>deficiencies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original RIP </a:t>
            </a:r>
            <a:r>
              <a:rPr sz="1200" dirty="0">
                <a:latin typeface="Times New Roman"/>
                <a:cs typeface="Times New Roman"/>
              </a:rPr>
              <a:t>specification, </a:t>
            </a:r>
            <a:r>
              <a:rPr sz="1200" spc="-5" dirty="0">
                <a:latin typeface="Times New Roman"/>
                <a:cs typeface="Times New Roman"/>
              </a:rPr>
              <a:t>RIP </a:t>
            </a:r>
            <a:r>
              <a:rPr sz="1200" dirty="0">
                <a:latin typeface="Times New Roman"/>
                <a:cs typeface="Times New Roman"/>
              </a:rPr>
              <a:t>version 2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developed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1993.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supports classless </a:t>
            </a:r>
            <a:r>
              <a:rPr sz="1200" spc="-5" dirty="0">
                <a:latin typeface="Times New Roman"/>
                <a:cs typeface="Times New Roman"/>
              </a:rPr>
              <a:t>Inter-Domain </a:t>
            </a:r>
            <a:r>
              <a:rPr sz="1200" dirty="0">
                <a:latin typeface="Times New Roman"/>
                <a:cs typeface="Times New Roman"/>
              </a:rPr>
              <a:t>Routing </a:t>
            </a:r>
            <a:r>
              <a:rPr sz="1200" spc="-5" dirty="0">
                <a:latin typeface="Times New Roman"/>
                <a:cs typeface="Times New Roman"/>
              </a:rPr>
              <a:t>(CIDR) and has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ability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carry subnet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information, its metric is also </a:t>
            </a:r>
            <a:r>
              <a:rPr sz="1200" dirty="0">
                <a:latin typeface="Times New Roman"/>
                <a:cs typeface="Times New Roman"/>
              </a:rPr>
              <a:t>hop </a:t>
            </a:r>
            <a:r>
              <a:rPr sz="1200" spc="-5" dirty="0">
                <a:latin typeface="Times New Roman"/>
                <a:cs typeface="Times New Roman"/>
              </a:rPr>
              <a:t>count, and </a:t>
            </a:r>
            <a:r>
              <a:rPr sz="1200" dirty="0">
                <a:latin typeface="Times New Roman"/>
                <a:cs typeface="Times New Roman"/>
              </a:rPr>
              <a:t>max hop </a:t>
            </a:r>
            <a:r>
              <a:rPr sz="1200" spc="-5" dirty="0">
                <a:latin typeface="Times New Roman"/>
                <a:cs typeface="Times New Roman"/>
              </a:rPr>
              <a:t>count </a:t>
            </a:r>
            <a:r>
              <a:rPr sz="1200" dirty="0">
                <a:latin typeface="Times New Roman"/>
                <a:cs typeface="Times New Roman"/>
              </a:rPr>
              <a:t>15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rip version </a:t>
            </a:r>
            <a:r>
              <a:rPr sz="1200" spc="-10" dirty="0">
                <a:latin typeface="Times New Roman"/>
                <a:cs typeface="Times New Roman"/>
              </a:rPr>
              <a:t>I. It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 </a:t>
            </a:r>
            <a:r>
              <a:rPr sz="1200" spc="-5" dirty="0">
                <a:latin typeface="Times New Roman"/>
                <a:cs typeface="Times New Roman"/>
              </a:rPr>
              <a:t>authentication and does subnetting and multicasting. </a:t>
            </a:r>
            <a:r>
              <a:rPr sz="1200" dirty="0">
                <a:latin typeface="Times New Roman"/>
                <a:cs typeface="Times New Roman"/>
              </a:rPr>
              <a:t>Auto </a:t>
            </a:r>
            <a:r>
              <a:rPr sz="1200" spc="-5" dirty="0">
                <a:latin typeface="Times New Roman"/>
                <a:cs typeface="Times New Roman"/>
              </a:rPr>
              <a:t>summary can </a:t>
            </a:r>
            <a:r>
              <a:rPr sz="1200" dirty="0">
                <a:latin typeface="Times New Roman"/>
                <a:cs typeface="Times New Roman"/>
              </a:rPr>
              <a:t>be done 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every </a:t>
            </a:r>
            <a:r>
              <a:rPr sz="1200" dirty="0">
                <a:latin typeface="Times New Roman"/>
                <a:cs typeface="Times New Roman"/>
              </a:rPr>
              <a:t>router.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RIPv2 Subnet masks are included </a:t>
            </a:r>
            <a:r>
              <a:rPr sz="1200" dirty="0">
                <a:latin typeface="Times New Roman"/>
                <a:cs typeface="Times New Roman"/>
              </a:rPr>
              <a:t>in the routing </a:t>
            </a:r>
            <a:r>
              <a:rPr sz="1200" spc="-5" dirty="0">
                <a:latin typeface="Times New Roman"/>
                <a:cs typeface="Times New Roman"/>
              </a:rPr>
              <a:t>update. RIPv2 multicasts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 </a:t>
            </a:r>
            <a:r>
              <a:rPr sz="1200" dirty="0">
                <a:latin typeface="Times New Roman"/>
                <a:cs typeface="Times New Roman"/>
              </a:rPr>
              <a:t>routing table to </a:t>
            </a:r>
            <a:r>
              <a:rPr sz="1200" spc="-5" dirty="0">
                <a:latin typeface="Times New Roman"/>
                <a:cs typeface="Times New Roman"/>
              </a:rPr>
              <a:t>all adjacent </a:t>
            </a:r>
            <a:r>
              <a:rPr sz="1200" dirty="0">
                <a:latin typeface="Times New Roman"/>
                <a:cs typeface="Times New Roman"/>
              </a:rPr>
              <a:t>routers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224.0.0.9, </a:t>
            </a:r>
            <a:r>
              <a:rPr sz="1200" spc="-5" dirty="0">
                <a:latin typeface="Times New Roman"/>
                <a:cs typeface="Times New Roman"/>
              </a:rPr>
              <a:t>as opposed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RIPvI which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uses broadcast</a:t>
            </a:r>
            <a:r>
              <a:rPr sz="1200" dirty="0">
                <a:latin typeface="Times New Roman"/>
                <a:cs typeface="Times New Roman"/>
              </a:rPr>
              <a:t> (255.255.255.255).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-5" dirty="0">
                <a:latin typeface="Times New Roman"/>
                <a:cs typeface="Times New Roman"/>
              </a:rPr>
              <a:t>Advantages of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RIP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version-2</a:t>
            </a:r>
            <a:endParaRPr sz="1300">
              <a:latin typeface="Times New Roman"/>
              <a:cs typeface="Times New Roman"/>
            </a:endParaRPr>
          </a:p>
          <a:p>
            <a:pPr marL="713105" indent="-233679">
              <a:lnSpc>
                <a:spcPct val="100000"/>
              </a:lnSpc>
              <a:spcBef>
                <a:spcPts val="1080"/>
              </a:spcBef>
              <a:buSzPct val="108333"/>
              <a:buAutoNum type="arabicPeriod"/>
              <a:tabLst>
                <a:tab pos="71374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It's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standardized </a:t>
            </a:r>
            <a:r>
              <a:rPr sz="1200" dirty="0">
                <a:latin typeface="Times New Roman"/>
                <a:cs typeface="Times New Roman"/>
              </a:rPr>
              <a:t>protocol.</a:t>
            </a:r>
            <a:endParaRPr sz="1200">
              <a:latin typeface="Times New Roman"/>
              <a:cs typeface="Times New Roman"/>
            </a:endParaRPr>
          </a:p>
          <a:p>
            <a:pPr marL="713105" indent="-233679">
              <a:lnSpc>
                <a:spcPct val="100000"/>
              </a:lnSpc>
              <a:spcBef>
                <a:spcPts val="60"/>
              </a:spcBef>
              <a:buSzPct val="108333"/>
              <a:buAutoNum type="arabicPeriod"/>
              <a:tabLst>
                <a:tab pos="71374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It's</a:t>
            </a:r>
            <a:r>
              <a:rPr sz="1200" spc="-5" dirty="0">
                <a:latin typeface="Times New Roman"/>
                <a:cs typeface="Times New Roman"/>
              </a:rPr>
              <a:t> VLSM compliant.</a:t>
            </a:r>
            <a:endParaRPr sz="1200">
              <a:latin typeface="Times New Roman"/>
              <a:cs typeface="Times New Roman"/>
            </a:endParaRPr>
          </a:p>
          <a:p>
            <a:pPr marL="713105" indent="-233679">
              <a:lnSpc>
                <a:spcPct val="100000"/>
              </a:lnSpc>
              <a:spcBef>
                <a:spcPts val="60"/>
              </a:spcBef>
              <a:buSzPct val="108333"/>
              <a:buAutoNum type="arabicPeriod"/>
              <a:tabLst>
                <a:tab pos="71374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Provides fast convergence.</a:t>
            </a:r>
            <a:endParaRPr sz="1200">
              <a:latin typeface="Times New Roman"/>
              <a:cs typeface="Times New Roman"/>
            </a:endParaRPr>
          </a:p>
          <a:p>
            <a:pPr marL="713105" indent="-233679">
              <a:lnSpc>
                <a:spcPct val="100000"/>
              </a:lnSpc>
              <a:spcBef>
                <a:spcPts val="60"/>
              </a:spcBef>
              <a:buSzPct val="108333"/>
              <a:buAutoNum type="arabicPeriod"/>
              <a:tabLst>
                <a:tab pos="71374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triggered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changes.</a:t>
            </a:r>
            <a:endParaRPr sz="1200">
              <a:latin typeface="Times New Roman"/>
              <a:cs typeface="Times New Roman"/>
            </a:endParaRPr>
          </a:p>
          <a:p>
            <a:pPr marL="713105" indent="-233679">
              <a:lnSpc>
                <a:spcPct val="100000"/>
              </a:lnSpc>
              <a:spcBef>
                <a:spcPts val="60"/>
              </a:spcBef>
              <a:buSzPct val="108333"/>
              <a:buAutoNum type="arabicPeriod"/>
              <a:tabLst>
                <a:tab pos="713740" algn="l"/>
              </a:tabLst>
            </a:pPr>
            <a:r>
              <a:rPr sz="1200" spc="-5" dirty="0">
                <a:latin typeface="Times New Roman"/>
                <a:cs typeface="Times New Roman"/>
              </a:rPr>
              <a:t>Works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snapshot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 it </a:t>
            </a:r>
            <a:r>
              <a:rPr sz="1200" spc="-5" dirty="0">
                <a:latin typeface="Times New Roman"/>
                <a:cs typeface="Times New Roman"/>
              </a:rPr>
              <a:t>ideal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networks.</a:t>
            </a:r>
            <a:endParaRPr sz="1200">
              <a:latin typeface="Times New Roman"/>
              <a:cs typeface="Times New Roman"/>
            </a:endParaRPr>
          </a:p>
          <a:p>
            <a:pPr marL="1800225">
              <a:lnSpc>
                <a:spcPct val="100000"/>
              </a:lnSpc>
              <a:spcBef>
                <a:spcPts val="70"/>
              </a:spcBef>
            </a:pPr>
            <a:r>
              <a:rPr sz="1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Network</a:t>
            </a:r>
            <a:r>
              <a:rPr sz="13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Topology</a:t>
            </a:r>
            <a:r>
              <a:rPr sz="13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956" y="9307779"/>
            <a:ext cx="5752465" cy="822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: Network Topology Diagram</a:t>
            </a:r>
            <a:endParaRPr sz="10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Layer</a:t>
            </a:r>
            <a:endParaRPr sz="1100">
              <a:latin typeface="Times New Roman"/>
              <a:cs typeface="Times New Roman"/>
            </a:endParaRPr>
          </a:p>
          <a:p>
            <a:pPr marL="17145" marR="5080" indent="-5080">
              <a:lnSpc>
                <a:spcPct val="100000"/>
              </a:lnSpc>
              <a:spcBef>
                <a:spcPts val="869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layer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further</a:t>
            </a:r>
            <a:r>
              <a:rPr sz="1200" dirty="0">
                <a:latin typeface="Times New Roman"/>
                <a:cs typeface="Times New Roman"/>
              </a:rPr>
              <a:t> connections.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025" y="5059680"/>
            <a:ext cx="6038850" cy="38765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336" y="701801"/>
            <a:ext cx="5765165" cy="357314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895"/>
              </a:spcBef>
            </a:pP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24765" marR="5080" indent="-5080">
              <a:lnSpc>
                <a:spcPct val="10000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this </a:t>
            </a:r>
            <a:r>
              <a:rPr sz="1200" spc="-5" dirty="0">
                <a:latin typeface="Times New Roman"/>
                <a:cs typeface="Times New Roman"/>
              </a:rPr>
              <a:t>connects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5" dirty="0">
                <a:latin typeface="Times New Roman"/>
                <a:cs typeface="Times New Roman"/>
              </a:rPr>
              <a:t> layers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network</a:t>
            </a:r>
            <a:r>
              <a:rPr sz="1200" dirty="0">
                <a:latin typeface="Times New Roman"/>
                <a:cs typeface="Times New Roman"/>
              </a:rPr>
              <a:t> design.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24765" marR="5080" indent="-5080">
              <a:lnSpc>
                <a:spcPct val="10080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core </a:t>
            </a:r>
            <a:r>
              <a:rPr sz="1200" dirty="0">
                <a:latin typeface="Times New Roman"/>
                <a:cs typeface="Times New Roman"/>
              </a:rPr>
              <a:t>layer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amount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traffic very</a:t>
            </a:r>
            <a:r>
              <a:rPr sz="1200" dirty="0">
                <a:latin typeface="Times New Roman"/>
                <a:cs typeface="Times New Roman"/>
              </a:rPr>
              <a:t> quickly.</a:t>
            </a:r>
            <a:endParaRPr sz="12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 </a:t>
            </a:r>
            <a:r>
              <a:rPr sz="1200" spc="-5" dirty="0">
                <a:latin typeface="Times New Roman"/>
                <a:cs typeface="Times New Roman"/>
              </a:rPr>
              <a:t>sub-branches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network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topology: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73990" indent="-154305">
              <a:lnSpc>
                <a:spcPct val="100000"/>
              </a:lnSpc>
              <a:buAutoNum type="arabicPeriod" startAt="2"/>
              <a:tabLst>
                <a:tab pos="174625" algn="l"/>
              </a:tabLst>
            </a:pPr>
            <a:r>
              <a:rPr sz="1200" spc="-5" dirty="0">
                <a:latin typeface="Times New Roman"/>
                <a:cs typeface="Times New Roman"/>
              </a:rPr>
              <a:t>Finance</a:t>
            </a:r>
            <a:endParaRPr sz="1200">
              <a:latin typeface="Times New Roman"/>
              <a:cs typeface="Times New Roman"/>
            </a:endParaRPr>
          </a:p>
          <a:p>
            <a:pPr marL="173990" indent="-154305">
              <a:lnSpc>
                <a:spcPct val="100000"/>
              </a:lnSpc>
              <a:spcBef>
                <a:spcPts val="1065"/>
              </a:spcBef>
              <a:buSzPct val="92307"/>
              <a:buAutoNum type="arabicPeriod" startAt="2"/>
              <a:tabLst>
                <a:tab pos="174625" algn="l"/>
              </a:tabLst>
            </a:pPr>
            <a:r>
              <a:rPr sz="1300" spc="-5" dirty="0">
                <a:latin typeface="Times New Roman"/>
                <a:cs typeface="Times New Roman"/>
              </a:rPr>
              <a:t>HR</a:t>
            </a:r>
            <a:endParaRPr sz="1300">
              <a:latin typeface="Times New Roman"/>
              <a:cs typeface="Times New Roman"/>
            </a:endParaRPr>
          </a:p>
          <a:p>
            <a:pPr marL="173990" indent="-154305">
              <a:lnSpc>
                <a:spcPct val="100000"/>
              </a:lnSpc>
              <a:spcBef>
                <a:spcPts val="795"/>
              </a:spcBef>
              <a:buAutoNum type="arabicPeriod" startAt="2"/>
              <a:tabLst>
                <a:tab pos="174625" algn="l"/>
              </a:tabLst>
            </a:pP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marL="173990" indent="-154305">
              <a:lnSpc>
                <a:spcPct val="100000"/>
              </a:lnSpc>
              <a:spcBef>
                <a:spcPts val="950"/>
              </a:spcBef>
              <a:buAutoNum type="arabicPeriod" startAt="2"/>
              <a:tabLst>
                <a:tab pos="174625" algn="l"/>
              </a:tabLst>
            </a:pPr>
            <a:r>
              <a:rPr sz="1200" spc="-5" dirty="0">
                <a:latin typeface="Times New Roman"/>
                <a:cs typeface="Times New Roman"/>
              </a:rPr>
              <a:t>Faculty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explained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better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network.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4799203"/>
            <a:ext cx="9639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department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854" y="4799203"/>
            <a:ext cx="12782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Network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Topology: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3598" y="9530283"/>
            <a:ext cx="24307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3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: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Finance department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topology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11041" y="6364224"/>
            <a:ext cx="1847214" cy="645160"/>
            <a:chOff x="3511041" y="6364224"/>
            <a:chExt cx="1847214" cy="645160"/>
          </a:xfrm>
        </p:grpSpPr>
        <p:sp>
          <p:nvSpPr>
            <p:cNvPr id="7" name="object 7"/>
            <p:cNvSpPr/>
            <p:nvPr/>
          </p:nvSpPr>
          <p:spPr>
            <a:xfrm>
              <a:off x="3511042" y="6364224"/>
              <a:ext cx="1847214" cy="645160"/>
            </a:xfrm>
            <a:custGeom>
              <a:avLst/>
              <a:gdLst/>
              <a:ahLst/>
              <a:cxnLst/>
              <a:rect l="l" t="t" r="r" b="b"/>
              <a:pathLst>
                <a:path w="1847214" h="645159">
                  <a:moveTo>
                    <a:pt x="184708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645160"/>
                  </a:lnTo>
                  <a:lnTo>
                    <a:pt x="2540" y="645160"/>
                  </a:lnTo>
                  <a:lnTo>
                    <a:pt x="2540" y="3810"/>
                  </a:lnTo>
                  <a:lnTo>
                    <a:pt x="1844548" y="3810"/>
                  </a:lnTo>
                  <a:lnTo>
                    <a:pt x="1844548" y="645160"/>
                  </a:lnTo>
                  <a:lnTo>
                    <a:pt x="1847088" y="645160"/>
                  </a:lnTo>
                  <a:lnTo>
                    <a:pt x="1847088" y="3810"/>
                  </a:lnTo>
                  <a:lnTo>
                    <a:pt x="1847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0496" y="6455448"/>
              <a:ext cx="1108633" cy="2863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8956" y="6430137"/>
            <a:ext cx="3729990" cy="9594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656840" marR="492759" indent="-6350">
              <a:lnSpc>
                <a:spcPct val="91000"/>
              </a:lnSpc>
              <a:spcBef>
                <a:spcPts val="200"/>
              </a:spcBef>
            </a:pPr>
            <a:r>
              <a:rPr sz="1000" spc="-5" dirty="0">
                <a:latin typeface="Courier New"/>
                <a:cs typeface="Courier New"/>
              </a:rPr>
              <a:t>Student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and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staff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192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spc="-1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68</a:t>
            </a:r>
            <a:r>
              <a:rPr sz="1000" spc="-15" dirty="0">
                <a:latin typeface="Times New Roman"/>
                <a:cs typeface="Times New Roman"/>
              </a:rPr>
              <a:t>3</a:t>
            </a:r>
            <a:r>
              <a:rPr sz="1000" spc="-5" dirty="0">
                <a:latin typeface="Times New Roman"/>
                <a:cs typeface="Times New Roman"/>
              </a:rPr>
              <a:t>.0</a:t>
            </a:r>
            <a:endParaRPr sz="1000">
              <a:latin typeface="Times New Roman"/>
              <a:cs typeface="Times New Roman"/>
            </a:endParaRPr>
          </a:p>
          <a:p>
            <a:pPr marL="2149475">
              <a:lnSpc>
                <a:spcPts val="1140"/>
              </a:lnSpc>
            </a:pPr>
            <a:r>
              <a:rPr sz="1000" spc="-10" dirty="0">
                <a:latin typeface="Times New Roman"/>
                <a:cs typeface="Times New Roman"/>
              </a:rPr>
              <a:t>Fig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 :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department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topology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00" spc="-5" dirty="0">
                <a:latin typeface="Times New Roman"/>
                <a:cs typeface="Times New Roman"/>
              </a:rPr>
              <a:t>Finance department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—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Network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Topology: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029" y="5026787"/>
            <a:ext cx="4747006" cy="115798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600200" y="7394702"/>
            <a:ext cx="3054985" cy="2142490"/>
            <a:chOff x="1600200" y="7394702"/>
            <a:chExt cx="3054985" cy="2142490"/>
          </a:xfrm>
        </p:grpSpPr>
        <p:sp>
          <p:nvSpPr>
            <p:cNvPr id="12" name="object 12"/>
            <p:cNvSpPr/>
            <p:nvPr/>
          </p:nvSpPr>
          <p:spPr>
            <a:xfrm>
              <a:off x="1600200" y="8135873"/>
              <a:ext cx="2850515" cy="1400810"/>
            </a:xfrm>
            <a:custGeom>
              <a:avLst/>
              <a:gdLst/>
              <a:ahLst/>
              <a:cxnLst/>
              <a:rect l="l" t="t" r="r" b="b"/>
              <a:pathLst>
                <a:path w="2850515" h="1400809">
                  <a:moveTo>
                    <a:pt x="2850515" y="0"/>
                  </a:moveTo>
                  <a:lnTo>
                    <a:pt x="2847975" y="0"/>
                  </a:lnTo>
                  <a:lnTo>
                    <a:pt x="2847975" y="1398270"/>
                  </a:lnTo>
                  <a:lnTo>
                    <a:pt x="3175" y="139827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1398270"/>
                  </a:lnTo>
                  <a:lnTo>
                    <a:pt x="0" y="1400810"/>
                  </a:lnTo>
                  <a:lnTo>
                    <a:pt x="2850515" y="1400810"/>
                  </a:lnTo>
                  <a:lnTo>
                    <a:pt x="2850515" y="1398270"/>
                  </a:lnTo>
                  <a:lnTo>
                    <a:pt x="285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3239" y="8173212"/>
              <a:ext cx="2474594" cy="1097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6105" y="7394702"/>
              <a:ext cx="1529080" cy="7315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15186" y="7765542"/>
            <a:ext cx="1410335" cy="7023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900" dirty="0">
                <a:latin typeface="Times New Roman"/>
                <a:cs typeface="Times New Roman"/>
              </a:rPr>
              <a:t>10.10.00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spc="-5" dirty="0">
                <a:latin typeface="Courier New"/>
                <a:cs typeface="Courier New"/>
              </a:rPr>
              <a:t>Finance</a:t>
            </a:r>
            <a:endParaRPr sz="900">
              <a:latin typeface="Courier New"/>
              <a:cs typeface="Courier New"/>
            </a:endParaRPr>
          </a:p>
          <a:p>
            <a:pPr marL="19685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latin typeface="Courier New"/>
                <a:cs typeface="Courier New"/>
              </a:rPr>
              <a:t>Department</a:t>
            </a:r>
            <a:endParaRPr sz="800">
              <a:latin typeface="Courier New"/>
              <a:cs typeface="Courier New"/>
            </a:endParaRPr>
          </a:p>
          <a:p>
            <a:pPr marL="32384">
              <a:lnSpc>
                <a:spcPct val="100000"/>
              </a:lnSpc>
              <a:spcBef>
                <a:spcPts val="390"/>
              </a:spcBef>
            </a:pPr>
            <a:r>
              <a:rPr sz="900" spc="-5" dirty="0">
                <a:latin typeface="Times New Roman"/>
                <a:cs typeface="Times New Roman"/>
              </a:rPr>
              <a:t>192168.1.0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2805" y="9321495"/>
            <a:ext cx="5683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192.168.1.2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8689" y="9044178"/>
            <a:ext cx="406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PC-PT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5935" y="9231630"/>
            <a:ext cx="1425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192.168.1192168.1192168.1.6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804164"/>
            <a:ext cx="25920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HR department —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Network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Topology: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905" y="3506851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ourier New"/>
                <a:cs typeface="Courier New"/>
              </a:rPr>
              <a:t>Financ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4475" y="3380359"/>
            <a:ext cx="15601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Times New Roman"/>
                <a:cs typeface="Times New Roman"/>
              </a:rPr>
              <a:t>&gt;.pomwertment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852" y="3686683"/>
            <a:ext cx="37382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topologyManagment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department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—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Network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Topology: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956" y="5448681"/>
            <a:ext cx="399034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24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5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: </a:t>
            </a:r>
            <a:r>
              <a:rPr sz="1000" spc="-5" dirty="0">
                <a:latin typeface="Times New Roman"/>
                <a:cs typeface="Times New Roman"/>
              </a:rPr>
              <a:t>Managment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department topology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300" spc="-5" dirty="0">
                <a:latin typeface="Times New Roman"/>
                <a:cs typeface="Times New Roman"/>
              </a:rPr>
              <a:t>Faculty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Students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—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Network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Topology: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014" y="8977122"/>
            <a:ext cx="1998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: _Faculty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Students topology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956" y="9724135"/>
            <a:ext cx="27203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R&amp;D department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—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Network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Topology: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5" y="1584960"/>
            <a:ext cx="3234690" cy="18097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6150" y="3915156"/>
            <a:ext cx="2627629" cy="14922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4580" y="6251448"/>
            <a:ext cx="2936240" cy="25954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1911</Words>
  <Application>Microsoft Office PowerPoint</Application>
  <PresentationFormat>Custom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GUDIVADA SAI MANIKANTA</dc:creator>
  <cp:lastModifiedBy>VARUN KARTHIK</cp:lastModifiedBy>
  <cp:revision>1</cp:revision>
  <dcterms:created xsi:type="dcterms:W3CDTF">2023-04-14T04:29:48Z</dcterms:created>
  <dcterms:modified xsi:type="dcterms:W3CDTF">2023-04-14T04:30:19Z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2022-11-21T00:00:00Z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2023-04-14T00:00:00Z</vt:filetime>
  </property>
</Properties>
</file>