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6" r:id="rId7"/>
    <p:sldId id="267" r:id="rId8"/>
    <p:sldId id="260" r:id="rId9"/>
    <p:sldId id="261" r:id="rId10"/>
    <p:sldId id="262" r:id="rId11"/>
    <p:sldId id="263" r:id="rId12"/>
    <p:sldId id="270" r:id="rId13"/>
    <p:sldId id="271" r:id="rId14"/>
    <p:sldId id="272" r:id="rId15"/>
    <p:sldId id="273"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8FA39C-4515-437E-BAE6-8788C30E8E6B}"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FA39C-4515-437E-BAE6-8788C30E8E6B}"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FA39C-4515-437E-BAE6-8788C30E8E6B}"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FA39C-4515-437E-BAE6-8788C30E8E6B}"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FA39C-4515-437E-BAE6-8788C30E8E6B}"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8FA39C-4515-437E-BAE6-8788C30E8E6B}"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8FA39C-4515-437E-BAE6-8788C30E8E6B}"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8FA39C-4515-437E-BAE6-8788C30E8E6B}"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FA39C-4515-437E-BAE6-8788C30E8E6B}"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FA39C-4515-437E-BAE6-8788C30E8E6B}"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FA39C-4515-437E-BAE6-8788C30E8E6B}"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FA39C-4515-437E-BAE6-8788C30E8E6B}" type="datetimeFigureOut">
              <a:rPr lang="en-US" smtClean="0"/>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59A09-53F1-4AE2-959E-08F932C27E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Multiple Disease Prediction System</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a:t>
            </a:r>
            <a:r>
              <a:rPr lang="en-US" b="1" dirty="0"/>
              <a:t>System</a:t>
            </a:r>
            <a:r>
              <a:rPr lang="en-US" dirty="0"/>
              <a:t/>
            </a:r>
            <a:br>
              <a:rPr lang="en-US" dirty="0"/>
            </a:br>
            <a:endParaRPr lang="en-US" dirty="0"/>
          </a:p>
        </p:txBody>
      </p:sp>
      <p:sp>
        <p:nvSpPr>
          <p:cNvPr id="3" name="Content Placeholder 2"/>
          <p:cNvSpPr>
            <a:spLocks noGrp="1"/>
          </p:cNvSpPr>
          <p:nvPr>
            <p:ph idx="1"/>
          </p:nvPr>
        </p:nvSpPr>
        <p:spPr>
          <a:xfrm>
            <a:off x="457200" y="928670"/>
            <a:ext cx="8229600" cy="5197493"/>
          </a:xfrm>
        </p:spPr>
        <p:txBody>
          <a:bodyPr>
            <a:noAutofit/>
          </a:bodyPr>
          <a:lstStyle/>
          <a:p>
            <a:pPr algn="just">
              <a:lnSpc>
                <a:spcPct val="150000"/>
              </a:lnSpc>
            </a:pPr>
            <a:r>
              <a:rPr lang="en-US" sz="2000" dirty="0">
                <a:latin typeface="Times New Roman" pitchFamily="18" charset="0"/>
                <a:cs typeface="Times New Roman" pitchFamily="18" charset="0"/>
              </a:rPr>
              <a:t>In multi disease model prediction, it is possible to predict more than one disease at a time</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will reduce time and also due to predicting multiple diseases at a time there is a chance of reducing mortality rate</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proposed framework employs data mining techniques to detect Chronic diseases early. </a:t>
            </a:r>
            <a:endParaRPr lang="en-US" sz="2000" dirty="0" smtClean="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Training and Testing are the two stages of the machine </a:t>
            </a:r>
            <a:r>
              <a:rPr lang="en-US" sz="2000" dirty="0" err="1">
                <a:latin typeface="Times New Roman" pitchFamily="18" charset="0"/>
                <a:cs typeface="Times New Roman" pitchFamily="18" charset="0"/>
              </a:rPr>
              <a:t>learningalgorithm</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Deep </a:t>
            </a:r>
            <a:r>
              <a:rPr lang="en-US" sz="2000" dirty="0" err="1" smtClean="0">
                <a:latin typeface="Times New Roman" panose="02020603050405020304" pitchFamily="18" charset="0"/>
                <a:cs typeface="Times New Roman" panose="02020603050405020304" pitchFamily="18" charset="0"/>
              </a:rPr>
              <a:t>Convolutional</a:t>
            </a:r>
            <a:r>
              <a:rPr lang="en-US" sz="2000" dirty="0" smtClean="0">
                <a:latin typeface="Times New Roman" panose="02020603050405020304" pitchFamily="18" charset="0"/>
                <a:cs typeface="Times New Roman" panose="02020603050405020304" pitchFamily="18" charset="0"/>
              </a:rPr>
              <a:t> Neural Network (CNN) is a class of DL and commonly used in analyzing visual imagery and designed to require minimal preprocessing.</a:t>
            </a:r>
          </a:p>
          <a:p>
            <a:pPr algn="just">
              <a:lnSpc>
                <a:spcPct val="150000"/>
              </a:lnSpc>
            </a:pPr>
            <a:r>
              <a:rPr lang="en-US" sz="2000" dirty="0" smtClean="0">
                <a:latin typeface="Times New Roman" panose="02020603050405020304" pitchFamily="18" charset="0"/>
                <a:cs typeface="Times New Roman" panose="02020603050405020304" pitchFamily="18" charset="0"/>
              </a:rPr>
              <a:t>Deep CNN based feature learning for </a:t>
            </a:r>
            <a:r>
              <a:rPr lang="en-US" sz="2000" dirty="0" err="1" smtClean="0">
                <a:latin typeface="Times New Roman" panose="02020603050405020304" pitchFamily="18" charset="0"/>
                <a:cs typeface="Times New Roman" panose="02020603050405020304" pitchFamily="18" charset="0"/>
              </a:rPr>
              <a:t>Multu</a:t>
            </a:r>
            <a:r>
              <a:rPr lang="en-US" sz="2000" dirty="0" smtClean="0">
                <a:latin typeface="Times New Roman" panose="02020603050405020304" pitchFamily="18" charset="0"/>
                <a:cs typeface="Times New Roman" panose="02020603050405020304" pitchFamily="18" charset="0"/>
              </a:rPr>
              <a:t> disease and their severity.</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itchFamily="18" charset="0"/>
                <a:cs typeface="Times New Roman" pitchFamily="18" charset="0"/>
              </a:rPr>
              <a:t>This is a novel method that builds on current research to derive quick and precise diagnostics.</a:t>
            </a:r>
          </a:p>
          <a:p>
            <a:pPr lvl="0" algn="just">
              <a:lnSpc>
                <a:spcPct val="150000"/>
              </a:lnSpc>
            </a:pPr>
            <a:r>
              <a:rPr lang="en-US" sz="2400" dirty="0">
                <a:latin typeface="Times New Roman" pitchFamily="18" charset="0"/>
                <a:cs typeface="Times New Roman" pitchFamily="18" charset="0"/>
              </a:rPr>
              <a:t>The method significantly outperforms other published research in this area due to its superior accuracy.</a:t>
            </a:r>
          </a:p>
          <a:p>
            <a:pPr lvl="0" algn="just">
              <a:lnSpc>
                <a:spcPct val="150000"/>
              </a:lnSpc>
            </a:pPr>
            <a:r>
              <a:rPr lang="en-US" sz="2400" dirty="0">
                <a:latin typeface="Times New Roman" pitchFamily="18" charset="0"/>
                <a:cs typeface="Times New Roman" pitchFamily="18" charset="0"/>
              </a:rPr>
              <a:t>intention is to accurately classify the presence of diseases.</a:t>
            </a:r>
          </a:p>
          <a:p>
            <a:pPr lvl="0" algn="just">
              <a:lnSpc>
                <a:spcPct val="150000"/>
              </a:lnSpc>
            </a:pPr>
            <a:r>
              <a:rPr lang="en-US" sz="2400" dirty="0">
                <a:latin typeface="Times New Roman" pitchFamily="18" charset="0"/>
                <a:cs typeface="Times New Roman" pitchFamily="18" charset="0"/>
              </a:rPr>
              <a:t>It may result in early detection that leads to a decrease in mortality rate.</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6A38C-D6CE-4A34-B4D6-907AA4603CAF}"/>
              </a:ext>
            </a:extLst>
          </p:cNvPr>
          <p:cNvSpPr>
            <a:spLocks noGrp="1"/>
          </p:cNvSpPr>
          <p:nvPr>
            <p:ph type="title"/>
          </p:nvPr>
        </p:nvSpPr>
        <p:spPr>
          <a:xfrm>
            <a:off x="628650" y="161743"/>
            <a:ext cx="7886700" cy="519295"/>
          </a:xfrm>
        </p:spPr>
        <p:txBody>
          <a:bodyPr>
            <a:normAutofit fontScale="90000"/>
          </a:bodyPr>
          <a:lstStyle/>
          <a:p>
            <a:r>
              <a:rPr lang="en-US" b="1" dirty="0">
                <a:latin typeface="Times New Roman" panose="02020603050405020304" pitchFamily="18" charset="0"/>
                <a:cs typeface="Times New Roman" panose="02020603050405020304" pitchFamily="18" charset="0"/>
              </a:rPr>
              <a:t>Block List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F13B3D7-7CF2-41BC-A47C-94F9B8490B44}"/>
              </a:ext>
            </a:extLst>
          </p:cNvPr>
          <p:cNvSpPr>
            <a:spLocks noGrp="1"/>
          </p:cNvSpPr>
          <p:nvPr>
            <p:ph idx="1"/>
          </p:nvPr>
        </p:nvSpPr>
        <p:spPr>
          <a:xfrm>
            <a:off x="400050" y="819150"/>
            <a:ext cx="8115300" cy="587710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Multi Disease </a:t>
            </a:r>
            <a:r>
              <a:rPr lang="en-US" sz="2000" dirty="0">
                <a:latin typeface="Times New Roman" panose="02020603050405020304" pitchFamily="18" charset="0"/>
                <a:cs typeface="Times New Roman" panose="02020603050405020304" pitchFamily="18" charset="0"/>
              </a:rPr>
              <a:t>UI Diagnosis Model</a:t>
            </a:r>
          </a:p>
          <a:p>
            <a:pPr marL="0" indent="0">
              <a:buNone/>
            </a:pPr>
            <a:r>
              <a:rPr lang="en-US" sz="2000" dirty="0">
                <a:latin typeface="Times New Roman" panose="02020603050405020304" pitchFamily="18" charset="0"/>
                <a:cs typeface="Times New Roman" panose="02020603050405020304" pitchFamily="18" charset="0"/>
              </a:rPr>
              <a:t>2. Training Phase – </a:t>
            </a:r>
            <a:r>
              <a:rPr lang="en-US" sz="2000" dirty="0" smtClean="0">
                <a:latin typeface="Times New Roman" panose="02020603050405020304" pitchFamily="18" charset="0"/>
                <a:cs typeface="Times New Roman" panose="02020603050405020304" pitchFamily="18" charset="0"/>
              </a:rPr>
              <a:t>Multi </a:t>
            </a:r>
            <a:r>
              <a:rPr lang="en-US" sz="2000" dirty="0">
                <a:latin typeface="Times New Roman" panose="02020603050405020304" pitchFamily="18" charset="0"/>
                <a:cs typeface="Times New Roman" panose="02020603050405020304" pitchFamily="18" charset="0"/>
              </a:rPr>
              <a:t>Disease Classification</a:t>
            </a:r>
          </a:p>
          <a:p>
            <a:pPr marL="457200" lvl="1" indent="0">
              <a:buNone/>
            </a:pPr>
            <a:r>
              <a:rPr lang="en-US" sz="2000" dirty="0">
                <a:latin typeface="Times New Roman" panose="02020603050405020304" pitchFamily="18" charset="0"/>
                <a:cs typeface="Times New Roman" panose="02020603050405020304" pitchFamily="18" charset="0"/>
              </a:rPr>
              <a:t>2.1. Data set Acquisition</a:t>
            </a:r>
          </a:p>
          <a:p>
            <a:pPr marL="457200" lvl="1" indent="0">
              <a:buNone/>
            </a:pPr>
            <a:r>
              <a:rPr lang="en-US" sz="2000" dirty="0">
                <a:latin typeface="Times New Roman" panose="02020603050405020304" pitchFamily="18" charset="0"/>
                <a:cs typeface="Times New Roman" panose="02020603050405020304" pitchFamily="18" charset="0"/>
              </a:rPr>
              <a:t>2.2. preprocessing</a:t>
            </a:r>
          </a:p>
          <a:p>
            <a:pPr marL="457200" lvl="1" indent="0">
              <a:buNone/>
            </a:pPr>
            <a:r>
              <a:rPr lang="en-US" sz="2000" dirty="0">
                <a:latin typeface="Times New Roman" panose="02020603050405020304" pitchFamily="18" charset="0"/>
                <a:cs typeface="Times New Roman" panose="02020603050405020304" pitchFamily="18" charset="0"/>
              </a:rPr>
              <a:t>2.3.</a:t>
            </a:r>
            <a:r>
              <a:rPr lang="en-IN" sz="2000" dirty="0">
                <a:latin typeface="Times New Roman" panose="02020603050405020304" pitchFamily="18" charset="0"/>
                <a:cs typeface="Times New Roman" panose="02020603050405020304" pitchFamily="18" charset="0"/>
              </a:rPr>
              <a:t> Segmentation</a:t>
            </a:r>
          </a:p>
          <a:p>
            <a:pPr marL="457200" lvl="1" indent="0">
              <a:buNone/>
            </a:pPr>
            <a:r>
              <a:rPr lang="en-IN" sz="2000" dirty="0">
                <a:latin typeface="Times New Roman" panose="02020603050405020304" pitchFamily="18" charset="0"/>
                <a:cs typeface="Times New Roman" panose="02020603050405020304" pitchFamily="18" charset="0"/>
              </a:rPr>
              <a:t>2.4. Feature Extraction</a:t>
            </a:r>
          </a:p>
          <a:p>
            <a:pPr marL="457200" lvl="1" indent="0">
              <a:buNone/>
            </a:pPr>
            <a:r>
              <a:rPr lang="en-IN" sz="2000" dirty="0">
                <a:latin typeface="Times New Roman" panose="02020603050405020304" pitchFamily="18" charset="0"/>
                <a:cs typeface="Times New Roman" panose="02020603050405020304" pitchFamily="18" charset="0"/>
              </a:rPr>
              <a:t>2.5. CNN Classification</a:t>
            </a:r>
          </a:p>
          <a:p>
            <a:pPr marL="0" indent="0">
              <a:buNone/>
            </a:pPr>
            <a:r>
              <a:rPr lang="en-IN" sz="2000" dirty="0">
                <a:latin typeface="Times New Roman" panose="02020603050405020304" pitchFamily="18" charset="0"/>
                <a:cs typeface="Times New Roman" panose="02020603050405020304" pitchFamily="18" charset="0"/>
              </a:rPr>
              <a:t>3.  Testing Phase </a:t>
            </a:r>
            <a:r>
              <a:rPr lang="en-I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Multi</a:t>
            </a:r>
            <a:r>
              <a:rPr lang="en-IN" sz="2000" dirty="0" smtClean="0">
                <a:latin typeface="Times New Roman" panose="02020603050405020304" pitchFamily="18" charset="0"/>
                <a:cs typeface="Times New Roman" panose="02020603050405020304" pitchFamily="18" charset="0"/>
              </a:rPr>
              <a:t> Disease </a:t>
            </a:r>
            <a:r>
              <a:rPr lang="en-IN" sz="2000" dirty="0">
                <a:latin typeface="Times New Roman" panose="02020603050405020304" pitchFamily="18" charset="0"/>
                <a:cs typeface="Times New Roman" panose="02020603050405020304" pitchFamily="18" charset="0"/>
              </a:rPr>
              <a:t>Prediction</a:t>
            </a:r>
          </a:p>
          <a:p>
            <a:pPr marL="457200" lvl="1" indent="0">
              <a:buNone/>
            </a:pPr>
            <a:r>
              <a:rPr lang="en-IN" sz="2000" dirty="0">
                <a:latin typeface="Times New Roman" panose="02020603050405020304" pitchFamily="18" charset="0"/>
                <a:cs typeface="Times New Roman" panose="02020603050405020304" pitchFamily="18" charset="0"/>
              </a:rPr>
              <a:t>3.1. </a:t>
            </a:r>
            <a:r>
              <a:rPr lang="en-US" sz="2000" dirty="0" smtClean="0">
                <a:latin typeface="Times New Roman" panose="02020603050405020304" pitchFamily="18" charset="0"/>
                <a:cs typeface="Times New Roman" panose="02020603050405020304" pitchFamily="18" charset="0"/>
              </a:rPr>
              <a:t>Multi</a:t>
            </a:r>
            <a:r>
              <a:rPr lang="en-IN" sz="2000" dirty="0" smtClean="0">
                <a:latin typeface="Times New Roman" panose="02020603050405020304" pitchFamily="18" charset="0"/>
                <a:cs typeface="Times New Roman" panose="02020603050405020304" pitchFamily="18" charset="0"/>
              </a:rPr>
              <a:t> Disease  </a:t>
            </a:r>
            <a:r>
              <a:rPr lang="en-IN" sz="2000" dirty="0">
                <a:latin typeface="Times New Roman" panose="02020603050405020304" pitchFamily="18" charset="0"/>
                <a:cs typeface="Times New Roman" panose="02020603050405020304" pitchFamily="18" charset="0"/>
              </a:rPr>
              <a:t>MRI Image</a:t>
            </a:r>
          </a:p>
          <a:p>
            <a:pPr marL="457200" lvl="1" indent="0">
              <a:buNone/>
            </a:pPr>
            <a:r>
              <a:rPr lang="en-IN" sz="2000" dirty="0">
                <a:latin typeface="Times New Roman" panose="02020603050405020304" pitchFamily="18" charset="0"/>
                <a:cs typeface="Times New Roman" panose="02020603050405020304" pitchFamily="18" charset="0"/>
              </a:rPr>
              <a:t>3.2. Pre-processing</a:t>
            </a:r>
          </a:p>
          <a:p>
            <a:pPr marL="457200" lvl="1" indent="0">
              <a:buNone/>
            </a:pPr>
            <a:r>
              <a:rPr lang="en-IN" sz="2000" dirty="0">
                <a:latin typeface="Times New Roman" panose="02020603050405020304" pitchFamily="18" charset="0"/>
                <a:cs typeface="Times New Roman" panose="02020603050405020304" pitchFamily="18" charset="0"/>
              </a:rPr>
              <a:t>3.3. Segmentation</a:t>
            </a:r>
          </a:p>
          <a:p>
            <a:pPr marL="457200" lvl="1" indent="0">
              <a:buNone/>
            </a:pPr>
            <a:r>
              <a:rPr lang="en-IN" sz="2000" dirty="0">
                <a:latin typeface="Times New Roman" panose="02020603050405020304" pitchFamily="18" charset="0"/>
                <a:cs typeface="Times New Roman" panose="02020603050405020304" pitchFamily="18" charset="0"/>
              </a:rPr>
              <a:t>3.4. Feature Extraction</a:t>
            </a:r>
          </a:p>
          <a:p>
            <a:pPr marL="457200" lvl="1" indent="0">
              <a:buNone/>
            </a:pPr>
            <a:r>
              <a:rPr lang="en-IN" sz="2000" dirty="0">
                <a:latin typeface="Times New Roman" panose="02020603050405020304" pitchFamily="18" charset="0"/>
                <a:cs typeface="Times New Roman" panose="02020603050405020304" pitchFamily="18" charset="0"/>
              </a:rPr>
              <a:t>3.5. Prediction</a:t>
            </a:r>
          </a:p>
          <a:p>
            <a:pPr marL="0" indent="0">
              <a:buNone/>
            </a:pPr>
            <a:r>
              <a:rPr lang="en-IN" sz="2000" dirty="0">
                <a:latin typeface="Times New Roman" panose="02020603050405020304" pitchFamily="18" charset="0"/>
                <a:cs typeface="Times New Roman" panose="02020603050405020304" pitchFamily="18" charset="0"/>
              </a:rPr>
              <a:t>4. Performance Metrics</a:t>
            </a:r>
          </a:p>
          <a:p>
            <a:pPr marL="0" indent="0">
              <a:buNone/>
            </a:pPr>
            <a:endParaRPr lang="en-US" sz="2000" dirty="0"/>
          </a:p>
        </p:txBody>
      </p:sp>
    </p:spTree>
    <p:extLst>
      <p:ext uri="{BB962C8B-B14F-4D97-AF65-F5344CB8AC3E}">
        <p14:creationId xmlns:p14="http://schemas.microsoft.com/office/powerpoint/2010/main" xmlns="" val="284539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endParaRPr lang="en-US" dirty="0"/>
          </a:p>
        </p:txBody>
      </p:sp>
      <p:pic>
        <p:nvPicPr>
          <p:cNvPr id="25602" name="Picture 2"/>
          <p:cNvPicPr>
            <a:picLocks noGrp="1" noChangeAspect="1" noChangeArrowheads="1"/>
          </p:cNvPicPr>
          <p:nvPr>
            <p:ph idx="1"/>
          </p:nvPr>
        </p:nvPicPr>
        <p:blipFill>
          <a:blip r:embed="rId2"/>
          <a:srcRect l="35801" t="21466" r="34027" b="7506"/>
          <a:stretch>
            <a:fillRect/>
          </a:stretch>
        </p:blipFill>
        <p:spPr bwMode="auto">
          <a:xfrm>
            <a:off x="1214414" y="1785926"/>
            <a:ext cx="7143800" cy="457203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28A98-3DA0-4D84-8A8B-609FDF550240}"/>
              </a:ext>
            </a:extLst>
          </p:cNvPr>
          <p:cNvSpPr>
            <a:spLocks noGrp="1"/>
          </p:cNvSpPr>
          <p:nvPr>
            <p:ph type="title"/>
          </p:nvPr>
        </p:nvSpPr>
        <p:spPr>
          <a:xfrm>
            <a:off x="628650" y="1"/>
            <a:ext cx="7886700" cy="53562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Model Flow – Training Phase</a:t>
            </a:r>
          </a:p>
        </p:txBody>
      </p:sp>
      <p:grpSp>
        <p:nvGrpSpPr>
          <p:cNvPr id="3" name="Canvas 39">
            <a:extLst>
              <a:ext uri="{FF2B5EF4-FFF2-40B4-BE49-F238E27FC236}">
                <a16:creationId xmlns="" xmlns:a16="http://schemas.microsoft.com/office/drawing/2014/main" id="{CE059990-4A63-4E67-B1B5-6D915C5788DF}"/>
              </a:ext>
            </a:extLst>
          </p:cNvPr>
          <p:cNvGrpSpPr/>
          <p:nvPr/>
        </p:nvGrpSpPr>
        <p:grpSpPr>
          <a:xfrm>
            <a:off x="1770797" y="682388"/>
            <a:ext cx="5602406" cy="5957248"/>
            <a:chOff x="0" y="0"/>
            <a:chExt cx="5848350" cy="7781925"/>
          </a:xfrm>
        </p:grpSpPr>
        <p:sp>
          <p:nvSpPr>
            <p:cNvPr id="5" name="Rectangle 4">
              <a:extLst>
                <a:ext uri="{FF2B5EF4-FFF2-40B4-BE49-F238E27FC236}">
                  <a16:creationId xmlns="" xmlns:a16="http://schemas.microsoft.com/office/drawing/2014/main" id="{507781C5-A5FC-4935-BA38-397AC46CBFE8}"/>
                </a:ext>
              </a:extLst>
            </p:cNvPr>
            <p:cNvSpPr/>
            <p:nvPr/>
          </p:nvSpPr>
          <p:spPr>
            <a:xfrm>
              <a:off x="0" y="0"/>
              <a:ext cx="5848350" cy="7781925"/>
            </a:xfrm>
            <a:prstGeom prst="rect">
              <a:avLst/>
            </a:prstGeom>
            <a:solidFill>
              <a:prstClr val="white"/>
            </a:solidFill>
          </p:spPr>
        </p:sp>
        <p:sp>
          <p:nvSpPr>
            <p:cNvPr id="6" name="Rectangle 5">
              <a:extLst>
                <a:ext uri="{FF2B5EF4-FFF2-40B4-BE49-F238E27FC236}">
                  <a16:creationId xmlns="" xmlns:a16="http://schemas.microsoft.com/office/drawing/2014/main" id="{B8B63107-188A-493E-86AE-2BE2FB3037FC}"/>
                </a:ext>
              </a:extLst>
            </p:cNvPr>
            <p:cNvSpPr/>
            <p:nvPr/>
          </p:nvSpPr>
          <p:spPr>
            <a:xfrm>
              <a:off x="1600200" y="561590"/>
              <a:ext cx="1276350" cy="188633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Rectangle 6">
              <a:extLst>
                <a:ext uri="{FF2B5EF4-FFF2-40B4-BE49-F238E27FC236}">
                  <a16:creationId xmlns="" xmlns:a16="http://schemas.microsoft.com/office/drawing/2014/main" id="{C3F6D03D-5086-49C1-B814-129FBA71B5C9}"/>
                </a:ext>
              </a:extLst>
            </p:cNvPr>
            <p:cNvSpPr/>
            <p:nvPr/>
          </p:nvSpPr>
          <p:spPr>
            <a:xfrm>
              <a:off x="1724026" y="732061"/>
              <a:ext cx="1047749"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 xmlns:a16="http://schemas.microsoft.com/office/drawing/2014/main" id="{36831A3E-234D-4EED-81AF-60FC091D0CFE}"/>
                </a:ext>
              </a:extLst>
            </p:cNvPr>
            <p:cNvSpPr/>
            <p:nvPr/>
          </p:nvSpPr>
          <p:spPr>
            <a:xfrm>
              <a:off x="1724660" y="106441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 xmlns:a16="http://schemas.microsoft.com/office/drawing/2014/main" id="{CBBE46E1-1867-4364-A133-DD6D48ABA706}"/>
                </a:ext>
              </a:extLst>
            </p:cNvPr>
            <p:cNvSpPr/>
            <p:nvPr/>
          </p:nvSpPr>
          <p:spPr>
            <a:xfrm>
              <a:off x="1724660" y="139774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Noise Filter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 xmlns:a16="http://schemas.microsoft.com/office/drawing/2014/main" id="{63F8C97D-49D9-4937-99DF-590160AAEC18}"/>
                </a:ext>
              </a:extLst>
            </p:cNvPr>
            <p:cNvSpPr/>
            <p:nvPr/>
          </p:nvSpPr>
          <p:spPr>
            <a:xfrm>
              <a:off x="1724026" y="173107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Grey Trans.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 xmlns:a16="http://schemas.microsoft.com/office/drawing/2014/main" id="{CFDFFB48-49FC-471A-B29A-DEA660EACA1D}"/>
                </a:ext>
              </a:extLst>
            </p:cNvPr>
            <p:cNvSpPr/>
            <p:nvPr/>
          </p:nvSpPr>
          <p:spPr>
            <a:xfrm>
              <a:off x="1724660" y="2065380"/>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Binarization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 xmlns:a16="http://schemas.microsoft.com/office/drawing/2014/main" id="{60500725-7B8E-40C5-83F1-9E79FDB06A8F}"/>
                </a:ext>
              </a:extLst>
            </p:cNvPr>
            <p:cNvCxnSpPr>
              <a:endCxn id="39" idx="0"/>
            </p:cNvCxnSpPr>
            <p:nvPr/>
          </p:nvCxnSpPr>
          <p:spPr>
            <a:xfrm rot="5400000" flipH="1" flipV="1">
              <a:off x="1307789" y="-270540"/>
              <a:ext cx="1073896" cy="2262675"/>
            </a:xfrm>
            <a:prstGeom prst="bentConnector5">
              <a:avLst>
                <a:gd name="adj1" fmla="val -21287"/>
                <a:gd name="adj2" fmla="val 31804"/>
                <a:gd name="adj3" fmla="val 121287"/>
              </a:avLst>
            </a:prstGeom>
            <a:noFill/>
            <a:ln w="12700" cap="flat" cmpd="sng" algn="ctr">
              <a:solidFill>
                <a:sysClr val="windowText" lastClr="000000">
                  <a:lumMod val="50000"/>
                  <a:lumOff val="50000"/>
                </a:sysClr>
              </a:solidFill>
              <a:prstDash val="dash"/>
              <a:miter lim="800000"/>
              <a:tailEnd type="triangle"/>
            </a:ln>
            <a:effectLst/>
          </p:spPr>
        </p:cxnSp>
        <p:sp>
          <p:nvSpPr>
            <p:cNvPr id="13" name="Rectangle 12">
              <a:extLst>
                <a:ext uri="{FF2B5EF4-FFF2-40B4-BE49-F238E27FC236}">
                  <a16:creationId xmlns="" xmlns:a16="http://schemas.microsoft.com/office/drawing/2014/main" id="{EAF69990-683D-4AE6-9245-FD462E26C641}"/>
                </a:ext>
              </a:extLst>
            </p:cNvPr>
            <p:cNvSpPr/>
            <p:nvPr/>
          </p:nvSpPr>
          <p:spPr>
            <a:xfrm>
              <a:off x="3066075" y="1808414"/>
              <a:ext cx="1276350" cy="15824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Rectangle 13">
              <a:extLst>
                <a:ext uri="{FF2B5EF4-FFF2-40B4-BE49-F238E27FC236}">
                  <a16:creationId xmlns="" xmlns:a16="http://schemas.microsoft.com/office/drawing/2014/main" id="{19B3FF5A-4ABA-494A-9914-CFDC3F945BAB}"/>
                </a:ext>
              </a:extLst>
            </p:cNvPr>
            <p:cNvSpPr/>
            <p:nvPr/>
          </p:nvSpPr>
          <p:spPr>
            <a:xfrm>
              <a:off x="3189900" y="197895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FG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 xmlns:a16="http://schemas.microsoft.com/office/drawing/2014/main" id="{73A86A82-5ECC-43EB-9596-A30555FE0F2F}"/>
                </a:ext>
              </a:extLst>
            </p:cNvPr>
            <p:cNvSpPr/>
            <p:nvPr/>
          </p:nvSpPr>
          <p:spPr>
            <a:xfrm>
              <a:off x="3190535" y="231169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BG Subtraction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 xmlns:a16="http://schemas.microsoft.com/office/drawing/2014/main" id="{DE41D708-1BE5-482B-A113-CCC6B27A9EDC}"/>
                </a:ext>
              </a:extLst>
            </p:cNvPr>
            <p:cNvCxnSpPr/>
            <p:nvPr/>
          </p:nvCxnSpPr>
          <p:spPr>
            <a:xfrm rot="5400000" flipH="1" flipV="1">
              <a:off x="2556487" y="1243012"/>
              <a:ext cx="886800" cy="1523025"/>
            </a:xfrm>
            <a:prstGeom prst="bentConnector5">
              <a:avLst>
                <a:gd name="adj1" fmla="val -25778"/>
                <a:gd name="adj2" fmla="val 48437"/>
                <a:gd name="adj3" fmla="val 125778"/>
              </a:avLst>
            </a:prstGeom>
            <a:noFill/>
            <a:ln w="12700" cap="flat" cmpd="sng" algn="ctr">
              <a:solidFill>
                <a:sysClr val="windowText" lastClr="000000">
                  <a:lumMod val="50000"/>
                  <a:lumOff val="50000"/>
                </a:sysClr>
              </a:solidFill>
              <a:prstDash val="dash"/>
              <a:miter lim="800000"/>
              <a:tailEnd type="triangle"/>
            </a:ln>
            <a:effectLst/>
          </p:spPr>
        </p:cxnSp>
        <p:sp>
          <p:nvSpPr>
            <p:cNvPr id="17" name="Rectangle 16">
              <a:extLst>
                <a:ext uri="{FF2B5EF4-FFF2-40B4-BE49-F238E27FC236}">
                  <a16:creationId xmlns="" xmlns:a16="http://schemas.microsoft.com/office/drawing/2014/main" id="{15DABC0C-B522-4981-85D4-D8CA23856728}"/>
                </a:ext>
              </a:extLst>
            </p:cNvPr>
            <p:cNvSpPr/>
            <p:nvPr/>
          </p:nvSpPr>
          <p:spPr>
            <a:xfrm>
              <a:off x="3190535" y="264697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lang="en-US" sz="1000" kern="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a:t>
              </a:r>
              <a:r>
                <a:rPr kumimoji="0" lang="en-US" sz="1000" b="0" i="0" u="none" strike="noStrike" kern="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Detect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4158D98F-076B-4402-9749-88BCECE924B4}"/>
                </a:ext>
              </a:extLst>
            </p:cNvPr>
            <p:cNvSpPr/>
            <p:nvPr/>
          </p:nvSpPr>
          <p:spPr>
            <a:xfrm>
              <a:off x="3191170" y="29797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Localize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 xmlns:a16="http://schemas.microsoft.com/office/drawing/2014/main" id="{E57021AD-6103-4808-9FBE-F98D2D1BB987}"/>
                </a:ext>
              </a:extLst>
            </p:cNvPr>
            <p:cNvSpPr/>
            <p:nvPr/>
          </p:nvSpPr>
          <p:spPr>
            <a:xfrm>
              <a:off x="4523400" y="2847000"/>
              <a:ext cx="1276350" cy="15817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Rectangle 19">
              <a:extLst>
                <a:ext uri="{FF2B5EF4-FFF2-40B4-BE49-F238E27FC236}">
                  <a16:creationId xmlns="" xmlns:a16="http://schemas.microsoft.com/office/drawing/2014/main" id="{70C0C37B-4C9B-4CA2-AEDC-034BF8434790}"/>
                </a:ext>
              </a:extLst>
            </p:cNvPr>
            <p:cNvSpPr/>
            <p:nvPr/>
          </p:nvSpPr>
          <p:spPr>
            <a:xfrm>
              <a:off x="4647225" y="30178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 xmlns:a16="http://schemas.microsoft.com/office/drawing/2014/main" id="{12C08273-F047-4FEF-82F2-F9A25896D76C}"/>
                </a:ext>
              </a:extLst>
            </p:cNvPr>
            <p:cNvSpPr/>
            <p:nvPr/>
          </p:nvSpPr>
          <p:spPr>
            <a:xfrm>
              <a:off x="4647860" y="335055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Brach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 xmlns:a16="http://schemas.microsoft.com/office/drawing/2014/main" id="{D0BEA56E-5F81-4A20-92AD-030084C76F62}"/>
                </a:ext>
              </a:extLst>
            </p:cNvPr>
            <p:cNvSpPr/>
            <p:nvPr/>
          </p:nvSpPr>
          <p:spPr>
            <a:xfrm>
              <a:off x="4647860" y="3685835"/>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Shape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 xmlns:a16="http://schemas.microsoft.com/office/drawing/2014/main" id="{C9C3C63E-D4ED-40C4-9282-25E99E7C30DB}"/>
                </a:ext>
              </a:extLst>
            </p:cNvPr>
            <p:cNvSpPr/>
            <p:nvPr/>
          </p:nvSpPr>
          <p:spPr>
            <a:xfrm>
              <a:off x="4648495" y="4017940"/>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Texture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Connector: Elbow 23">
              <a:extLst>
                <a:ext uri="{FF2B5EF4-FFF2-40B4-BE49-F238E27FC236}">
                  <a16:creationId xmlns="" xmlns:a16="http://schemas.microsoft.com/office/drawing/2014/main" id="{6A57B689-630A-427D-A7F4-37D3DF3A0EE4}"/>
                </a:ext>
              </a:extLst>
            </p:cNvPr>
            <p:cNvCxnSpPr/>
            <p:nvPr/>
          </p:nvCxnSpPr>
          <p:spPr>
            <a:xfrm rot="5400000" flipH="1" flipV="1">
              <a:off x="3495397" y="2115248"/>
              <a:ext cx="1146855" cy="2185500"/>
            </a:xfrm>
            <a:prstGeom prst="bentConnector5">
              <a:avLst>
                <a:gd name="adj1" fmla="val -19933"/>
                <a:gd name="adj2" fmla="val 68185"/>
                <a:gd name="adj3" fmla="val 119933"/>
              </a:avLst>
            </a:prstGeom>
            <a:noFill/>
            <a:ln w="12700" cap="flat" cmpd="sng" algn="ctr">
              <a:solidFill>
                <a:sysClr val="windowText" lastClr="000000">
                  <a:lumMod val="50000"/>
                  <a:lumOff val="50000"/>
                </a:sysClr>
              </a:solidFill>
              <a:prstDash val="dash"/>
              <a:miter lim="800000"/>
              <a:tailEnd type="triangle"/>
            </a:ln>
            <a:effectLst/>
          </p:spPr>
        </p:cxnSp>
        <p:sp>
          <p:nvSpPr>
            <p:cNvPr id="25" name="Rectangle 24">
              <a:extLst>
                <a:ext uri="{FF2B5EF4-FFF2-40B4-BE49-F238E27FC236}">
                  <a16:creationId xmlns="" xmlns:a16="http://schemas.microsoft.com/office/drawing/2014/main" id="{D1602DC2-22CE-4F84-B7C0-5C1E20DFE5AA}"/>
                </a:ext>
              </a:extLst>
            </p:cNvPr>
            <p:cNvSpPr/>
            <p:nvPr/>
          </p:nvSpPr>
          <p:spPr>
            <a:xfrm>
              <a:off x="1733549" y="323850"/>
              <a:ext cx="1143001"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 xmlns:a16="http://schemas.microsoft.com/office/drawing/2014/main" id="{6EA60613-0272-4017-AF0A-214C299B4646}"/>
                </a:ext>
              </a:extLst>
            </p:cNvPr>
            <p:cNvSpPr/>
            <p:nvPr/>
          </p:nvSpPr>
          <p:spPr>
            <a:xfrm>
              <a:off x="3189900" y="1561125"/>
              <a:ext cx="114300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Segmentation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 xmlns:a16="http://schemas.microsoft.com/office/drawing/2014/main" id="{650FAB97-96AE-46C6-B7C8-945E2C3EFECF}"/>
                </a:ext>
              </a:extLst>
            </p:cNvPr>
            <p:cNvSpPr/>
            <p:nvPr/>
          </p:nvSpPr>
          <p:spPr>
            <a:xfrm>
              <a:off x="4523400" y="2634570"/>
              <a:ext cx="12763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 xmlns:a16="http://schemas.microsoft.com/office/drawing/2014/main" id="{53FE085F-1279-4C91-9D2A-2A665D7ACC41}"/>
                </a:ext>
              </a:extLst>
            </p:cNvPr>
            <p:cNvSpPr/>
            <p:nvPr/>
          </p:nvSpPr>
          <p:spPr>
            <a:xfrm>
              <a:off x="180000" y="79220"/>
              <a:ext cx="1143000" cy="46731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1" i="0" u="none" strike="noStrike" kern="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MRI  </a:t>
              </a:r>
              <a:r>
                <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Dataset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 xmlns:a16="http://schemas.microsoft.com/office/drawing/2014/main" id="{F6B89F24-6171-4530-812C-EAFB89AB3304}"/>
                </a:ext>
              </a:extLst>
            </p:cNvPr>
            <p:cNvSpPr/>
            <p:nvPr/>
          </p:nvSpPr>
          <p:spPr>
            <a:xfrm>
              <a:off x="4523400" y="4844710"/>
              <a:ext cx="1276350" cy="87981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Rectangle 29">
              <a:extLst>
                <a:ext uri="{FF2B5EF4-FFF2-40B4-BE49-F238E27FC236}">
                  <a16:creationId xmlns="" xmlns:a16="http://schemas.microsoft.com/office/drawing/2014/main" id="{9307D917-5919-4BAC-9951-6906E132F127}"/>
                </a:ext>
              </a:extLst>
            </p:cNvPr>
            <p:cNvSpPr/>
            <p:nvPr/>
          </p:nvSpPr>
          <p:spPr>
            <a:xfrm>
              <a:off x="4647225" y="501552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Class</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 xmlns:a16="http://schemas.microsoft.com/office/drawing/2014/main" id="{02B953BB-740D-4EFB-BF6E-0D9467F53D30}"/>
                </a:ext>
              </a:extLst>
            </p:cNvPr>
            <p:cNvSpPr/>
            <p:nvPr/>
          </p:nvSpPr>
          <p:spPr>
            <a:xfrm>
              <a:off x="4647860" y="534826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Labels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 xmlns:a16="http://schemas.microsoft.com/office/drawing/2014/main" id="{8D23207D-EC4A-4E20-8706-E60869D3CABE}"/>
                </a:ext>
              </a:extLst>
            </p:cNvPr>
            <p:cNvSpPr/>
            <p:nvPr/>
          </p:nvSpPr>
          <p:spPr>
            <a:xfrm>
              <a:off x="4561500" y="4505325"/>
              <a:ext cx="1266825" cy="2381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Classification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Straight Arrow Connector 32">
              <a:extLst>
                <a:ext uri="{FF2B5EF4-FFF2-40B4-BE49-F238E27FC236}">
                  <a16:creationId xmlns="" xmlns:a16="http://schemas.microsoft.com/office/drawing/2014/main" id="{B8FC5923-4C4F-44A7-8651-A1B5E219F305}"/>
                </a:ext>
              </a:extLst>
            </p:cNvPr>
            <p:cNvCxnSpPr/>
            <p:nvPr/>
          </p:nvCxnSpPr>
          <p:spPr>
            <a:xfrm flipH="1">
              <a:off x="5161574" y="4428785"/>
              <a:ext cx="1" cy="41592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4" name="Rectangle 33">
              <a:extLst>
                <a:ext uri="{FF2B5EF4-FFF2-40B4-BE49-F238E27FC236}">
                  <a16:creationId xmlns="" xmlns:a16="http://schemas.microsoft.com/office/drawing/2014/main" id="{F1F03B9A-D2DF-483C-966D-72BB9D78C5A3}"/>
                </a:ext>
              </a:extLst>
            </p:cNvPr>
            <p:cNvSpPr/>
            <p:nvPr/>
          </p:nvSpPr>
          <p:spPr>
            <a:xfrm>
              <a:off x="4637700" y="6006420"/>
              <a:ext cx="1047115" cy="50868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Classified File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 xmlns:a16="http://schemas.microsoft.com/office/drawing/2014/main" id="{5DF209C7-CF89-4268-A051-399E74EF87EB}"/>
                </a:ext>
              </a:extLst>
            </p:cNvPr>
            <p:cNvCxnSpPr/>
            <p:nvPr/>
          </p:nvCxnSpPr>
          <p:spPr>
            <a:xfrm flipH="1">
              <a:off x="5161258" y="5724525"/>
              <a:ext cx="317" cy="28189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6" name="Cylinder 35">
              <a:extLst>
                <a:ext uri="{FF2B5EF4-FFF2-40B4-BE49-F238E27FC236}">
                  <a16:creationId xmlns="" xmlns:a16="http://schemas.microsoft.com/office/drawing/2014/main" id="{05FDCD06-6E68-4CC5-86A2-DCE518AA26A1}"/>
                </a:ext>
              </a:extLst>
            </p:cNvPr>
            <p:cNvSpPr/>
            <p:nvPr/>
          </p:nvSpPr>
          <p:spPr>
            <a:xfrm>
              <a:off x="4867275" y="6886575"/>
              <a:ext cx="600075" cy="704850"/>
            </a:xfrm>
            <a:prstGeom prst="can">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cxnSp>
          <p:nvCxnSpPr>
            <p:cNvPr id="37" name="Straight Arrow Connector 36">
              <a:extLst>
                <a:ext uri="{FF2B5EF4-FFF2-40B4-BE49-F238E27FC236}">
                  <a16:creationId xmlns="" xmlns:a16="http://schemas.microsoft.com/office/drawing/2014/main" id="{9D90F3E9-A87B-4B0F-92D0-1E680D69A604}"/>
                </a:ext>
              </a:extLst>
            </p:cNvPr>
            <p:cNvCxnSpPr/>
            <p:nvPr/>
          </p:nvCxnSpPr>
          <p:spPr>
            <a:xfrm>
              <a:off x="5161258" y="6515100"/>
              <a:ext cx="317" cy="371475"/>
            </a:xfrm>
            <a:prstGeom prst="straightConnector1">
              <a:avLst/>
            </a:prstGeom>
            <a:noFill/>
            <a:ln w="12700" cap="flat" cmpd="sng" algn="ctr">
              <a:solidFill>
                <a:sysClr val="windowText" lastClr="000000"/>
              </a:solidFill>
              <a:prstDash val="dash"/>
              <a:miter lim="800000"/>
              <a:tailEnd type="triangle"/>
            </a:ln>
            <a:effectLst/>
          </p:spPr>
        </p:cxnSp>
        <p:sp>
          <p:nvSpPr>
            <p:cNvPr id="38" name="Rectangle 37">
              <a:extLst>
                <a:ext uri="{FF2B5EF4-FFF2-40B4-BE49-F238E27FC236}">
                  <a16:creationId xmlns="" xmlns:a16="http://schemas.microsoft.com/office/drawing/2014/main" id="{EF5D5EBD-EF6C-4F5A-985A-21A794BB903A}"/>
                </a:ext>
              </a:extLst>
            </p:cNvPr>
            <p:cNvSpPr/>
            <p:nvPr/>
          </p:nvSpPr>
          <p:spPr>
            <a:xfrm>
              <a:off x="1543050" y="94275"/>
              <a:ext cx="5905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 xmlns:a16="http://schemas.microsoft.com/office/drawing/2014/main" id="{F35DBB6C-C6A9-424F-9EAC-D225008ACA55}"/>
                </a:ext>
              </a:extLst>
            </p:cNvPr>
            <p:cNvSpPr/>
            <p:nvPr/>
          </p:nvSpPr>
          <p:spPr>
            <a:xfrm>
              <a:off x="1543050" y="323850"/>
              <a:ext cx="2866050" cy="345757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0" name="Rectangle 39">
              <a:extLst>
                <a:ext uri="{FF2B5EF4-FFF2-40B4-BE49-F238E27FC236}">
                  <a16:creationId xmlns="" xmlns:a16="http://schemas.microsoft.com/office/drawing/2014/main" id="{F52F6E84-7E28-49E6-87BE-2162DEA66320}"/>
                </a:ext>
              </a:extLst>
            </p:cNvPr>
            <p:cNvSpPr/>
            <p:nvPr/>
          </p:nvSpPr>
          <p:spPr>
            <a:xfrm>
              <a:off x="4409100" y="2152650"/>
              <a:ext cx="7534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DCNN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pic>
        <p:nvPicPr>
          <p:cNvPr id="42" name="Picture 41"/>
          <p:cNvPicPr/>
          <p:nvPr/>
        </p:nvPicPr>
        <p:blipFill>
          <a:blip r:embed="rId2" cstate="print"/>
          <a:srcRect/>
          <a:stretch>
            <a:fillRect/>
          </a:stretch>
        </p:blipFill>
        <p:spPr bwMode="auto">
          <a:xfrm>
            <a:off x="2071670" y="1142984"/>
            <a:ext cx="800100" cy="542925"/>
          </a:xfrm>
          <a:prstGeom prst="rect">
            <a:avLst/>
          </a:prstGeom>
          <a:noFill/>
        </p:spPr>
      </p:pic>
    </p:spTree>
    <p:extLst>
      <p:ext uri="{BB962C8B-B14F-4D97-AF65-F5344CB8AC3E}">
        <p14:creationId xmlns="" xmlns:p14="http://schemas.microsoft.com/office/powerpoint/2010/main" val="409680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28A98-3DA0-4D84-8A8B-609FDF550240}"/>
              </a:ext>
            </a:extLst>
          </p:cNvPr>
          <p:cNvSpPr>
            <a:spLocks noGrp="1"/>
          </p:cNvSpPr>
          <p:nvPr>
            <p:ph type="title"/>
          </p:nvPr>
        </p:nvSpPr>
        <p:spPr>
          <a:xfrm>
            <a:off x="628650" y="1"/>
            <a:ext cx="7886700" cy="53562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Model Flow – Testing Phase</a:t>
            </a:r>
          </a:p>
        </p:txBody>
      </p:sp>
      <p:grpSp>
        <p:nvGrpSpPr>
          <p:cNvPr id="3" name="Canvas 77">
            <a:extLst>
              <a:ext uri="{FF2B5EF4-FFF2-40B4-BE49-F238E27FC236}">
                <a16:creationId xmlns="" xmlns:a16="http://schemas.microsoft.com/office/drawing/2014/main" id="{EFBCCBB7-1884-4DDD-9EBF-4CE7448A8B0B}"/>
              </a:ext>
            </a:extLst>
          </p:cNvPr>
          <p:cNvGrpSpPr/>
          <p:nvPr/>
        </p:nvGrpSpPr>
        <p:grpSpPr>
          <a:xfrm>
            <a:off x="1525137" y="535627"/>
            <a:ext cx="6093726" cy="6230202"/>
            <a:chOff x="0" y="0"/>
            <a:chExt cx="5876925" cy="8428990"/>
          </a:xfrm>
        </p:grpSpPr>
        <p:sp>
          <p:nvSpPr>
            <p:cNvPr id="4" name="Rectangle 3">
              <a:extLst>
                <a:ext uri="{FF2B5EF4-FFF2-40B4-BE49-F238E27FC236}">
                  <a16:creationId xmlns="" xmlns:a16="http://schemas.microsoft.com/office/drawing/2014/main" id="{46C9439B-CE97-47EA-B6D9-E94960A639A6}"/>
                </a:ext>
              </a:extLst>
            </p:cNvPr>
            <p:cNvSpPr/>
            <p:nvPr/>
          </p:nvSpPr>
          <p:spPr>
            <a:xfrm>
              <a:off x="0" y="0"/>
              <a:ext cx="5876925" cy="8428990"/>
            </a:xfrm>
            <a:prstGeom prst="rect">
              <a:avLst/>
            </a:prstGeom>
            <a:solidFill>
              <a:prstClr val="white"/>
            </a:solidFill>
          </p:spPr>
        </p:sp>
        <p:cxnSp>
          <p:nvCxnSpPr>
            <p:cNvPr id="5" name="Straight Arrow Connector 4">
              <a:extLst>
                <a:ext uri="{FF2B5EF4-FFF2-40B4-BE49-F238E27FC236}">
                  <a16:creationId xmlns="" xmlns:a16="http://schemas.microsoft.com/office/drawing/2014/main" id="{2E40C6F8-F02F-432C-AF39-4361CF7DD986}"/>
                </a:ext>
              </a:extLst>
            </p:cNvPr>
            <p:cNvCxnSpPr>
              <a:stCxn id="32" idx="4"/>
              <a:endCxn id="31" idx="1"/>
            </p:cNvCxnSpPr>
            <p:nvPr/>
          </p:nvCxnSpPr>
          <p:spPr>
            <a:xfrm flipV="1">
              <a:off x="1494450" y="5172346"/>
              <a:ext cx="649605" cy="1587"/>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6" name="Rectangle 5">
              <a:extLst>
                <a:ext uri="{FF2B5EF4-FFF2-40B4-BE49-F238E27FC236}">
                  <a16:creationId xmlns="" xmlns:a16="http://schemas.microsoft.com/office/drawing/2014/main" id="{4DF30FF3-9AA9-4422-B682-9EC914CE8F68}"/>
                </a:ext>
              </a:extLst>
            </p:cNvPr>
            <p:cNvSpPr/>
            <p:nvPr/>
          </p:nvSpPr>
          <p:spPr>
            <a:xfrm>
              <a:off x="1600200" y="561590"/>
              <a:ext cx="1276350" cy="188633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Rectangle 6">
              <a:extLst>
                <a:ext uri="{FF2B5EF4-FFF2-40B4-BE49-F238E27FC236}">
                  <a16:creationId xmlns="" xmlns:a16="http://schemas.microsoft.com/office/drawing/2014/main" id="{A8AD7BA7-A515-48F6-BED6-7EE25C37D97C}"/>
                </a:ext>
              </a:extLst>
            </p:cNvPr>
            <p:cNvSpPr/>
            <p:nvPr/>
          </p:nvSpPr>
          <p:spPr>
            <a:xfrm>
              <a:off x="1724026" y="732061"/>
              <a:ext cx="1047749"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 xmlns:a16="http://schemas.microsoft.com/office/drawing/2014/main" id="{A666F94B-7802-4401-A34F-C9294ADFA7C1}"/>
                </a:ext>
              </a:extLst>
            </p:cNvPr>
            <p:cNvSpPr/>
            <p:nvPr/>
          </p:nvSpPr>
          <p:spPr>
            <a:xfrm>
              <a:off x="1724660" y="106441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 xmlns:a16="http://schemas.microsoft.com/office/drawing/2014/main" id="{61C09454-8CA4-4665-897C-557C08B736E6}"/>
                </a:ext>
              </a:extLst>
            </p:cNvPr>
            <p:cNvSpPr/>
            <p:nvPr/>
          </p:nvSpPr>
          <p:spPr>
            <a:xfrm>
              <a:off x="1724660" y="139774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Noise Filter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 xmlns:a16="http://schemas.microsoft.com/office/drawing/2014/main" id="{6A3AE164-7601-4764-B28E-4BDC12D10661}"/>
                </a:ext>
              </a:extLst>
            </p:cNvPr>
            <p:cNvSpPr/>
            <p:nvPr/>
          </p:nvSpPr>
          <p:spPr>
            <a:xfrm>
              <a:off x="1724026" y="173107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Grey Trans.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 xmlns:a16="http://schemas.microsoft.com/office/drawing/2014/main" id="{9F63B89A-C924-4E24-BC66-40BFAFBDEB62}"/>
                </a:ext>
              </a:extLst>
            </p:cNvPr>
            <p:cNvSpPr/>
            <p:nvPr/>
          </p:nvSpPr>
          <p:spPr>
            <a:xfrm>
              <a:off x="1724660" y="2065380"/>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Binarization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 xmlns:a16="http://schemas.microsoft.com/office/drawing/2014/main" id="{207EDF80-C0A0-4EBC-969A-8571D867FFFF}"/>
                </a:ext>
              </a:extLst>
            </p:cNvPr>
            <p:cNvCxnSpPr>
              <a:endCxn id="25" idx="0"/>
            </p:cNvCxnSpPr>
            <p:nvPr/>
          </p:nvCxnSpPr>
          <p:spPr>
            <a:xfrm rot="5400000" flipH="1" flipV="1">
              <a:off x="941587" y="14624"/>
              <a:ext cx="1139553" cy="1568325"/>
            </a:xfrm>
            <a:prstGeom prst="bentConnector5">
              <a:avLst>
                <a:gd name="adj1" fmla="val -27140"/>
                <a:gd name="adj2" fmla="val 46461"/>
                <a:gd name="adj3" fmla="val 127140"/>
              </a:avLst>
            </a:prstGeom>
            <a:noFill/>
            <a:ln w="12700" cap="flat" cmpd="sng" algn="ctr">
              <a:solidFill>
                <a:sysClr val="windowText" lastClr="000000">
                  <a:lumMod val="50000"/>
                  <a:lumOff val="50000"/>
                </a:sysClr>
              </a:solidFill>
              <a:prstDash val="dash"/>
              <a:miter lim="800000"/>
              <a:tailEnd type="triangle"/>
            </a:ln>
            <a:effectLst/>
          </p:spPr>
        </p:cxnSp>
        <p:sp>
          <p:nvSpPr>
            <p:cNvPr id="13" name="Rectangle 12">
              <a:extLst>
                <a:ext uri="{FF2B5EF4-FFF2-40B4-BE49-F238E27FC236}">
                  <a16:creationId xmlns="" xmlns:a16="http://schemas.microsoft.com/office/drawing/2014/main" id="{C8FEEA40-7B48-4E45-963D-359C74CB1D06}"/>
                </a:ext>
              </a:extLst>
            </p:cNvPr>
            <p:cNvSpPr/>
            <p:nvPr/>
          </p:nvSpPr>
          <p:spPr>
            <a:xfrm>
              <a:off x="3066075" y="1808414"/>
              <a:ext cx="1276350" cy="15824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Rectangle 13">
              <a:extLst>
                <a:ext uri="{FF2B5EF4-FFF2-40B4-BE49-F238E27FC236}">
                  <a16:creationId xmlns="" xmlns:a16="http://schemas.microsoft.com/office/drawing/2014/main" id="{89872E68-DA58-40B6-8E7D-4AB623C9755D}"/>
                </a:ext>
              </a:extLst>
            </p:cNvPr>
            <p:cNvSpPr/>
            <p:nvPr/>
          </p:nvSpPr>
          <p:spPr>
            <a:xfrm>
              <a:off x="3189900" y="197895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FG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 xmlns:a16="http://schemas.microsoft.com/office/drawing/2014/main" id="{5EBFB758-AE91-445D-924A-009ABB331EF0}"/>
                </a:ext>
              </a:extLst>
            </p:cNvPr>
            <p:cNvSpPr/>
            <p:nvPr/>
          </p:nvSpPr>
          <p:spPr>
            <a:xfrm>
              <a:off x="3190535" y="231169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BG Subtraction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 xmlns:a16="http://schemas.microsoft.com/office/drawing/2014/main" id="{C3599C19-EE63-47BC-B32D-2B687154041E}"/>
                </a:ext>
              </a:extLst>
            </p:cNvPr>
            <p:cNvCxnSpPr/>
            <p:nvPr/>
          </p:nvCxnSpPr>
          <p:spPr>
            <a:xfrm rot="5400000" flipH="1" flipV="1">
              <a:off x="2556487" y="1243012"/>
              <a:ext cx="886800" cy="1523025"/>
            </a:xfrm>
            <a:prstGeom prst="bentConnector5">
              <a:avLst>
                <a:gd name="adj1" fmla="val -25778"/>
                <a:gd name="adj2" fmla="val 48437"/>
                <a:gd name="adj3" fmla="val 125778"/>
              </a:avLst>
            </a:prstGeom>
            <a:noFill/>
            <a:ln w="12700" cap="flat" cmpd="sng" algn="ctr">
              <a:solidFill>
                <a:sysClr val="windowText" lastClr="000000">
                  <a:lumMod val="50000"/>
                  <a:lumOff val="50000"/>
                </a:sysClr>
              </a:solidFill>
              <a:prstDash val="dash"/>
              <a:miter lim="800000"/>
              <a:tailEnd type="triangle"/>
            </a:ln>
            <a:effectLst/>
          </p:spPr>
        </p:cxnSp>
        <p:sp>
          <p:nvSpPr>
            <p:cNvPr id="17" name="Rectangle 16">
              <a:extLst>
                <a:ext uri="{FF2B5EF4-FFF2-40B4-BE49-F238E27FC236}">
                  <a16:creationId xmlns="" xmlns:a16="http://schemas.microsoft.com/office/drawing/2014/main" id="{D973F75E-9FBB-4412-8ADC-3B3F9ACBF828}"/>
                </a:ext>
              </a:extLst>
            </p:cNvPr>
            <p:cNvSpPr/>
            <p:nvPr/>
          </p:nvSpPr>
          <p:spPr>
            <a:xfrm>
              <a:off x="3190535" y="264697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Detect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FEAC60A3-C728-4D6B-AFDA-9946DA9F9FAB}"/>
                </a:ext>
              </a:extLst>
            </p:cNvPr>
            <p:cNvSpPr/>
            <p:nvPr/>
          </p:nvSpPr>
          <p:spPr>
            <a:xfrm>
              <a:off x="3191170" y="29797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Localize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 xmlns:a16="http://schemas.microsoft.com/office/drawing/2014/main" id="{34521649-AB89-4D6E-8037-9870427F4204}"/>
                </a:ext>
              </a:extLst>
            </p:cNvPr>
            <p:cNvSpPr/>
            <p:nvPr/>
          </p:nvSpPr>
          <p:spPr>
            <a:xfrm>
              <a:off x="4523400" y="2847000"/>
              <a:ext cx="1276350" cy="15817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Rectangle 19">
              <a:extLst>
                <a:ext uri="{FF2B5EF4-FFF2-40B4-BE49-F238E27FC236}">
                  <a16:creationId xmlns="" xmlns:a16="http://schemas.microsoft.com/office/drawing/2014/main" id="{1187729F-8C40-4DDE-A924-A320FA42A2C5}"/>
                </a:ext>
              </a:extLst>
            </p:cNvPr>
            <p:cNvSpPr/>
            <p:nvPr/>
          </p:nvSpPr>
          <p:spPr>
            <a:xfrm>
              <a:off x="4647225" y="30178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 xmlns:a16="http://schemas.microsoft.com/office/drawing/2014/main" id="{5255EB1D-4594-4709-942F-9DB61EF23D99}"/>
                </a:ext>
              </a:extLst>
            </p:cNvPr>
            <p:cNvSpPr/>
            <p:nvPr/>
          </p:nvSpPr>
          <p:spPr>
            <a:xfrm>
              <a:off x="4647860" y="335055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Branch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 xmlns:a16="http://schemas.microsoft.com/office/drawing/2014/main" id="{3A7E750D-683E-487A-AE2C-5C87FA9002F6}"/>
                </a:ext>
              </a:extLst>
            </p:cNvPr>
            <p:cNvSpPr/>
            <p:nvPr/>
          </p:nvSpPr>
          <p:spPr>
            <a:xfrm>
              <a:off x="4647860" y="3685835"/>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Shape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 xmlns:a16="http://schemas.microsoft.com/office/drawing/2014/main" id="{419B262C-ABF6-4297-81BA-1A3750DC81A4}"/>
                </a:ext>
              </a:extLst>
            </p:cNvPr>
            <p:cNvSpPr/>
            <p:nvPr/>
          </p:nvSpPr>
          <p:spPr>
            <a:xfrm>
              <a:off x="4648495" y="4017940"/>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Texture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Connector: Elbow 23">
              <a:extLst>
                <a:ext uri="{FF2B5EF4-FFF2-40B4-BE49-F238E27FC236}">
                  <a16:creationId xmlns="" xmlns:a16="http://schemas.microsoft.com/office/drawing/2014/main" id="{36C84349-94A5-4FFC-9118-513DE198C94F}"/>
                </a:ext>
              </a:extLst>
            </p:cNvPr>
            <p:cNvCxnSpPr/>
            <p:nvPr/>
          </p:nvCxnSpPr>
          <p:spPr>
            <a:xfrm rot="5400000" flipH="1" flipV="1">
              <a:off x="4054747" y="2284072"/>
              <a:ext cx="756329" cy="1457325"/>
            </a:xfrm>
            <a:prstGeom prst="bentConnector5">
              <a:avLst>
                <a:gd name="adj1" fmla="val -30225"/>
                <a:gd name="adj2" fmla="val 50000"/>
                <a:gd name="adj3" fmla="val 130225"/>
              </a:avLst>
            </a:prstGeom>
            <a:noFill/>
            <a:ln w="12700" cap="flat" cmpd="sng" algn="ctr">
              <a:solidFill>
                <a:sysClr val="windowText" lastClr="000000">
                  <a:lumMod val="50000"/>
                  <a:lumOff val="50000"/>
                </a:sysClr>
              </a:solidFill>
              <a:prstDash val="dash"/>
              <a:miter lim="800000"/>
              <a:tailEnd type="triangle"/>
            </a:ln>
            <a:effectLst/>
          </p:spPr>
        </p:cxnSp>
        <p:sp>
          <p:nvSpPr>
            <p:cNvPr id="25" name="Rectangle 24">
              <a:extLst>
                <a:ext uri="{FF2B5EF4-FFF2-40B4-BE49-F238E27FC236}">
                  <a16:creationId xmlns="" xmlns:a16="http://schemas.microsoft.com/office/drawing/2014/main" id="{6E161C8A-8A86-42D0-A361-453BDD660923}"/>
                </a:ext>
              </a:extLst>
            </p:cNvPr>
            <p:cNvSpPr/>
            <p:nvPr/>
          </p:nvSpPr>
          <p:spPr>
            <a:xfrm>
              <a:off x="1724026" y="229009"/>
              <a:ext cx="1143001"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 xmlns:a16="http://schemas.microsoft.com/office/drawing/2014/main" id="{878A82A2-AC58-4F24-91B9-DB30CEA64ECC}"/>
                </a:ext>
              </a:extLst>
            </p:cNvPr>
            <p:cNvSpPr/>
            <p:nvPr/>
          </p:nvSpPr>
          <p:spPr>
            <a:xfrm>
              <a:off x="3189900" y="1504653"/>
              <a:ext cx="114300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Segmentation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 xmlns:a16="http://schemas.microsoft.com/office/drawing/2014/main" id="{EB93387E-7CDB-4F26-AFE9-CC8187769015}"/>
                </a:ext>
              </a:extLst>
            </p:cNvPr>
            <p:cNvSpPr/>
            <p:nvPr/>
          </p:nvSpPr>
          <p:spPr>
            <a:xfrm>
              <a:off x="4516629" y="2542179"/>
              <a:ext cx="12763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 xmlns:a16="http://schemas.microsoft.com/office/drawing/2014/main" id="{1C2B41A1-6B7D-4683-ADBD-E7F442E62D05}"/>
                </a:ext>
              </a:extLst>
            </p:cNvPr>
            <p:cNvSpPr/>
            <p:nvPr/>
          </p:nvSpPr>
          <p:spPr>
            <a:xfrm>
              <a:off x="180000" y="338457"/>
              <a:ext cx="1143000" cy="869852"/>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1" i="0" u="none" strike="noStrike" kern="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MRI </a:t>
              </a:r>
              <a:r>
                <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Image</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 xmlns:a16="http://schemas.microsoft.com/office/drawing/2014/main" id="{B3BFBF99-E737-404B-83FF-048EFF576630}"/>
                </a:ext>
              </a:extLst>
            </p:cNvPr>
            <p:cNvCxnSpPr/>
            <p:nvPr/>
          </p:nvCxnSpPr>
          <p:spPr>
            <a:xfrm flipH="1">
              <a:off x="5161574" y="4428785"/>
              <a:ext cx="1" cy="41592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0" name="Rectangle 29">
              <a:extLst>
                <a:ext uri="{FF2B5EF4-FFF2-40B4-BE49-F238E27FC236}">
                  <a16:creationId xmlns="" xmlns:a16="http://schemas.microsoft.com/office/drawing/2014/main" id="{72CC4081-A714-4A28-BA86-57CD0D7D79D0}"/>
                </a:ext>
              </a:extLst>
            </p:cNvPr>
            <p:cNvSpPr/>
            <p:nvPr/>
          </p:nvSpPr>
          <p:spPr>
            <a:xfrm>
              <a:off x="4647225" y="4844709"/>
              <a:ext cx="1047115" cy="65121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Extracted </a:t>
              </a:r>
              <a:r>
                <a:rPr lang="en-US" sz="12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a:t>
              </a:r>
              <a:r>
                <a:rPr kumimoji="0" lang="en-US" sz="1200" b="1" i="0" u="none" strike="noStrike" kern="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Threshold</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 xmlns:a16="http://schemas.microsoft.com/office/drawing/2014/main" id="{59DA572F-22D3-4CC4-96C6-8231D6046935}"/>
                </a:ext>
              </a:extLst>
            </p:cNvPr>
            <p:cNvSpPr/>
            <p:nvPr/>
          </p:nvSpPr>
          <p:spPr>
            <a:xfrm>
              <a:off x="2144055" y="4846908"/>
              <a:ext cx="1047115" cy="65087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 Classified File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Cylinder 31">
              <a:extLst>
                <a:ext uri="{FF2B5EF4-FFF2-40B4-BE49-F238E27FC236}">
                  <a16:creationId xmlns="" xmlns:a16="http://schemas.microsoft.com/office/drawing/2014/main" id="{D2271DFF-9EE3-48D0-8A1D-94CF935AB82A}"/>
                </a:ext>
              </a:extLst>
            </p:cNvPr>
            <p:cNvSpPr/>
            <p:nvPr/>
          </p:nvSpPr>
          <p:spPr>
            <a:xfrm>
              <a:off x="894375" y="4821508"/>
              <a:ext cx="600075" cy="704850"/>
            </a:xfrm>
            <a:prstGeom prst="can">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3" name="Rectangle 32">
              <a:extLst>
                <a:ext uri="{FF2B5EF4-FFF2-40B4-BE49-F238E27FC236}">
                  <a16:creationId xmlns="" xmlns:a16="http://schemas.microsoft.com/office/drawing/2014/main" id="{7AF29949-E644-452E-9ED6-EF355BDE2307}"/>
                </a:ext>
              </a:extLst>
            </p:cNvPr>
            <p:cNvSpPr/>
            <p:nvPr/>
          </p:nvSpPr>
          <p:spPr>
            <a:xfrm>
              <a:off x="3401060" y="50371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Prediction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 xmlns:a16="http://schemas.microsoft.com/office/drawing/2014/main" id="{B5D1048C-4A98-4640-AD3B-FFF06E747555}"/>
                </a:ext>
              </a:extLst>
            </p:cNvPr>
            <p:cNvCxnSpPr>
              <a:stCxn id="30" idx="1"/>
              <a:endCxn id="33" idx="3"/>
            </p:cNvCxnSpPr>
            <p:nvPr/>
          </p:nvCxnSpPr>
          <p:spPr>
            <a:xfrm flipH="1" flipV="1">
              <a:off x="4448175" y="5170148"/>
              <a:ext cx="199050" cy="169"/>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cxnSp>
          <p:nvCxnSpPr>
            <p:cNvPr id="35" name="Straight Arrow Connector 34">
              <a:extLst>
                <a:ext uri="{FF2B5EF4-FFF2-40B4-BE49-F238E27FC236}">
                  <a16:creationId xmlns="" xmlns:a16="http://schemas.microsoft.com/office/drawing/2014/main" id="{25EC46D3-F110-44A1-B13B-0A121BEBE04F}"/>
                </a:ext>
              </a:extLst>
            </p:cNvPr>
            <p:cNvCxnSpPr>
              <a:stCxn id="31" idx="3"/>
              <a:endCxn id="33" idx="1"/>
            </p:cNvCxnSpPr>
            <p:nvPr/>
          </p:nvCxnSpPr>
          <p:spPr>
            <a:xfrm flipV="1">
              <a:off x="3191170" y="5170148"/>
              <a:ext cx="209890" cy="2198"/>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6" name="Diamond 35">
              <a:extLst>
                <a:ext uri="{FF2B5EF4-FFF2-40B4-BE49-F238E27FC236}">
                  <a16:creationId xmlns="" xmlns:a16="http://schemas.microsoft.com/office/drawing/2014/main" id="{F69154FB-C41B-4509-A897-FDAABF6B016A}"/>
                </a:ext>
              </a:extLst>
            </p:cNvPr>
            <p:cNvSpPr/>
            <p:nvPr/>
          </p:nvSpPr>
          <p:spPr>
            <a:xfrm>
              <a:off x="3267371" y="5638800"/>
              <a:ext cx="1312884" cy="1144858"/>
            </a:xfrm>
            <a:prstGeom prst="diamond">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Match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 xmlns:a16="http://schemas.microsoft.com/office/drawing/2014/main" id="{F88AD23C-F330-484D-A12B-EF31034888BD}"/>
                </a:ext>
              </a:extLst>
            </p:cNvPr>
            <p:cNvCxnSpPr>
              <a:stCxn id="33" idx="2"/>
              <a:endCxn id="36" idx="0"/>
            </p:cNvCxnSpPr>
            <p:nvPr/>
          </p:nvCxnSpPr>
          <p:spPr>
            <a:xfrm flipH="1">
              <a:off x="3923813" y="5303180"/>
              <a:ext cx="805" cy="335620"/>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8" name="Rectangle 37">
              <a:extLst>
                <a:ext uri="{FF2B5EF4-FFF2-40B4-BE49-F238E27FC236}">
                  <a16:creationId xmlns="" xmlns:a16="http://schemas.microsoft.com/office/drawing/2014/main" id="{4BE823FA-7D8B-4089-82C1-978828C07DB3}"/>
                </a:ext>
              </a:extLst>
            </p:cNvPr>
            <p:cNvSpPr/>
            <p:nvPr/>
          </p:nvSpPr>
          <p:spPr>
            <a:xfrm>
              <a:off x="4448175" y="6520411"/>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kumimoji="0" lang="en-US" sz="1000" b="0" i="0" u="none" strike="noStrike" kern="0" cap="none" spc="0" normalizeH="0" baseline="0" noProof="0" dirty="0" smtClean="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Non-</a:t>
              </a: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Disease </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 xmlns:a16="http://schemas.microsoft.com/office/drawing/2014/main" id="{1463AEBD-AFFA-4E1E-8FF6-9096EE2D0D22}"/>
                </a:ext>
              </a:extLst>
            </p:cNvPr>
            <p:cNvSpPr/>
            <p:nvPr/>
          </p:nvSpPr>
          <p:spPr>
            <a:xfrm>
              <a:off x="2201206" y="7179372"/>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 xmlns:a16="http://schemas.microsoft.com/office/drawing/2014/main" id="{D403C62B-5319-4BAB-BDEA-2DE50B813169}"/>
                </a:ext>
              </a:extLst>
            </p:cNvPr>
            <p:cNvSpPr/>
            <p:nvPr/>
          </p:nvSpPr>
          <p:spPr>
            <a:xfrm>
              <a:off x="2196452" y="6512177"/>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 xmlns:a16="http://schemas.microsoft.com/office/drawing/2014/main" id="{4C43ABFD-10ED-43B2-9E67-FD63D3B8DD23}"/>
                </a:ext>
              </a:extLst>
            </p:cNvPr>
            <p:cNvSpPr/>
            <p:nvPr/>
          </p:nvSpPr>
          <p:spPr>
            <a:xfrm>
              <a:off x="2196452" y="7533300"/>
              <a:ext cx="1047115" cy="26479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Grade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 xmlns:a16="http://schemas.microsoft.com/office/drawing/2014/main" id="{813D8977-430F-4902-AE97-A16320A96815}"/>
                </a:ext>
              </a:extLst>
            </p:cNvPr>
            <p:cNvSpPr/>
            <p:nvPr/>
          </p:nvSpPr>
          <p:spPr>
            <a:xfrm>
              <a:off x="2196452" y="7905410"/>
              <a:ext cx="1047115" cy="26479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Localization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Connector: Elbow 42">
              <a:extLst>
                <a:ext uri="{FF2B5EF4-FFF2-40B4-BE49-F238E27FC236}">
                  <a16:creationId xmlns="" xmlns:a16="http://schemas.microsoft.com/office/drawing/2014/main" id="{FDD9D469-9B96-434C-B185-3C9C2651D761}"/>
                </a:ext>
              </a:extLst>
            </p:cNvPr>
            <p:cNvCxnSpPr>
              <a:stCxn id="36" idx="1"/>
              <a:endCxn id="40" idx="0"/>
            </p:cNvCxnSpPr>
            <p:nvPr/>
          </p:nvCxnSpPr>
          <p:spPr>
            <a:xfrm rot="10800000" flipV="1">
              <a:off x="2720011" y="6210761"/>
              <a:ext cx="547361" cy="300925"/>
            </a:xfrm>
            <a:prstGeom prst="bentConnector2">
              <a:avLst/>
            </a:prstGeom>
            <a:noFill/>
            <a:ln w="12700" cap="flat" cmpd="sng" algn="ctr">
              <a:solidFill>
                <a:sysClr val="windowText" lastClr="000000">
                  <a:lumMod val="50000"/>
                  <a:lumOff val="50000"/>
                </a:sysClr>
              </a:solidFill>
              <a:prstDash val="dash"/>
              <a:miter lim="800000"/>
              <a:tailEnd type="triangle"/>
            </a:ln>
            <a:effectLst/>
          </p:spPr>
        </p:cxnSp>
        <p:cxnSp>
          <p:nvCxnSpPr>
            <p:cNvPr id="44" name="Connector: Elbow 43">
              <a:extLst>
                <a:ext uri="{FF2B5EF4-FFF2-40B4-BE49-F238E27FC236}">
                  <a16:creationId xmlns="" xmlns:a16="http://schemas.microsoft.com/office/drawing/2014/main" id="{96DE1616-4F4B-41D4-A095-3945106AA188}"/>
                </a:ext>
              </a:extLst>
            </p:cNvPr>
            <p:cNvCxnSpPr>
              <a:stCxn id="36" idx="3"/>
              <a:endCxn id="38" idx="0"/>
            </p:cNvCxnSpPr>
            <p:nvPr/>
          </p:nvCxnSpPr>
          <p:spPr>
            <a:xfrm>
              <a:off x="4580255" y="6211229"/>
              <a:ext cx="391478" cy="309182"/>
            </a:xfrm>
            <a:prstGeom prst="bentConnector2">
              <a:avLst/>
            </a:prstGeom>
            <a:noFill/>
            <a:ln w="12700" cap="flat" cmpd="sng" algn="ctr">
              <a:solidFill>
                <a:sysClr val="windowText" lastClr="000000">
                  <a:lumMod val="50000"/>
                  <a:lumOff val="50000"/>
                </a:sysClr>
              </a:solidFill>
              <a:prstDash val="dash"/>
              <a:miter lim="800000"/>
              <a:tailEnd type="triangle"/>
            </a:ln>
            <a:effectLst/>
          </p:spPr>
        </p:cxnSp>
        <p:sp>
          <p:nvSpPr>
            <p:cNvPr id="45" name="Rectangle 44">
              <a:extLst>
                <a:ext uri="{FF2B5EF4-FFF2-40B4-BE49-F238E27FC236}">
                  <a16:creationId xmlns="" xmlns:a16="http://schemas.microsoft.com/office/drawing/2014/main" id="{A222877B-5C32-4666-BECC-7B5636953FBC}"/>
                </a:ext>
              </a:extLst>
            </p:cNvPr>
            <p:cNvSpPr/>
            <p:nvPr/>
          </p:nvSpPr>
          <p:spPr>
            <a:xfrm>
              <a:off x="2086610" y="7086600"/>
              <a:ext cx="1276350" cy="1165732"/>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cxnSp>
          <p:nvCxnSpPr>
            <p:cNvPr id="46" name="Straight Arrow Connector 45">
              <a:extLst>
                <a:ext uri="{FF2B5EF4-FFF2-40B4-BE49-F238E27FC236}">
                  <a16:creationId xmlns="" xmlns:a16="http://schemas.microsoft.com/office/drawing/2014/main" id="{DD993095-AB1A-4952-9F25-73B4FD430CC6}"/>
                </a:ext>
              </a:extLst>
            </p:cNvPr>
            <p:cNvCxnSpPr>
              <a:stCxn id="40" idx="2"/>
              <a:endCxn id="45" idx="0"/>
            </p:cNvCxnSpPr>
            <p:nvPr/>
          </p:nvCxnSpPr>
          <p:spPr>
            <a:xfrm>
              <a:off x="2720010" y="6777607"/>
              <a:ext cx="4775" cy="308993"/>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grpSp>
      <p:pic>
        <p:nvPicPr>
          <p:cNvPr id="48" name="Picture 47"/>
          <p:cNvPicPr/>
          <p:nvPr/>
        </p:nvPicPr>
        <p:blipFill>
          <a:blip r:embed="rId2" cstate="print"/>
          <a:srcRect/>
          <a:stretch>
            <a:fillRect/>
          </a:stretch>
        </p:blipFill>
        <p:spPr bwMode="auto">
          <a:xfrm>
            <a:off x="1857356" y="1142984"/>
            <a:ext cx="800100" cy="542925"/>
          </a:xfrm>
          <a:prstGeom prst="rect">
            <a:avLst/>
          </a:prstGeom>
          <a:noFill/>
        </p:spPr>
      </p:pic>
    </p:spTree>
    <p:extLst>
      <p:ext uri="{BB962C8B-B14F-4D97-AF65-F5344CB8AC3E}">
        <p14:creationId xmlns="" xmlns:p14="http://schemas.microsoft.com/office/powerpoint/2010/main" val="3134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68329-1DFC-4842-93C0-CF2C5E1DA0A7}"/>
              </a:ext>
            </a:extLst>
          </p:cNvPr>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Software Specification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AC72066-4815-4C55-926A-5E73BE97EE90}"/>
              </a:ext>
            </a:extLst>
          </p:cNvPr>
          <p:cNvSpPr>
            <a:spLocks noGrp="1"/>
          </p:cNvSpPr>
          <p:nvPr>
            <p:ph idx="1"/>
          </p:nvPr>
        </p:nvSpPr>
        <p:spPr/>
        <p:txBody>
          <a:bodyPr>
            <a:normAutofit/>
          </a:bodyPr>
          <a:lstStyle/>
          <a:p>
            <a:pPr>
              <a:spcBef>
                <a:spcPts val="3000"/>
              </a:spcBef>
            </a:pPr>
            <a:r>
              <a:rPr lang="en-IN" sz="2400" dirty="0">
                <a:latin typeface="Times New Roman" panose="02020603050405020304" pitchFamily="18" charset="0"/>
                <a:cs typeface="Times New Roman" panose="02020603050405020304" pitchFamily="18" charset="0"/>
              </a:rPr>
              <a:t>Server </a:t>
            </a:r>
            <a:r>
              <a:rPr lang="en-IN" sz="2400" dirty="0" smtClean="0">
                <a:latin typeface="Times New Roman" panose="02020603050405020304" pitchFamily="18" charset="0"/>
                <a:cs typeface="Times New Roman" panose="02020603050405020304" pitchFamily="18" charset="0"/>
              </a:rPr>
              <a:t>Side   : </a:t>
            </a:r>
            <a:r>
              <a:rPr lang="en-IN" sz="2400" dirty="0">
                <a:latin typeface="Times New Roman" panose="02020603050405020304" pitchFamily="18" charset="0"/>
                <a:cs typeface="Times New Roman" panose="02020603050405020304" pitchFamily="18" charset="0"/>
              </a:rPr>
              <a:t>Python 3.7.4(64-bit) or (32-bit)</a:t>
            </a:r>
          </a:p>
          <a:p>
            <a:pPr>
              <a:spcBef>
                <a:spcPts val="3000"/>
              </a:spcBef>
            </a:pPr>
            <a:r>
              <a:rPr lang="en-IN" sz="2400" dirty="0">
                <a:latin typeface="Times New Roman" panose="02020603050405020304" pitchFamily="18" charset="0"/>
                <a:cs typeface="Times New Roman" panose="02020603050405020304" pitchFamily="18" charset="0"/>
              </a:rPr>
              <a:t>Client Side	: HTML, CSS, Bootstrap</a:t>
            </a:r>
          </a:p>
          <a:p>
            <a:pPr>
              <a:spcBef>
                <a:spcPts val="3000"/>
              </a:spcBef>
            </a:pPr>
            <a:r>
              <a:rPr lang="en-IN" sz="2400" dirty="0">
                <a:latin typeface="Times New Roman" panose="02020603050405020304" pitchFamily="18" charset="0"/>
                <a:cs typeface="Times New Roman" panose="02020603050405020304" pitchFamily="18" charset="0"/>
              </a:rPr>
              <a:t>IDE		: Flask 1.1.1</a:t>
            </a:r>
          </a:p>
          <a:p>
            <a:pPr>
              <a:spcBef>
                <a:spcPts val="3000"/>
              </a:spcBef>
            </a:pPr>
            <a:r>
              <a:rPr lang="en-IN" sz="2400" dirty="0">
                <a:latin typeface="Times New Roman" panose="02020603050405020304" pitchFamily="18" charset="0"/>
                <a:cs typeface="Times New Roman" panose="02020603050405020304" pitchFamily="18" charset="0"/>
              </a:rPr>
              <a:t>Back end	: MySQL 5.</a:t>
            </a:r>
          </a:p>
          <a:p>
            <a:pPr>
              <a:spcBef>
                <a:spcPts val="3000"/>
              </a:spcBef>
            </a:pPr>
            <a:r>
              <a:rPr lang="en-IN" sz="2400" dirty="0">
                <a:latin typeface="Times New Roman" panose="02020603050405020304" pitchFamily="18" charset="0"/>
                <a:cs typeface="Times New Roman" panose="02020603050405020304" pitchFamily="18" charset="0"/>
              </a:rPr>
              <a:t>Server	: </a:t>
            </a:r>
            <a:r>
              <a:rPr lang="en-IN" sz="2400" dirty="0" err="1">
                <a:latin typeface="Times New Roman" panose="02020603050405020304" pitchFamily="18" charset="0"/>
                <a:cs typeface="Times New Roman" panose="02020603050405020304" pitchFamily="18" charset="0"/>
              </a:rPr>
              <a:t>Wampserver</a:t>
            </a:r>
            <a:r>
              <a:rPr lang="en-IN" sz="2400" dirty="0">
                <a:latin typeface="Times New Roman" panose="02020603050405020304" pitchFamily="18" charset="0"/>
                <a:cs typeface="Times New Roman" panose="02020603050405020304" pitchFamily="18" charset="0"/>
              </a:rPr>
              <a:t> 2i</a:t>
            </a:r>
          </a:p>
          <a:p>
            <a:pPr>
              <a:spcBef>
                <a:spcPts val="3000"/>
              </a:spcBef>
            </a:pPr>
            <a:r>
              <a:rPr lang="en-IN" sz="2400" dirty="0">
                <a:latin typeface="Times New Roman" panose="02020603050405020304" pitchFamily="18" charset="0"/>
                <a:cs typeface="Times New Roman" panose="02020603050405020304" pitchFamily="18" charset="0"/>
              </a:rPr>
              <a:t>DL DLL	: TensorFlow, Pandas, </a:t>
            </a:r>
            <a:r>
              <a:rPr lang="en-IN" sz="2400" dirty="0" err="1">
                <a:latin typeface="Times New Roman" panose="02020603050405020304" pitchFamily="18" charset="0"/>
                <a:cs typeface="Times New Roman" panose="02020603050405020304" pitchFamily="18" charset="0"/>
              </a:rPr>
              <a:t>SiKit</a:t>
            </a:r>
            <a:r>
              <a:rPr lang="en-IN" sz="2400" dirty="0">
                <a:latin typeface="Times New Roman" panose="02020603050405020304" pitchFamily="18" charset="0"/>
                <a:cs typeface="Times New Roman" panose="02020603050405020304" pitchFamily="18" charset="0"/>
              </a:rPr>
              <a:t> Learn</a:t>
            </a:r>
          </a:p>
          <a:p>
            <a:pPr>
              <a:spcBef>
                <a:spcPts val="3000"/>
              </a:spcBef>
            </a:pPr>
            <a:endParaRPr lang="en-IN" sz="2400" dirty="0"/>
          </a:p>
        </p:txBody>
      </p:sp>
    </p:spTree>
    <p:extLst>
      <p:ext uri="{BB962C8B-B14F-4D97-AF65-F5344CB8AC3E}">
        <p14:creationId xmlns="" xmlns:p14="http://schemas.microsoft.com/office/powerpoint/2010/main" val="4203473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9CA49-8849-46D1-B5DD-4DDE26FC78E7}"/>
              </a:ext>
            </a:extLst>
          </p:cNvPr>
          <p:cNvSpPr>
            <a:spLocks noGrp="1"/>
          </p:cNvSpPr>
          <p:nvPr>
            <p:ph type="title"/>
          </p:nvPr>
        </p:nvSpPr>
        <p:spPr>
          <a:xfrm>
            <a:off x="628650" y="365126"/>
            <a:ext cx="7886700" cy="576571"/>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7383AA2-BBC6-47E3-A6B3-4BA8F33F4E6E}"/>
              </a:ext>
            </a:extLst>
          </p:cNvPr>
          <p:cNvSpPr>
            <a:spLocks noGrp="1"/>
          </p:cNvSpPr>
          <p:nvPr>
            <p:ph idx="1"/>
          </p:nvPr>
        </p:nvSpPr>
        <p:spPr>
          <a:xfrm>
            <a:off x="628650" y="1241947"/>
            <a:ext cx="7886700" cy="4935017"/>
          </a:xfrm>
        </p:spPr>
        <p:txBody>
          <a:bodyPr>
            <a:normAutofit fontScale="92500" lnSpcReduction="10000"/>
          </a:bodyPr>
          <a:lstStyle/>
          <a:p>
            <a:pPr algn="just"/>
            <a:r>
              <a:rPr lang="en-IN" sz="2000" dirty="0">
                <a:latin typeface="Times New Roman" panose="02020603050405020304" pitchFamily="18" charset="0"/>
                <a:cs typeface="Times New Roman" panose="02020603050405020304" pitchFamily="18" charset="0"/>
              </a:rPr>
              <a:t>N. M. Selby et al., ‘‘Magnetic resonance imaging biomarkers for chronic kidney disease: A position paper from the European cooperation in science and technology action PARENCHIMA,’’ Nephrol. Dial. Transplantation, vol. 33, no. 2, pp. 4–14, Sep. 2018.</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N. Wake, J. S. </a:t>
            </a:r>
            <a:r>
              <a:rPr lang="en-US" sz="2000" dirty="0" err="1">
                <a:latin typeface="Times New Roman" panose="02020603050405020304" pitchFamily="18" charset="0"/>
                <a:cs typeface="Times New Roman" panose="02020603050405020304" pitchFamily="18" charset="0"/>
              </a:rPr>
              <a:t>Wysock</a:t>
            </a:r>
            <a:r>
              <a:rPr lang="en-US" sz="2000" dirty="0">
                <a:latin typeface="Times New Roman" panose="02020603050405020304" pitchFamily="18" charset="0"/>
                <a:cs typeface="Times New Roman" panose="02020603050405020304" pitchFamily="18" charset="0"/>
              </a:rPr>
              <a:t>, M. A. </a:t>
            </a:r>
            <a:r>
              <a:rPr lang="en-US" sz="2000" dirty="0" err="1">
                <a:latin typeface="Times New Roman" panose="02020603050405020304" pitchFamily="18" charset="0"/>
                <a:cs typeface="Times New Roman" panose="02020603050405020304" pitchFamily="18" charset="0"/>
              </a:rPr>
              <a:t>Bjurlin</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Chandarana</a:t>
            </a:r>
            <a:r>
              <a:rPr lang="en-US" sz="2000" dirty="0">
                <a:latin typeface="Times New Roman" panose="02020603050405020304" pitchFamily="18" charset="0"/>
                <a:cs typeface="Times New Roman" panose="02020603050405020304" pitchFamily="18" charset="0"/>
              </a:rPr>
              <a:t>, and W. C. Huang, ‘‘‘Pin the tumor on the kidney’: An evaluation of how surgeons translate CT and MRI data to 3D models,’’ Urology, vol. 131, pp. 255–261, Sep. 2019.</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F. G. </a:t>
            </a:r>
            <a:r>
              <a:rPr lang="en-IN" sz="2000" dirty="0" err="1">
                <a:latin typeface="Times New Roman" panose="02020603050405020304" pitchFamily="18" charset="0"/>
                <a:cs typeface="Times New Roman" panose="02020603050405020304" pitchFamily="18" charset="0"/>
              </a:rPr>
              <a:t>Zöllner</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Šerifović-Trbali</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Kabelitz</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Kociäski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Materka</a:t>
            </a:r>
            <a:r>
              <a:rPr lang="en-IN" sz="2000" dirty="0">
                <a:latin typeface="Times New Roman" panose="02020603050405020304" pitchFamily="18" charset="0"/>
                <a:cs typeface="Times New Roman" panose="02020603050405020304" pitchFamily="18" charset="0"/>
              </a:rPr>
              <a:t>, and P. </a:t>
            </a:r>
            <a:r>
              <a:rPr lang="en-IN" sz="2000" dirty="0" err="1">
                <a:latin typeface="Times New Roman" panose="02020603050405020304" pitchFamily="18" charset="0"/>
                <a:cs typeface="Times New Roman" panose="02020603050405020304" pitchFamily="18" charset="0"/>
              </a:rPr>
              <a:t>Rogelj</a:t>
            </a:r>
            <a:r>
              <a:rPr lang="en-IN" sz="2000" dirty="0">
                <a:latin typeface="Times New Roman" panose="02020603050405020304" pitchFamily="18" charset="0"/>
                <a:cs typeface="Times New Roman" panose="02020603050405020304" pitchFamily="18" charset="0"/>
              </a:rPr>
              <a:t>, ‘‘Image registration in dynamic renal MRI—Current status and prospects,’’ </a:t>
            </a:r>
            <a:r>
              <a:rPr lang="en-IN" sz="2000" dirty="0" err="1">
                <a:latin typeface="Times New Roman" panose="02020603050405020304" pitchFamily="18" charset="0"/>
                <a:cs typeface="Times New Roman" panose="02020603050405020304" pitchFamily="18" charset="0"/>
              </a:rPr>
              <a:t>Magn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Reson</a:t>
            </a:r>
            <a:r>
              <a:rPr lang="en-IN" sz="2000" dirty="0">
                <a:latin typeface="Times New Roman" panose="02020603050405020304" pitchFamily="18" charset="0"/>
                <a:cs typeface="Times New Roman" panose="02020603050405020304" pitchFamily="18" charset="0"/>
              </a:rPr>
              <a:t>. Mater. Phys., Biol. Med., vol. 33, no. 1, pp. 33–48, Feb. 2020.</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 E. </a:t>
            </a:r>
            <a:r>
              <a:rPr lang="en-US" sz="2000" dirty="0" err="1">
                <a:latin typeface="Times New Roman" panose="02020603050405020304" pitchFamily="18" charset="0"/>
                <a:cs typeface="Times New Roman" panose="02020603050405020304" pitchFamily="18" charset="0"/>
              </a:rPr>
              <a:t>Kavur</a:t>
            </a:r>
            <a:r>
              <a:rPr lang="en-US" sz="2000" dirty="0">
                <a:latin typeface="Times New Roman" panose="02020603050405020304" pitchFamily="18" charset="0"/>
                <a:cs typeface="Times New Roman" panose="02020603050405020304" pitchFamily="18" charset="0"/>
              </a:rPr>
              <a:t> et al., ‘‘CHAOS challenge-combined (CT-MR) healthy abdominal organ segmentation,’’ Med. Image Anal., vol. 69, Apr. 2021, Art. no. 101950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0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a:t>
            </a:r>
            <a:r>
              <a:rPr lang="en-US" dirty="0"/>
              <a:t/>
            </a:r>
            <a:br>
              <a:rPr lang="en-US" dirty="0"/>
            </a:b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pPr algn="just">
              <a:lnSpc>
                <a:spcPct val="150000"/>
              </a:lnSpc>
            </a:pPr>
            <a:r>
              <a:rPr lang="en-US" sz="2400" dirty="0">
                <a:latin typeface="Times New Roman" pitchFamily="18" charset="0"/>
                <a:cs typeface="Times New Roman" pitchFamily="18" charset="0"/>
              </a:rPr>
              <a:t>Machine learning has various applications and one of them is healthcare</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There should be much more advanced medical facilities so as to provide the best possible treatment for the </a:t>
            </a:r>
            <a:r>
              <a:rPr lang="en-US" sz="2400" dirty="0" smtClean="0">
                <a:latin typeface="Times New Roman" pitchFamily="18" charset="0"/>
                <a:cs typeface="Times New Roman" pitchFamily="18" charset="0"/>
              </a:rPr>
              <a:t>patients.</a:t>
            </a:r>
          </a:p>
          <a:p>
            <a:pPr algn="just">
              <a:lnSpc>
                <a:spcPct val="150000"/>
              </a:lnSpc>
            </a:pPr>
            <a:r>
              <a:rPr lang="en-US" sz="2400" dirty="0">
                <a:latin typeface="Times New Roman" pitchFamily="18" charset="0"/>
                <a:cs typeface="Times New Roman" pitchFamily="18" charset="0"/>
              </a:rPr>
              <a:t>Multi Disease Prediction” system based on predictive modeling predicts the disease of the user on the basis of the symptoms that user provides as an input to the system</a:t>
            </a:r>
            <a:r>
              <a:rPr lang="en-US" sz="2400" dirty="0" smtClean="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In this Paper proposed  to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Diabetes analysis, Diabetes Retinopathy analysis, Heart disease.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Later </a:t>
            </a:r>
            <a:r>
              <a:rPr lang="en-US" sz="2400" dirty="0">
                <a:latin typeface="Times New Roman" pitchFamily="18" charset="0"/>
                <a:cs typeface="Times New Roman" pitchFamily="18" charset="0"/>
              </a:rPr>
              <a:t>other diseases like skin diseases, fever analysis and many more diseases can be included.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457200" y="928670"/>
            <a:ext cx="8229600" cy="5197493"/>
          </a:xfrm>
        </p:spPr>
        <p:txBody>
          <a:bodyPr>
            <a:noAutofit/>
          </a:bodyPr>
          <a:lstStyle/>
          <a:p>
            <a:pPr algn="just">
              <a:lnSpc>
                <a:spcPct val="150000"/>
              </a:lnSpc>
            </a:pPr>
            <a:r>
              <a:rPr lang="en-US" sz="2000" dirty="0" smtClean="0">
                <a:latin typeface="Times New Roman" pitchFamily="18" charset="0"/>
                <a:cs typeface="Times New Roman" pitchFamily="18" charset="0"/>
              </a:rPr>
              <a:t>The Cardiovascular system is sometimes called the blood-vascular, or simply the circulatory, system. </a:t>
            </a:r>
          </a:p>
          <a:p>
            <a:pPr algn="just">
              <a:lnSpc>
                <a:spcPct val="150000"/>
              </a:lnSpc>
            </a:pPr>
            <a:r>
              <a:rPr lang="en-US" sz="2000" dirty="0" smtClean="0">
                <a:latin typeface="Times New Roman" pitchFamily="18" charset="0"/>
                <a:cs typeface="Times New Roman" pitchFamily="18" charset="0"/>
              </a:rPr>
              <a:t>The vital role of the cardiovascular system in maintaining homeostasis depends on the continuous and controlled movement of blood through the thousands of miles of capillaries that permeate every tissue and reach every cell in the body.</a:t>
            </a:r>
          </a:p>
          <a:p>
            <a:pPr algn="just">
              <a:lnSpc>
                <a:spcPct val="150000"/>
              </a:lnSpc>
            </a:pPr>
            <a:r>
              <a:rPr lang="en-IN" sz="2000" dirty="0">
                <a:latin typeface="Times New Roman" pitchFamily="18" charset="0"/>
                <a:cs typeface="Times New Roman" pitchFamily="18" charset="0"/>
              </a:rPr>
              <a:t>Diabetes is considered as a chronic disease associated with an abnormal state of the human body where the level of blood glucose is inconsistent due to some pancreas dysfunction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ACEB5-5C45-49D0-BAE9-3B398A4FCD4C}"/>
              </a:ext>
            </a:extLst>
          </p:cNvPr>
          <p:cNvSpPr>
            <a:spLocks noGrp="1"/>
          </p:cNvSpPr>
          <p:nvPr>
            <p:ph type="title"/>
          </p:nvPr>
        </p:nvSpPr>
        <p:spPr>
          <a:xfrm>
            <a:off x="628650" y="365126"/>
            <a:ext cx="7886700" cy="69940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Problems Identified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9C00BA3-FF7B-4531-BD64-74798147E751}"/>
              </a:ext>
            </a:extLst>
          </p:cNvPr>
          <p:cNvSpPr>
            <a:spLocks noGrp="1"/>
          </p:cNvSpPr>
          <p:nvPr>
            <p:ph idx="1"/>
          </p:nvPr>
        </p:nvSpPr>
        <p:spPr>
          <a:xfrm>
            <a:off x="628650" y="1214423"/>
            <a:ext cx="7886700" cy="5278452"/>
          </a:xfrm>
        </p:spPr>
        <p:txBody>
          <a:bodyPr>
            <a:normAutofit/>
          </a:bodyPr>
          <a:lstStyle/>
          <a:p>
            <a:pPr algn="just">
              <a:lnSpc>
                <a:spcPct val="150000"/>
              </a:lnSpc>
            </a:pPr>
            <a:r>
              <a:rPr lang="en-US" sz="2000" dirty="0">
                <a:latin typeface="Times New Roman" pitchFamily="18" charset="0"/>
                <a:cs typeface="Times New Roman" pitchFamily="18" charset="0"/>
              </a:rPr>
              <a:t>It's a major challenge in the medical or healthcare industries to offer the highest quality services to all patients, and only those who can afford it can benefit from it.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a vast amount of healthcare data available that is not being mined in a more efficient and reliable manner to uncover secret knowledge for successful decision-making There are instruments available which can predict heart disease but either it is expensive or are not efficient to calculate chance of heart disease in human</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Early detection of cardiac diseases can decrease the mortality rate and overall complications</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509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In multiple diseases prediction system a user can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more than one disease on a single website.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user doesn’t need to traverse different places in order to predict whether he/she has a particular disease or not</a:t>
            </a:r>
            <a:r>
              <a:rPr lang="en-US" sz="2400" dirty="0" smtClean="0">
                <a:latin typeface="Times New Roman" pitchFamily="18" charset="0"/>
                <a:cs typeface="Times New Roman" pitchFamily="18" charset="0"/>
              </a:rPr>
              <a:t>.</a:t>
            </a:r>
          </a:p>
          <a:p>
            <a:pPr algn="just">
              <a:lnSpc>
                <a:spcPct val="150000"/>
              </a:lnSpc>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multiple diseases prediction system, the user needs to select the name of the particular disease, enter its parameters and just click on submit.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1ED157-09FD-45AF-99D0-10877808A628}"/>
              </a:ext>
            </a:extLst>
          </p:cNvPr>
          <p:cNvSpPr>
            <a:spLocks noGrp="1"/>
          </p:cNvSpPr>
          <p:nvPr>
            <p:ph type="title"/>
          </p:nvPr>
        </p:nvSpPr>
        <p:spPr>
          <a:xfrm>
            <a:off x="628649" y="0"/>
            <a:ext cx="7886700" cy="55955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 xmlns:a16="http://schemas.microsoft.com/office/drawing/2014/main" id="{94EBF70E-F359-4A77-8FC1-FF1DD20A80B8}"/>
              </a:ext>
            </a:extLst>
          </p:cNvPr>
          <p:cNvGraphicFramePr>
            <a:graphicFrameLocks noGrp="1"/>
          </p:cNvGraphicFramePr>
          <p:nvPr>
            <p:extLst>
              <p:ext uri="{D42A27DB-BD31-4B8C-83A1-F6EECF244321}">
                <p14:modId xmlns="" xmlns:p14="http://schemas.microsoft.com/office/powerpoint/2010/main" val="2158544785"/>
              </p:ext>
            </p:extLst>
          </p:nvPr>
        </p:nvGraphicFramePr>
        <p:xfrm>
          <a:off x="129085" y="559559"/>
          <a:ext cx="8885831" cy="9052560"/>
        </p:xfrm>
        <a:graphic>
          <a:graphicData uri="http://schemas.openxmlformats.org/drawingml/2006/table">
            <a:tbl>
              <a:tblPr firstRow="1" bandRow="1">
                <a:tableStyleId>{5C22544A-7EE6-4342-B048-85BDC9FD1C3A}</a:tableStyleId>
              </a:tblPr>
              <a:tblGrid>
                <a:gridCol w="362235">
                  <a:extLst>
                    <a:ext uri="{9D8B030D-6E8A-4147-A177-3AD203B41FA5}">
                      <a16:colId xmlns="" xmlns:a16="http://schemas.microsoft.com/office/drawing/2014/main" val="3702754956"/>
                    </a:ext>
                  </a:extLst>
                </a:gridCol>
                <a:gridCol w="1289713">
                  <a:extLst>
                    <a:ext uri="{9D8B030D-6E8A-4147-A177-3AD203B41FA5}">
                      <a16:colId xmlns="" xmlns:a16="http://schemas.microsoft.com/office/drawing/2014/main" val="1382000786"/>
                    </a:ext>
                  </a:extLst>
                </a:gridCol>
                <a:gridCol w="1852684">
                  <a:extLst>
                    <a:ext uri="{9D8B030D-6E8A-4147-A177-3AD203B41FA5}">
                      <a16:colId xmlns="" xmlns:a16="http://schemas.microsoft.com/office/drawing/2014/main" val="1039511687"/>
                    </a:ext>
                  </a:extLst>
                </a:gridCol>
                <a:gridCol w="1340893">
                  <a:extLst>
                    <a:ext uri="{9D8B030D-6E8A-4147-A177-3AD203B41FA5}">
                      <a16:colId xmlns="" xmlns:a16="http://schemas.microsoft.com/office/drawing/2014/main" val="3781313462"/>
                    </a:ext>
                  </a:extLst>
                </a:gridCol>
                <a:gridCol w="1668439">
                  <a:extLst>
                    <a:ext uri="{9D8B030D-6E8A-4147-A177-3AD203B41FA5}">
                      <a16:colId xmlns="" xmlns:a16="http://schemas.microsoft.com/office/drawing/2014/main" val="2044445065"/>
                    </a:ext>
                  </a:extLst>
                </a:gridCol>
                <a:gridCol w="1238534">
                  <a:extLst>
                    <a:ext uri="{9D8B030D-6E8A-4147-A177-3AD203B41FA5}">
                      <a16:colId xmlns="" xmlns:a16="http://schemas.microsoft.com/office/drawing/2014/main" val="362676574"/>
                    </a:ext>
                  </a:extLst>
                </a:gridCol>
                <a:gridCol w="1133333">
                  <a:extLst>
                    <a:ext uri="{9D8B030D-6E8A-4147-A177-3AD203B41FA5}">
                      <a16:colId xmlns="" xmlns:a16="http://schemas.microsoft.com/office/drawing/2014/main" val="962441384"/>
                    </a:ext>
                  </a:extLst>
                </a:gridCol>
              </a:tblGrid>
              <a:tr h="655093">
                <a:tc>
                  <a:txBody>
                    <a:bodyPr/>
                    <a:lstStyle/>
                    <a:p>
                      <a:pPr algn="ct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Title, Author &amp; Year</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Algorithms/Techniques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Findings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Doi</a:t>
                      </a:r>
                      <a:endParaRPr lang="en-IN"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 xmlns:a16="http://schemas.microsoft.com/office/drawing/2014/main" val="4016232433"/>
                  </a:ext>
                </a:extLst>
              </a:tr>
              <a:tr h="827052">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Usefulness of Functional MRI Textures in the Evaluation of Renal Function, </a:t>
                      </a:r>
                      <a:r>
                        <a:rPr lang="en-US" dirty="0" err="1">
                          <a:latin typeface="Times New Roman" panose="02020603050405020304" pitchFamily="18" charset="0"/>
                          <a:cs typeface="Times New Roman" panose="02020603050405020304" pitchFamily="18" charset="0"/>
                        </a:rPr>
                        <a:t>Israa</a:t>
                      </a:r>
                      <a:r>
                        <a:rPr lang="en-US" dirty="0">
                          <a:latin typeface="Times New Roman" panose="02020603050405020304" pitchFamily="18" charset="0"/>
                          <a:cs typeface="Times New Roman" panose="02020603050405020304" pitchFamily="18" charset="0"/>
                        </a:rPr>
                        <a:t> Alnazer,2021</a:t>
                      </a:r>
                    </a:p>
                  </a:txBody>
                  <a:tcPr marL="68580" marR="68580"/>
                </a:tc>
                <a:tc>
                  <a:txBody>
                    <a:bodyPr/>
                    <a:lstStyle/>
                    <a:p>
                      <a:r>
                        <a:rPr lang="en-US" dirty="0">
                          <a:latin typeface="Times New Roman" panose="02020603050405020304" pitchFamily="18" charset="0"/>
                          <a:cs typeface="Times New Roman" panose="02020603050405020304" pitchFamily="18" charset="0"/>
                        </a:rPr>
                        <a:t>This work aims to evaluate the role of textures extracted from functional magnetic resonance imaging in renal dysfunction detection by differentiating healthy and chronic kidney disease patients.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Principal component analysis projection is applied to eliminate irrelevant features and compact the dataset.</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CKD MRI Dataset</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chronic kidney disease affects texture parameters significantly.</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https://ieeexplore.ieee.org/document/9604879</a:t>
                      </a:r>
                    </a:p>
                  </a:txBody>
                  <a:tcPr marL="68580" marR="68580"/>
                </a:tc>
                <a:extLst>
                  <a:ext uri="{0D108BD9-81ED-4DB2-BD59-A6C34878D82A}">
                    <a16:rowId xmlns="" xmlns:a16="http://schemas.microsoft.com/office/drawing/2014/main" val="3313132835"/>
                  </a:ext>
                </a:extLst>
              </a:tr>
              <a:tr h="1166884">
                <a:tc>
                  <a:txBody>
                    <a:bodyPr/>
                    <a:lstStyle/>
                    <a:p>
                      <a:r>
                        <a:rPr lang="en-US" dirty="0">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Kidney Segmentation in Renal Magnetic Resonance Imaging - Current Status and Prospects, Frank G. Zöllner,2021.</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just"/>
                      <a:r>
                        <a:rPr lang="en-US" dirty="0">
                          <a:latin typeface="Times New Roman" panose="02020603050405020304" pitchFamily="18" charset="0"/>
                          <a:cs typeface="Times New Roman" panose="02020603050405020304" pitchFamily="18" charset="0"/>
                        </a:rPr>
                        <a:t>The aim of the present article is to discuss the recent existing literature on renal image segmentation techniques and show today's limitations of the proposed techniques that might hinder clinical translation.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ROI -  regions of interest</a:t>
                      </a:r>
                    </a:p>
                  </a:txBody>
                  <a:tcPr marL="68580" marR="68580"/>
                </a:tc>
                <a:tc>
                  <a:txBody>
                    <a:bodyPr/>
                    <a:lstStyle/>
                    <a:p>
                      <a:pPr algn="just"/>
                      <a:r>
                        <a:rPr lang="en-US" dirty="0">
                          <a:latin typeface="Times New Roman" panose="02020603050405020304" pitchFamily="18" charset="0"/>
                          <a:cs typeface="Times New Roman" panose="02020603050405020304" pitchFamily="18" charset="0"/>
                        </a:rPr>
                        <a:t>In the US, the National Institute of</a:t>
                      </a:r>
                    </a:p>
                    <a:p>
                      <a:pPr algn="just"/>
                      <a:r>
                        <a:rPr lang="en-US" dirty="0">
                          <a:latin typeface="Times New Roman" panose="02020603050405020304" pitchFamily="18" charset="0"/>
                          <a:cs typeface="Times New Roman" panose="02020603050405020304" pitchFamily="18" charset="0"/>
                        </a:rPr>
                        <a:t>Diabetes and Digestive and Kidney Diseases (NIDDK) has</a:t>
                      </a:r>
                    </a:p>
                    <a:p>
                      <a:pPr algn="just"/>
                      <a:r>
                        <a:rPr lang="en-US" dirty="0">
                          <a:latin typeface="Times New Roman" panose="02020603050405020304" pitchFamily="18" charset="0"/>
                          <a:cs typeface="Times New Roman" panose="02020603050405020304" pitchFamily="18" charset="0"/>
                        </a:rPr>
                        <a:t>compiled a large database of T1w and T2w MRI images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Improper segmentation.</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https://ieeexplore.ieee.org/document/9427136</a:t>
                      </a:r>
                    </a:p>
                  </a:txBody>
                  <a:tcPr marL="68580" marR="68580"/>
                </a:tc>
                <a:extLst>
                  <a:ext uri="{0D108BD9-81ED-4DB2-BD59-A6C34878D82A}">
                    <a16:rowId xmlns="" xmlns:a16="http://schemas.microsoft.com/office/drawing/2014/main" val="3997075702"/>
                  </a:ext>
                </a:extLst>
              </a:tr>
            </a:tbl>
          </a:graphicData>
        </a:graphic>
      </p:graphicFrame>
    </p:spTree>
    <p:extLst>
      <p:ext uri="{BB962C8B-B14F-4D97-AF65-F5344CB8AC3E}">
        <p14:creationId xmlns="" xmlns:p14="http://schemas.microsoft.com/office/powerpoint/2010/main" val="132625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1ED157-09FD-45AF-99D0-10877808A628}"/>
              </a:ext>
            </a:extLst>
          </p:cNvPr>
          <p:cNvSpPr>
            <a:spLocks noGrp="1"/>
          </p:cNvSpPr>
          <p:nvPr>
            <p:ph type="title"/>
          </p:nvPr>
        </p:nvSpPr>
        <p:spPr>
          <a:xfrm>
            <a:off x="628649" y="0"/>
            <a:ext cx="7886700" cy="55955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 xmlns:a16="http://schemas.microsoft.com/office/drawing/2014/main" id="{94EBF70E-F359-4A77-8FC1-FF1DD20A80B8}"/>
              </a:ext>
            </a:extLst>
          </p:cNvPr>
          <p:cNvGraphicFramePr>
            <a:graphicFrameLocks noGrp="1"/>
          </p:cNvGraphicFramePr>
          <p:nvPr>
            <p:extLst>
              <p:ext uri="{D42A27DB-BD31-4B8C-83A1-F6EECF244321}">
                <p14:modId xmlns="" xmlns:p14="http://schemas.microsoft.com/office/powerpoint/2010/main" val="3844780091"/>
              </p:ext>
            </p:extLst>
          </p:nvPr>
        </p:nvGraphicFramePr>
        <p:xfrm>
          <a:off x="129085" y="559558"/>
          <a:ext cx="8885830" cy="8778240"/>
        </p:xfrm>
        <a:graphic>
          <a:graphicData uri="http://schemas.openxmlformats.org/drawingml/2006/table">
            <a:tbl>
              <a:tblPr firstRow="1" bandRow="1">
                <a:tableStyleId>{5C22544A-7EE6-4342-B048-85BDC9FD1C3A}</a:tableStyleId>
              </a:tblPr>
              <a:tblGrid>
                <a:gridCol w="362235">
                  <a:extLst>
                    <a:ext uri="{9D8B030D-6E8A-4147-A177-3AD203B41FA5}">
                      <a16:colId xmlns="" xmlns:a16="http://schemas.microsoft.com/office/drawing/2014/main" val="3702754956"/>
                    </a:ext>
                  </a:extLst>
                </a:gridCol>
                <a:gridCol w="1566080">
                  <a:extLst>
                    <a:ext uri="{9D8B030D-6E8A-4147-A177-3AD203B41FA5}">
                      <a16:colId xmlns="" xmlns:a16="http://schemas.microsoft.com/office/drawing/2014/main" val="1382000786"/>
                    </a:ext>
                  </a:extLst>
                </a:gridCol>
                <a:gridCol w="1678675">
                  <a:extLst>
                    <a:ext uri="{9D8B030D-6E8A-4147-A177-3AD203B41FA5}">
                      <a16:colId xmlns="" xmlns:a16="http://schemas.microsoft.com/office/drawing/2014/main" val="1039511687"/>
                    </a:ext>
                  </a:extLst>
                </a:gridCol>
                <a:gridCol w="1064525">
                  <a:extLst>
                    <a:ext uri="{9D8B030D-6E8A-4147-A177-3AD203B41FA5}">
                      <a16:colId xmlns="" xmlns:a16="http://schemas.microsoft.com/office/drawing/2014/main" val="3781313462"/>
                    </a:ext>
                  </a:extLst>
                </a:gridCol>
                <a:gridCol w="1842448">
                  <a:extLst>
                    <a:ext uri="{9D8B030D-6E8A-4147-A177-3AD203B41FA5}">
                      <a16:colId xmlns="" xmlns:a16="http://schemas.microsoft.com/office/drawing/2014/main" val="2044445065"/>
                    </a:ext>
                  </a:extLst>
                </a:gridCol>
                <a:gridCol w="1238534">
                  <a:extLst>
                    <a:ext uri="{9D8B030D-6E8A-4147-A177-3AD203B41FA5}">
                      <a16:colId xmlns="" xmlns:a16="http://schemas.microsoft.com/office/drawing/2014/main" val="362676574"/>
                    </a:ext>
                  </a:extLst>
                </a:gridCol>
                <a:gridCol w="1133333">
                  <a:extLst>
                    <a:ext uri="{9D8B030D-6E8A-4147-A177-3AD203B41FA5}">
                      <a16:colId xmlns="" xmlns:a16="http://schemas.microsoft.com/office/drawing/2014/main" val="962441384"/>
                    </a:ext>
                  </a:extLst>
                </a:gridCol>
              </a:tblGrid>
              <a:tr h="655093">
                <a:tc>
                  <a:txBody>
                    <a:bodyPr/>
                    <a:lstStyle/>
                    <a:p>
                      <a:pPr algn="ct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Title, Author &amp; Year</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Algorithms/Techniques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Findings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Doi</a:t>
                      </a:r>
                      <a:endParaRPr lang="en-IN"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 xmlns:a16="http://schemas.microsoft.com/office/drawing/2014/main" val="4016232433"/>
                  </a:ext>
                </a:extLst>
              </a:tr>
              <a:tr h="827052">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Cascaded Regression Neural Nets for Kidney Localization and Segmentation-free Volume Estimation, Mohammad Arafat Hussain,2021</a:t>
                      </a:r>
                    </a:p>
                  </a:txBody>
                  <a:tcPr marL="68580" marR="68580"/>
                </a:tc>
                <a:tc>
                  <a:txBody>
                    <a:bodyPr/>
                    <a:lstStyle/>
                    <a:p>
                      <a:r>
                        <a:rPr lang="en-US" dirty="0">
                          <a:latin typeface="Times New Roman" panose="02020603050405020304" pitchFamily="18" charset="0"/>
                          <a:cs typeface="Times New Roman" panose="02020603050405020304" pitchFamily="18" charset="0"/>
                        </a:rPr>
                        <a:t>This paper proposes an integrated deep learning approach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kidney localization in computed tomography scans and (ii) segmentation-free renal volume estimation.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sagittal-axial Mask-RCNN</a:t>
                      </a:r>
                    </a:p>
                  </a:txBody>
                  <a:tcPr marL="68580" marR="68580"/>
                </a:tc>
                <a:tc>
                  <a:txBody>
                    <a:bodyPr/>
                    <a:lstStyle/>
                    <a:p>
                      <a:r>
                        <a:rPr lang="en-US" dirty="0">
                          <a:latin typeface="Times New Roman" panose="02020603050405020304" pitchFamily="18" charset="0"/>
                          <a:cs typeface="Times New Roman" panose="02020603050405020304" pitchFamily="18" charset="0"/>
                        </a:rPr>
                        <a:t>100 patients' CT scans from the Vancouver General Hospital records and obtained 210 patients' CT scans from the 2019 Kidney Tumor Segmentation Challenge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proposed kidney localization approach would further</a:t>
                      </a:r>
                    </a:p>
                    <a:p>
                      <a:r>
                        <a:rPr lang="en-US" dirty="0">
                          <a:latin typeface="Times New Roman" panose="02020603050405020304" pitchFamily="18" charset="0"/>
                          <a:cs typeface="Times New Roman" panose="02020603050405020304" pitchFamily="18" charset="0"/>
                        </a:rPr>
                        <a:t>contribute to improve the outcomes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https://ieeexplore.ieee.org/document/9358223</a:t>
                      </a:r>
                    </a:p>
                  </a:txBody>
                  <a:tcPr marL="68580" marR="68580"/>
                </a:tc>
                <a:extLst>
                  <a:ext uri="{0D108BD9-81ED-4DB2-BD59-A6C34878D82A}">
                    <a16:rowId xmlns="" xmlns:a16="http://schemas.microsoft.com/office/drawing/2014/main" val="3313132835"/>
                  </a:ext>
                </a:extLst>
              </a:tr>
              <a:tr h="1166884">
                <a:tc>
                  <a:txBody>
                    <a:bodyPr/>
                    <a:lstStyle/>
                    <a:p>
                      <a:r>
                        <a:rPr lang="en-US" dirty="0">
                          <a:latin typeface="Times New Roman" panose="02020603050405020304" pitchFamily="18" charset="0"/>
                          <a:cs typeface="Times New Roman" panose="02020603050405020304" pitchFamily="18" charset="0"/>
                        </a:rPr>
                        <a:t>4 </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Correlation-Guided Network for Fine-Grained Classification of Glomerular lesions in Kidney Histopathology Images, </a:t>
                      </a:r>
                      <a:r>
                        <a:rPr lang="en-US" dirty="0" err="1">
                          <a:latin typeface="Times New Roman" panose="02020603050405020304" pitchFamily="18" charset="0"/>
                          <a:cs typeface="Times New Roman" panose="02020603050405020304" pitchFamily="18" charset="0"/>
                        </a:rPr>
                        <a:t>Fengyi</a:t>
                      </a:r>
                      <a:r>
                        <a:rPr lang="en-US" dirty="0">
                          <a:latin typeface="Times New Roman" panose="02020603050405020304" pitchFamily="18" charset="0"/>
                          <a:cs typeface="Times New Roman" panose="02020603050405020304" pitchFamily="18" charset="0"/>
                        </a:rPr>
                        <a:t> Li</a:t>
                      </a:r>
                      <a:r>
                        <a:rPr lang="en-IN" dirty="0" smtClean="0">
                          <a:latin typeface="Times New Roman" panose="02020603050405020304" pitchFamily="18" charset="0"/>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a:txBody>
                  <a:tcPr marL="68580" marR="68580"/>
                </a:tc>
                <a:tc>
                  <a:txBody>
                    <a:bodyPr/>
                    <a:lstStyle/>
                    <a:p>
                      <a:pPr algn="just"/>
                      <a:r>
                        <a:rPr lang="en-US" dirty="0">
                          <a:latin typeface="Times New Roman" panose="02020603050405020304" pitchFamily="18" charset="0"/>
                          <a:cs typeface="Times New Roman" panose="02020603050405020304" pitchFamily="18" charset="0"/>
                        </a:rPr>
                        <a:t>In this paper, the author propose a novel architecture for fine-grained classification of glomerular lesions in renal pathology images sampling from patients with IgA nephropathy.</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parallel convolutional neural network</a:t>
                      </a:r>
                    </a:p>
                  </a:txBody>
                  <a:tcPr marL="68580" marR="68580"/>
                </a:tc>
                <a:tc>
                  <a:txBody>
                    <a:bodyPr/>
                    <a:lstStyle/>
                    <a:p>
                      <a:pPr algn="just"/>
                      <a:r>
                        <a:rPr lang="en-US" dirty="0">
                          <a:latin typeface="Times New Roman" panose="02020603050405020304" pitchFamily="18" charset="0"/>
                          <a:cs typeface="Times New Roman" panose="02020603050405020304" pitchFamily="18" charset="0"/>
                        </a:rPr>
                        <a:t>A total of 17551 instances</a:t>
                      </a:r>
                    </a:p>
                    <a:p>
                      <a:pPr algn="just"/>
                      <a:r>
                        <a:rPr lang="en-US" dirty="0">
                          <a:latin typeface="Times New Roman" panose="02020603050405020304" pitchFamily="18" charset="0"/>
                          <a:cs typeface="Times New Roman" panose="02020603050405020304" pitchFamily="18" charset="0"/>
                        </a:rPr>
                        <a:t>were cropped by pathologists, while 16513 of them</a:t>
                      </a:r>
                    </a:p>
                    <a:p>
                      <a:pPr algn="just"/>
                      <a:r>
                        <a:rPr lang="en-US" dirty="0">
                          <a:latin typeface="Times New Roman" panose="02020603050405020304" pitchFamily="18" charset="0"/>
                          <a:cs typeface="Times New Roman" panose="02020603050405020304" pitchFamily="18" charset="0"/>
                        </a:rPr>
                        <a:t>were used for training and validation, and 1038 for testing. </a:t>
                      </a:r>
                    </a:p>
                    <a:p>
                      <a:pPr algn="just"/>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US" dirty="0">
                          <a:latin typeface="Times New Roman" panose="02020603050405020304" pitchFamily="18" charset="0"/>
                          <a:cs typeface="Times New Roman" panose="02020603050405020304" pitchFamily="18" charset="0"/>
                        </a:rPr>
                        <a:t>Need to a lighter architecture to deal with the </a:t>
                      </a:r>
                      <a:r>
                        <a:rPr lang="en-US" dirty="0" err="1">
                          <a:latin typeface="Times New Roman" panose="02020603050405020304" pitchFamily="18" charset="0"/>
                          <a:cs typeface="Times New Roman" panose="02020603050405020304" pitchFamily="18" charset="0"/>
                        </a:rPr>
                        <a:t>finegrained</a:t>
                      </a:r>
                      <a:r>
                        <a:rPr lang="en-US" dirty="0">
                          <a:latin typeface="Times New Roman" panose="02020603050405020304" pitchFamily="18" charset="0"/>
                          <a:cs typeface="Times New Roman" panose="02020603050405020304" pitchFamily="18" charset="0"/>
                        </a:rPr>
                        <a:t> classification in bio-medical image analysis.</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r>
                        <a:rPr lang="en-IN" dirty="0">
                          <a:latin typeface="Times New Roman" panose="02020603050405020304" pitchFamily="18" charset="0"/>
                          <a:cs typeface="Times New Roman" panose="02020603050405020304" pitchFamily="18" charset="0"/>
                        </a:rPr>
                        <a:t>https://ieeexplore.ieee.org/document/9176234</a:t>
                      </a:r>
                    </a:p>
                  </a:txBody>
                  <a:tcPr marL="68580" marR="68580"/>
                </a:tc>
                <a:extLst>
                  <a:ext uri="{0D108BD9-81ED-4DB2-BD59-A6C34878D82A}">
                    <a16:rowId xmlns="" xmlns:a16="http://schemas.microsoft.com/office/drawing/2014/main" val="3997075702"/>
                  </a:ext>
                </a:extLst>
              </a:tr>
            </a:tbl>
          </a:graphicData>
        </a:graphic>
      </p:graphicFrame>
    </p:spTree>
    <p:extLst>
      <p:ext uri="{BB962C8B-B14F-4D97-AF65-F5344CB8AC3E}">
        <p14:creationId xmlns="" xmlns:p14="http://schemas.microsoft.com/office/powerpoint/2010/main" val="352898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a:t>
            </a:r>
            <a:endParaRPr lang="en-US" dirty="0"/>
          </a:p>
        </p:txBody>
      </p:sp>
      <p:sp>
        <p:nvSpPr>
          <p:cNvPr id="3" name="Content Placeholder 2"/>
          <p:cNvSpPr>
            <a:spLocks noGrp="1"/>
          </p:cNvSpPr>
          <p:nvPr>
            <p:ph idx="1"/>
          </p:nvPr>
        </p:nvSpPr>
        <p:spPr/>
        <p:txBody>
          <a:bodyPr>
            <a:normAutofit/>
          </a:bodyPr>
          <a:lstStyle/>
          <a:p>
            <a:pPr algn="just">
              <a:buNone/>
            </a:pPr>
            <a:r>
              <a:rPr lang="en-US" sz="2400" b="1" dirty="0">
                <a:latin typeface="Times New Roman" pitchFamily="18" charset="0"/>
                <a:cs typeface="Times New Roman" pitchFamily="18" charset="0"/>
              </a:rPr>
              <a:t>Naive </a:t>
            </a:r>
            <a:r>
              <a:rPr lang="en-US" sz="2400" b="1" dirty="0" err="1">
                <a:latin typeface="Times New Roman" pitchFamily="18" charset="0"/>
                <a:cs typeface="Times New Roman" pitchFamily="18" charset="0"/>
              </a:rPr>
              <a:t>Bayes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Classifier technique is mainly applicable when the dimensionality of the inputs is high.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Despite </a:t>
            </a:r>
            <a:r>
              <a:rPr lang="en-US" sz="2400" dirty="0">
                <a:latin typeface="Times New Roman" pitchFamily="18" charset="0"/>
                <a:cs typeface="Times New Roman" pitchFamily="18" charset="0"/>
              </a:rPr>
              <a:t>its simplicity, Naive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can often outperform more sophisticated classification methods. </a:t>
            </a:r>
            <a:endParaRPr lang="en-US" sz="2400" dirty="0" smtClean="0">
              <a:latin typeface="Times New Roman" pitchFamily="18" charset="0"/>
              <a:cs typeface="Times New Roman" pitchFamily="18" charset="0"/>
            </a:endParaRPr>
          </a:p>
          <a:p>
            <a:pPr algn="just">
              <a:buNone/>
            </a:pPr>
            <a:r>
              <a:rPr lang="en-US" sz="2400" b="1" dirty="0">
                <a:latin typeface="Times New Roman" pitchFamily="18" charset="0"/>
                <a:cs typeface="Times New Roman" pitchFamily="18" charset="0"/>
              </a:rPr>
              <a:t>Active Contour Model (ACM) filter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Active contour models (ACMs) have been widely applied to image segmentation since their 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itchFamily="18" charset="0"/>
                <a:cs typeface="Times New Roman" pitchFamily="18" charset="0"/>
              </a:rPr>
              <a:t>One algorithm may work well on a specific dataset while it cannot show a good performance on some others. </a:t>
            </a:r>
          </a:p>
          <a:p>
            <a:pPr lvl="0" algn="just">
              <a:lnSpc>
                <a:spcPct val="150000"/>
              </a:lnSpc>
            </a:pPr>
            <a:r>
              <a:rPr lang="en-US" sz="2400" dirty="0">
                <a:latin typeface="Times New Roman" pitchFamily="18" charset="0"/>
                <a:cs typeface="Times New Roman" pitchFamily="18" charset="0"/>
              </a:rPr>
              <a:t>So, selecting a suitable algorithm for a specific dataset is a big challenge in bioinformatics.</a:t>
            </a:r>
          </a:p>
          <a:p>
            <a:pPr lvl="0" algn="just">
              <a:lnSpc>
                <a:spcPct val="150000"/>
              </a:lnSpc>
            </a:pPr>
            <a:r>
              <a:rPr lang="en-US" sz="2400" dirty="0">
                <a:latin typeface="Times New Roman" pitchFamily="18" charset="0"/>
                <a:cs typeface="Times New Roman" pitchFamily="18" charset="0"/>
              </a:rPr>
              <a:t>Consequently, selecting good feature selection or classification algorithms is also a big challenge in this field.</a:t>
            </a:r>
          </a:p>
          <a:p>
            <a:pPr lvl="0" algn="just">
              <a:lnSpc>
                <a:spcPct val="150000"/>
              </a:lnSpc>
            </a:pPr>
            <a:r>
              <a:rPr lang="en-US" sz="2400" dirty="0">
                <a:latin typeface="Times New Roman" pitchFamily="18" charset="0"/>
                <a:cs typeface="Times New Roman" pitchFamily="18" charset="0"/>
              </a:rPr>
              <a:t>The  classification performance is slightly worst.</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1321</Words>
  <Application>Microsoft Office PowerPoint</Application>
  <PresentationFormat>On-screen Show (4:3)</PresentationFormat>
  <Paragraphs>173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Multiple Disease Prediction System </vt:lpstr>
      <vt:lpstr>Abstract </vt:lpstr>
      <vt:lpstr>INTRODUCTION </vt:lpstr>
      <vt:lpstr>Problems Identified</vt:lpstr>
      <vt:lpstr>Objective</vt:lpstr>
      <vt:lpstr>Literature Survey</vt:lpstr>
      <vt:lpstr>Literature Survey</vt:lpstr>
      <vt:lpstr>Existing System</vt:lpstr>
      <vt:lpstr>Disadvantages</vt:lpstr>
      <vt:lpstr>Proposed System </vt:lpstr>
      <vt:lpstr>Advantages</vt:lpstr>
      <vt:lpstr>Block List</vt:lpstr>
      <vt:lpstr>System Architecture</vt:lpstr>
      <vt:lpstr>Model Flow – Training Phase</vt:lpstr>
      <vt:lpstr>Model Flow – Testing Phase</vt:lpstr>
      <vt:lpstr>Software Specification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 System </dc:title>
  <dc:creator>varma</dc:creator>
  <cp:lastModifiedBy>varma</cp:lastModifiedBy>
  <cp:revision>16</cp:revision>
  <dcterms:created xsi:type="dcterms:W3CDTF">2023-03-09T04:21:43Z</dcterms:created>
  <dcterms:modified xsi:type="dcterms:W3CDTF">2023-03-09T05:08:16Z</dcterms:modified>
</cp:coreProperties>
</file>