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59" r:id="rId5"/>
    <p:sldId id="262" r:id="rId6"/>
    <p:sldId id="263" r:id="rId7"/>
    <p:sldId id="271" r:id="rId8"/>
    <p:sldId id="268" r:id="rId9"/>
    <p:sldId id="275" r:id="rId10"/>
    <p:sldId id="276" r:id="rId11"/>
    <p:sldId id="278" r:id="rId12"/>
    <p:sldId id="277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>
      <p:cViewPr>
        <p:scale>
          <a:sx n="139" d="100"/>
          <a:sy n="139" d="100"/>
        </p:scale>
        <p:origin x="840" y="-1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04:48:48.068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352 371 24575,'-38'78'0,"0"0"0,0 0 0,3-10 0,-4 11 0,-7 14 0,15-31 0,25-48 0,0-1 0,5 0 0,-11 1 0,10-1 0,-10-5 0,11 3 0,-5-3 0,0 23 0,4-13 0,-10 31 0,11-31 0,-11 25 0,10-20 0,-4 15 0,6-15 0,0 2 0,0-12 0,0 1 0,0-1 0,6-5 0,-4 4 0,9 1 0,-9 2 0,10-2 0,-11-1 0,11 7 0,-10-2 0,16 20-6784,-15-21 6784,14 4 0,-15-8 0,4 1 0,-6 2 0,12 22 0,-9-19 0,21 31 0,-15-31 6784,16 25-6784,-16-26 0,15 8 0,-21-12 0,8 1 0,-5-7 0,-4 5 0,10-10 0,-11 10 0,5-5 0,0 0 0,-4 5 0,15-4 0,-8-1 0,41 17 0,-36-14 0,36 12 0,2 0 0,-30-10 0,43 9 0,3-1 0,-40-9 0,29 1 0,20 2 0,-15-3 0,-11-1 0,14 4 0,17 2 0,-19-4 0,-26-6 0,45 14 0,-2 2 0,-47-12 0,38 3 0,2-1 0,-26-4-3392,16-1 0,0-2 3392,-16-4-1366,10 5 0,-5 0 1366,-28-4-873,55 4 873,-60-6 0,48 6 0,-46-5-3342,70 17 3342,-66-15 0,35 6 0,1 0 0,-33-8-249,38 5 0,0 0 249,-37-4-855,40 4 1,0 0 854,-39-5 0,48 5 0,0 0 0,-45-5 0,51 5 0,0 0 0,-51-4-223,54 4 0,0 0 223,-52-5 0,48 2 0,2 0 0,-48-3 0,45 0 0,0 0 0,-43 0 0,48-5 0,0-2 0,-53 4 0,59-12 0,0 0 0,-57 10 0,49-10 0,-2 0 0,-53 12 492,44-9 1,2 0-493,-38 9 0,38-9 0,-1 0 0,-39 9 0,40-6 0,-1 0 0,-44 8 2212,60-5-2212,-76 0 3446,46-2-3446,-32-5 0,70-1 0,-70 7 0,56-5 0,-64 10 0,46-16 0,-47 15 0,52-15 0,-49 17 0,44-18 0,-49 16 0,25-27 0,-27 20 0,39-28 0,-34 22 0,52-28 0,-52 26-2081,52-25 2081,-58 26 3510,50-33-3510,-51 31 0,47-43 0,-48 43-2,47-49 2,-47 47 0,30-47 0,-34 49 188,21-37-188,-25 38 0,18-31 0,-21 31 6119,4-32-6119,-6 32 0,0-38 0,0 37 0,-6-49 0,4 47 0,-16-53 0,9 53 0,-10-46 0,11 47 0,-4-29 0,11 32 1183,-11-21-1183,4 28 824,1-20-824,-5 15 0,10-6 0,-10-5 0,11 11 0,-12-10 0,6 16 0,-13-21 0,11 19 0,-15-15 0,21 13 0,-33-13 0,24 16 0,-31-32 0,26 30 0,-26-26 0,31 23 0,-42-10 0,28 10 0,-15 1 0,16 8 0,-13-12 0,25 7-6784,-59-20 6784,55 22-1931,-69-21 1931,70 19-603,-62-14 603,63 17-115,-59 2 115,53 0 0,-53-1 0,53-1 1812,-46 2-1812,41 6-3794,-49-6 3794,47 5-1483,-58-11 1483,63 10 3755,-26-4-3755,-7 0 0,32 5 0,-30-4 0,-2-2 0,29-1 0,-39 4 0,-1 0 0,37-2-1878,-46 0 1,0 0 1877,45 3 1877,-44-2 1,-8-2-1878,-3 1 2359,-13 5-2359,24-5 0,10 0 0,33 4 0,-44-6 0,1-2 6784,44 7-6784,-44-9 0,-1 0 0,44 9 0,-61-3 0,-4 0 0,58 6 0,-23 2 0,-17 0 0,18 0 0,26 0 0,-53 1 0,0 0 0,55-3-3392,-51-3 0,-1 0 3392,52 1-2269,-49-7 1,0 0 2268,51 6-810,-48-6 0,0 0 810,47 8 0,-27-3 0,3 1 0,35 3 0,-35 0 0,39 0 3735,-8 0-3735,11 0 5584,1 0-5584,-1 0 3622,7 6-3622,-11-4 0,9 4 0,-23 6 0,16-9 0,-34 27 0,30-26 0,-47 38 0,46-36 0,-59 41 0,57-41 0,-28 15 0,-1 0 0,25-17 0,-36 13 0,-2 2 0,30-8-3392,-26 2 0,-1-1 3392,31-5-350,-55 5 350,67-10 0,-25 4 0,35 0 0,-15-5 0,15 5 6610,-11-6-6610,7 6 524,-1 2-524,1-1 0,-13 17 0,10-20 0,-16 26 0,17-27 0,-11 21 0,11-15 0,-4 4 0,5-1 0,-5-10 0,10 9 0,-27 3 0,24-5 0,-26 9 0,23-17 0,-5 5 0,7 0 0,-13 13 0,10-8 0,-16 13 0,17-23 0,-4 23 0,5-20 0,7 20 0,-5-22 0,10 4 0,-4-6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04:48:49.546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8904.13672"/>
      <inkml:brushProperty name="anchorY" value="-12181.74414"/>
      <inkml:brushProperty name="scaleFactor" value="0.5"/>
    </inkml:brush>
  </inkml:definitions>
  <inkml:trace contextRef="#ctx0" brushRef="#br0">1387 0 24575,'-18'37'0,"7"-17"0,-14 17 0,17-24 0,-4-5 0,-25 69 0,16-47-3277,-15 30 0,-11 22 0,11-16 1787,10-15 771,-14 20 1,-11 16 0,13-21 718,20-31 1077,-8 16 1,-4 6-1078,-23 27 0,18-27 0,-4 9 0,2-5-105,1-2 0,-3 4 105,-10 23 0,-6 11 0,11-23 0,13-29 0,-9 27 0,-9 23 0,8-23 0,5-27 0,-7 26 0,-8 22 0,12-23 4433,18-33-4433,-30 43 0,6-4 0,36-50 6629,-34 41-6629,42-53 0,-5 6 0,0-13 0,4 5 0,-4-4 469,6 5-469,0-12 0,0 4 0,0-11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04:48:50.272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44090.49609"/>
      <inkml:brushProperty name="anchorY" value="-23976.66406"/>
      <inkml:brushProperty name="scaleFactor" value="0.5"/>
    </inkml:brush>
  </inkml:definitions>
  <inkml:trace contextRef="#ctx0" brushRef="#br0">28 1 24575,'0'13'0,"0"0"0,0 1 0,6-1 0,-4 1 0,3 47 0,-5-36-9831,0 66 8341,0-70 3309,-6 75-1819,5-69 1699,-5 58-1699,6-67 0,-12 43 0,9-40 0,-9 46 0,12-48 0,0 24 0,0-28 6279,6-1-6279,1-8 1279,1-12-1279,27 4 0,-21-4-3270,43-1 1,6 2 3269,-28 2 0,61-9 0,-11-18 0,-53 22 0,49-24 0,0-2 0,-48 25 0,37-28 0,-2-4 6784,-43 25-6784,19-18 0,-3 0 0,-21 16 0,11-7 0,-25 19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04:50:01.255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7973.28516"/>
      <inkml:brushProperty name="anchorY" value="-11857.67188"/>
      <inkml:brushProperty name="scaleFactor" value="0.5"/>
    </inkml:brush>
  </inkml:definitions>
  <inkml:trace contextRef="#ctx0" brushRef="#br0">2899 409 17548,'-37'-30'0,"23"16"3146,-22-17-3146,5 0 0,11 25 1204,-18-18-1204,-41 6 0,43 14 0,-57-20 634,70 22-634,-51-16 0,49 15-2371,-39-3 1,0 0 2370,34 6-2269,-64 0 1,-6 0 2268,52 0-1012,-28 0 1,-24 0 0,22 0 1011,21 0-677,-21 2 1,-20 0 0,22 0 676,29 0 101,-44 6 0,4 2-101,60-7 1938,-58 14-1938,67-15 3069,-26 22-3069,28-20 0,-52 44 0,44-35 0,-53 23 0,-4 1 0,42-15-146,-23 4 1,-19 4 0,19-7 145,26-8-1378,-47 22 0,2-2 1378,52-26 12,-38 32-12,25-15 0,15 3 0,-20 0 0,16 7 0,22-26 0,-15 39 0,21-30 3034,-16 13-3034,12 15 0,-7-30 4537,13 62-4537,14-5 0,4-17 0,1-3 0,1-6 0,-3-25 0,9 28 0,-1 1 0,-4-26 0,6 34 0,-3 1 0,-13-34 0,14 34-2649,13-2 2649,-16-45 0,14 38 0,-3 3 0,-18-36 0,24 41 0,1 1 0,-21-39-1830,37 41 1,4-1 1829,-30-41-816,23 18 0,17 12 1,-13-12 815,-17-16 0,30 14 0,21 9 0,-18-13 0,-25-21-282,24 8 1,18 6-1,-19-7 282,-26-8 0,23-1 0,17 1 0,-19-1 0,-26-1 0,29-2 0,21-1 0,-18-1 0,-23-4 0,53 5 0,-3 0 0,-61-4 0,51 1 0,-1 0 0,-52-3 0,59 0 0,-2 0 0,-57 0 0,46-6 0,0-1 0,-51 4 152,41-14 1,2-2-153,-37 13 0,31-15 0,0 0 0,-34 17 284,27-14 0,0 0-284,-27 13 0,31-16 0,0 0 0,-30 15 973,20-23 0,1-8-973,-9-10 3426,9-10-3426,0-16 0,-43 52 0,15-22 0,0 0 0,-14 19 0,15-33 0,-1-2 0,-15 25 0,5-40 0,-4 0 0,-11 37 0,-2-34 0,-1 2 0,0 42 0,-4-25 0,-2 0 0,-1 30-591,-3-30 0,-3 0 591,-3 25 231,-11-41 1,1-4-232,12 29-1594,-21-29 1,0 1 1593,20 32-1066,-28-38 0,-3 2 1066,21 41 0,-23-41 0,1 4 0,25 52-104,-20-33 1,0 1 103,21 33 0,-18-25 0,0 1 0,19 27 2029,-23-27-2029,31 34 0,-25-17 0,25 8 3034,-23-3-3034,28 8 0,-35-7 0,22 8 0,-27-7 0,-2 0 0,17 8 375,-31-9 1,-1 0-376,30 9-462,-32-1 0,1 4 462,37 7 0,-29 0 0,1 0 0,32 0 0,-36 6 0,46-5 0,-23 11 0,20-11 1112,-37 17 1,41-15 0,-16 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04:50:02.575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36805.26172"/>
      <inkml:brushProperty name="anchorY" value="-24004.88281"/>
      <inkml:brushProperty name="scaleFactor" value="0.5"/>
    </inkml:brush>
  </inkml:definitions>
  <inkml:trace contextRef="#ctx0" brushRef="#br0">1756 0 24575,'-12'19'0,"9"-4"0,-15 5 0,16-7 0,-10 0 0,5-5 0,-31 46 0,19-43-3392,-34 52 0,-3 2 3392,18-45-1513,-16 25 1,-13 17 0,12-18 1512,13-26-1012,-25 26 1,-18 18 0,17-14 1011,20-15-677,-22 8 1,-18 11 0,19-12 676,19-10 0,-12 3 0,-17 7 0,13-10 0,3-11 0,-4 14 0,-12 10 0,14-12 0,7-17 1014,-23 30 1,10-5-1015,53-37 3034,-6-10-3034,42-19 0,39-42 0,-38 43 0,37-28 0,1-2 0,-30 19 837,39-35 1,0 3-838,-42 42-219,9-20 1,-5 3 218,-19 31 0,9-25 0,-16 25 5150,10 5-5150,-17 2 0,3 18 0,-11-9 4107,-1 15-4107,1-16 0,-1 9-5958,-47 39 5958,35-27 0,-29 33 0,18-1 0,30-32 0,-25 43 0,-2 1 0,19-34 0,-19 44 0,0 2 6784,21-43-6784,-9 27 0,1 8 0,6 15 0,0-5 0,3-8 0,18-71 0,2 9 0,5-17-3392,36-1 0,5 2 3392,-18 2-2269,57-9 1,0 0 2268,-59 9-1517,55-7 0,2 2 1517,-51 6-677,23-2 1,16-3 0,-15 0 676,-18-2 0,54-4 0,-2 1 0,-59 3 405,23-7 0,-2 1-405,-33 11 607,16-20 1,-36 22-1,-1-4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1C3A9-843D-414A-8E53-DD7E54871A5C}" type="datetimeFigureOut">
              <a:rPr lang="en-US" smtClean="0"/>
              <a:t>4/28/23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E52A6-7BCB-CC4E-98EA-9DC88B8A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8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E52A6-7BCB-CC4E-98EA-9DC88B8A4B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59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E52A6-7BCB-CC4E-98EA-9DC88B8A4B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9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A39C-4515-437E-BAE6-8788C30E8E6B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A09-53F1-4AE2-959E-08F932C27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A39C-4515-437E-BAE6-8788C30E8E6B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A09-53F1-4AE2-959E-08F932C27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A39C-4515-437E-BAE6-8788C30E8E6B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A09-53F1-4AE2-959E-08F932C27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A39C-4515-437E-BAE6-8788C30E8E6B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A09-53F1-4AE2-959E-08F932C27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A39C-4515-437E-BAE6-8788C30E8E6B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A09-53F1-4AE2-959E-08F932C27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A39C-4515-437E-BAE6-8788C30E8E6B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A09-53F1-4AE2-959E-08F932C27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A39C-4515-437E-BAE6-8788C30E8E6B}" type="datetimeFigureOut">
              <a:rPr lang="en-US" smtClean="0"/>
              <a:t>4/28/23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A09-53F1-4AE2-959E-08F932C27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A39C-4515-437E-BAE6-8788C30E8E6B}" type="datetimeFigureOut">
              <a:rPr lang="en-US" smtClean="0"/>
              <a:t>4/28/23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A09-53F1-4AE2-959E-08F932C27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A39C-4515-437E-BAE6-8788C30E8E6B}" type="datetimeFigureOut">
              <a:rPr lang="en-US" smtClean="0"/>
              <a:t>4/28/23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A09-53F1-4AE2-959E-08F932C27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A39C-4515-437E-BAE6-8788C30E8E6B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A09-53F1-4AE2-959E-08F932C27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A39C-4515-437E-BAE6-8788C30E8E6B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A09-53F1-4AE2-959E-08F932C27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A39C-4515-437E-BAE6-8788C30E8E6B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59A09-53F1-4AE2-959E-08F932C27E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3">
            <a:extLst>
              <a:ext uri="{FF2B5EF4-FFF2-40B4-BE49-F238E27FC236}">
                <a16:creationId xmlns:a16="http://schemas.microsoft.com/office/drawing/2014/main" id="{625BB218-986C-286F-E723-FD74414AE10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9167" y="596944"/>
            <a:ext cx="918283" cy="920761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5DD1FD1F-DF6E-F8A8-E29F-DCF7516729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450" y="319757"/>
            <a:ext cx="5382544" cy="1133644"/>
          </a:xfrm>
          <a:prstGeom prst="rect">
            <a:avLst/>
          </a:prstGeom>
        </p:spPr>
        <p:txBody>
          <a:bodyPr vert="horz" wrap="square" lIns="0" tIns="391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80"/>
              </a:spcBef>
            </a:pPr>
            <a:r>
              <a:rPr sz="3200" b="1" dirty="0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Paavai Engineering College</a:t>
            </a:r>
            <a:br>
              <a:rPr lang="en-US" sz="3200" b="1" dirty="0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</a:br>
            <a:r>
              <a:rPr sz="1600" dirty="0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(Autonomous)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83F68-488B-8D88-C66B-9E7ECF9DEB49}"/>
              </a:ext>
            </a:extLst>
          </p:cNvPr>
          <p:cNvSpPr txBox="1"/>
          <p:nvPr/>
        </p:nvSpPr>
        <p:spPr>
          <a:xfrm>
            <a:off x="0" y="1628274"/>
            <a:ext cx="9382126" cy="363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1675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65645-F7E3-37AB-A90E-9099B7BB4E1D}"/>
              </a:ext>
            </a:extLst>
          </p:cNvPr>
          <p:cNvSpPr txBox="1"/>
          <p:nvPr/>
        </p:nvSpPr>
        <p:spPr>
          <a:xfrm>
            <a:off x="509761" y="2384443"/>
            <a:ext cx="83464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3055"/>
              </a:spcBef>
            </a:pPr>
            <a:r>
              <a:rPr lang="en-I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F Pro Heavy" pitchFamily="2" charset="0"/>
                <a:cs typeface="Times New Roman" panose="02020603050405020304" pitchFamily="18" charset="0"/>
              </a:rPr>
              <a:t>An Approach to forecasting multiple diseases utilizing machine learning algorithms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90DE71-C6E4-28EA-BD14-CAA97D06DDC5}"/>
              </a:ext>
            </a:extLst>
          </p:cNvPr>
          <p:cNvSpPr txBox="1"/>
          <p:nvPr/>
        </p:nvSpPr>
        <p:spPr>
          <a:xfrm>
            <a:off x="-431136" y="5364663"/>
            <a:ext cx="11049000" cy="514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1905" marR="5137785" indent="-342900">
              <a:lnSpc>
                <a:spcPct val="156900"/>
              </a:lnSpc>
              <a:spcBef>
                <a:spcPts val="165"/>
              </a:spcBef>
              <a:tabLst>
                <a:tab pos="2887980" algn="l"/>
                <a:tab pos="2928620" algn="l"/>
              </a:tabLst>
            </a:pPr>
            <a:r>
              <a:rPr lang="en-IN" sz="2000" b="0" dirty="0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Guide: Mrs P. </a:t>
            </a:r>
            <a:r>
              <a:rPr lang="en-IN" sz="2000" b="0" dirty="0" err="1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Renukadevi</a:t>
            </a:r>
            <a:endParaRPr lang="en-IN" sz="2000" dirty="0">
              <a:latin typeface="Times New Roman" panose="02020603050405020304" pitchFamily="18" charset="0"/>
              <a:ea typeface="SF Pro Semibold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12B68-ED6B-72EF-1FBC-471042D871AC}"/>
              </a:ext>
            </a:extLst>
          </p:cNvPr>
          <p:cNvSpPr txBox="1"/>
          <p:nvPr/>
        </p:nvSpPr>
        <p:spPr>
          <a:xfrm>
            <a:off x="-450301" y="3854094"/>
            <a:ext cx="13281212" cy="514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1905" marR="5137785" indent="-342900">
              <a:lnSpc>
                <a:spcPct val="156900"/>
              </a:lnSpc>
              <a:spcBef>
                <a:spcPts val="165"/>
              </a:spcBef>
              <a:tabLst>
                <a:tab pos="2887980" algn="l"/>
                <a:tab pos="2928620" algn="l"/>
              </a:tabLst>
            </a:pPr>
            <a:r>
              <a:rPr lang="en-IN" sz="2000" b="0" dirty="0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Team Members:</a:t>
            </a:r>
            <a:endParaRPr lang="en-IN" sz="1400" dirty="0">
              <a:latin typeface="Times New Roman" panose="02020603050405020304" pitchFamily="18" charset="0"/>
              <a:ea typeface="SF Pro Semibold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C361EC-4BFE-D43B-95D6-71476E433703}"/>
              </a:ext>
            </a:extLst>
          </p:cNvPr>
          <p:cNvSpPr txBox="1"/>
          <p:nvPr/>
        </p:nvSpPr>
        <p:spPr>
          <a:xfrm>
            <a:off x="2281902" y="4375950"/>
            <a:ext cx="37502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dirty="0" err="1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Nandhakumar</a:t>
            </a:r>
            <a:r>
              <a:rPr lang="en-IN" sz="2000" b="0" dirty="0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 M - 19104069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FBEAFB-33DF-7B0F-2AC2-C309EA5A7D55}"/>
              </a:ext>
            </a:extLst>
          </p:cNvPr>
          <p:cNvSpPr txBox="1"/>
          <p:nvPr/>
        </p:nvSpPr>
        <p:spPr>
          <a:xfrm>
            <a:off x="2281902" y="4783095"/>
            <a:ext cx="34942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dirty="0" err="1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Suriyasankar</a:t>
            </a:r>
            <a:r>
              <a:rPr lang="en-IN" sz="2000" b="0" dirty="0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 P - 19104108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AD1A02-6A77-5843-57DA-ECFB3C96DD4A}"/>
              </a:ext>
            </a:extLst>
          </p:cNvPr>
          <p:cNvSpPr txBox="1"/>
          <p:nvPr/>
        </p:nvSpPr>
        <p:spPr>
          <a:xfrm>
            <a:off x="2281902" y="3957097"/>
            <a:ext cx="38808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dirty="0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Varun Krishnan V- 19104117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2" descr="Disease Recurrence Prediction - Quantiphi, Inc.">
            <a:extLst>
              <a:ext uri="{FF2B5EF4-FFF2-40B4-BE49-F238E27FC236}">
                <a16:creationId xmlns:a16="http://schemas.microsoft.com/office/drawing/2014/main" id="{C0179418-2597-D781-67DF-F063A48BA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971" y="3079934"/>
            <a:ext cx="3276410" cy="377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4FA3A1-DB9E-BE9C-9C05-3E3DDCCA5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561"/>
          <a:stretch/>
        </p:blipFill>
        <p:spPr>
          <a:xfrm>
            <a:off x="2483768" y="980728"/>
            <a:ext cx="5314785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6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D17E78-74CE-E323-8853-DA640CA657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238"/>
          <a:stretch/>
        </p:blipFill>
        <p:spPr>
          <a:xfrm>
            <a:off x="2915816" y="764704"/>
            <a:ext cx="3970114" cy="460359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935E121-F7EC-50D7-A0C7-FEC1D6B2AE1E}"/>
              </a:ext>
            </a:extLst>
          </p:cNvPr>
          <p:cNvGrpSpPr/>
          <p:nvPr/>
        </p:nvGrpSpPr>
        <p:grpSpPr>
          <a:xfrm>
            <a:off x="4569316" y="4058929"/>
            <a:ext cx="2851560" cy="1611360"/>
            <a:chOff x="4559349" y="3559788"/>
            <a:chExt cx="2851560" cy="1611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9532BDC-A51B-AD2C-529C-8B853B304335}"/>
                    </a:ext>
                  </a:extLst>
                </p14:cNvPr>
                <p14:cNvContentPartPr/>
                <p14:nvPr/>
              </p14:nvContentPartPr>
              <p14:xfrm>
                <a:off x="4559349" y="4337748"/>
                <a:ext cx="2210760" cy="833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9532BDC-A51B-AD2C-529C-8B853B30433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41349" y="4319748"/>
                  <a:ext cx="2246400" cy="86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A32D52D-44BD-8545-E71C-7D4B8051B740}"/>
                    </a:ext>
                  </a:extLst>
                </p14:cNvPr>
                <p14:cNvContentPartPr/>
                <p14:nvPr/>
              </p14:nvContentPartPr>
              <p14:xfrm>
                <a:off x="6911589" y="3559788"/>
                <a:ext cx="499320" cy="873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A32D52D-44BD-8545-E71C-7D4B8051B7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93602" y="3541788"/>
                  <a:ext cx="534934" cy="90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01F873D-E6FE-FC98-38B9-62F198E10DAD}"/>
                    </a:ext>
                  </a:extLst>
                </p14:cNvPr>
                <p14:cNvContentPartPr/>
                <p14:nvPr/>
              </p14:nvContentPartPr>
              <p14:xfrm>
                <a:off x="6852909" y="4225428"/>
                <a:ext cx="338040" cy="265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01F873D-E6FE-FC98-38B9-62F198E10DA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34909" y="4207428"/>
                  <a:ext cx="373680" cy="30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032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3D18C5-ADBD-9FBE-FBE2-B36A680A9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50" b="27950"/>
          <a:stretch/>
        </p:blipFill>
        <p:spPr>
          <a:xfrm>
            <a:off x="1696864" y="1196752"/>
            <a:ext cx="5750272" cy="381642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0EA59A0-F912-5E7C-AEEF-EAEF9DB3862E}"/>
              </a:ext>
            </a:extLst>
          </p:cNvPr>
          <p:cNvGrpSpPr/>
          <p:nvPr/>
        </p:nvGrpSpPr>
        <p:grpSpPr>
          <a:xfrm>
            <a:off x="3845109" y="4317588"/>
            <a:ext cx="2154600" cy="1130760"/>
            <a:chOff x="3845109" y="4317588"/>
            <a:chExt cx="2154600" cy="1130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597027-D8CA-C212-E4AC-6DDCCE57F1B3}"/>
                    </a:ext>
                  </a:extLst>
                </p14:cNvPr>
                <p14:cNvContentPartPr/>
                <p14:nvPr/>
              </p14:nvContentPartPr>
              <p14:xfrm>
                <a:off x="3845109" y="4537548"/>
                <a:ext cx="1395360" cy="910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597027-D8CA-C212-E4AC-6DDCCE57F1B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27469" y="4519908"/>
                  <a:ext cx="1431000" cy="9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EE2FAD-4932-1520-0D74-8305F80D23F6}"/>
                    </a:ext>
                  </a:extLst>
                </p14:cNvPr>
                <p14:cNvContentPartPr/>
                <p14:nvPr/>
              </p14:nvContentPartPr>
              <p14:xfrm>
                <a:off x="5367189" y="4317588"/>
                <a:ext cx="632520" cy="551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EE2FAD-4932-1520-0D74-8305F80D23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49189" y="4299588"/>
                  <a:ext cx="668160" cy="58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3231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8329-1DFC-4842-93C0-CF2C5E1D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88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Abstract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Machine learning has various applications and one of them is healthcare.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There should be much more advanced medical facilities so as to provide the best possible treatment for the patients.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Multi Disease Prediction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 system based on predictive modeling predicts the disease of the user on the basis of the symptoms that user provides as an input to the system.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Paper proposed  to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analyse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Diabetes analysis and Heart disease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Later other diseases like skin diseases, fever analysis and many more diseases can be included.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CEB5-5C45-49D0-BAE9-3B398A4F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9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Identified in other system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00BA3-FF7B-4531-BD64-74798147E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4423"/>
            <a:ext cx="7886700" cy="415879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Have to traverse between two different sites to forecast multiple disease.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usage of Naïve Bayes algorithm in other system were slow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Doesn’t have the functionality where admin can able to train their own ML model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accuracy of the project is low.</a:t>
            </a:r>
          </a:p>
        </p:txBody>
      </p:sp>
    </p:spTree>
    <p:extLst>
      <p:ext uri="{BB962C8B-B14F-4D97-AF65-F5344CB8AC3E}">
        <p14:creationId xmlns:p14="http://schemas.microsoft.com/office/powerpoint/2010/main" val="31509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multiple diseases prediction system a user can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analyse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more than one disease on a single website.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user doesn’t need to traverse different places in order to predict whether he/she has a particular disease or not.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multiple diseases prediction system, the user needs to select the name of the particular disease, enter its parameters and just click on submit.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Proposed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350844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multi disease model prediction, it is possible to predict more than one disease at a time.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It will reduce time and also due to predicting multiple diseases at a time there is a chance of reducing mortality rate.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have used</a:t>
            </a:r>
          </a:p>
          <a:p>
            <a:pPr lvl="1" algn="just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SVM for heart disease prediction</a:t>
            </a:r>
          </a:p>
          <a:p>
            <a:pPr lvl="1" algn="just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DTB for Diabetes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is a novel method that builds on current research to derive quick and precise diagnostics.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method significantly outperforms other published research in this area due to its superior accuracy.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intention is to accurately classify the presence of diseases.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may result in early detection that leads to a decrease in mortality rate.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Architecture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5801" t="21466" r="34027" b="7506"/>
          <a:stretch>
            <a:fillRect/>
          </a:stretch>
        </p:blipFill>
        <p:spPr bwMode="auto">
          <a:xfrm>
            <a:off x="2353147" y="1772816"/>
            <a:ext cx="443770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8329-1DFC-4842-93C0-CF2C5E1D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72066-4815-4C55-926A-5E73BE97E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Side  : Python 3.7.4(64-bit) or (32-bit)</a:t>
            </a:r>
          </a:p>
          <a:p>
            <a:pPr>
              <a:spcBef>
                <a:spcPts val="3000"/>
              </a:spcBef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Side	: HTML, CSS, Bootstrap</a:t>
            </a:r>
          </a:p>
          <a:p>
            <a:pPr>
              <a:spcBef>
                <a:spcPts val="3000"/>
              </a:spcBef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		: Flask 1.1.1</a:t>
            </a:r>
          </a:p>
          <a:p>
            <a:pPr>
              <a:spcBef>
                <a:spcPts val="3000"/>
              </a:spcBef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	: MySQL 5.</a:t>
            </a:r>
          </a:p>
          <a:p>
            <a:pPr>
              <a:spcBef>
                <a:spcPts val="3000"/>
              </a:spcBef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	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Wampserver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2i</a:t>
            </a:r>
          </a:p>
          <a:p>
            <a:pPr>
              <a:spcBef>
                <a:spcPts val="3000"/>
              </a:spcBef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	: Pandas,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</a:t>
            </a:r>
          </a:p>
          <a:p>
            <a:pPr>
              <a:spcBef>
                <a:spcPts val="3000"/>
              </a:spcBef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0347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1C4B3A-964B-102C-B0CC-4CC2BDA44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437" y="476672"/>
            <a:ext cx="4386370" cy="21040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C6ADF5-8DF8-39BF-8CEB-F6AE74F22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449" y="3050291"/>
            <a:ext cx="5132345" cy="24539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5482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5605</TotalTime>
  <Words>428</Words>
  <Application>Microsoft Macintosh PowerPoint</Application>
  <PresentationFormat>On-screen Show (4:3)</PresentationFormat>
  <Paragraphs>45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Paavai Engineering College (Autonomous)</vt:lpstr>
      <vt:lpstr>Abstract </vt:lpstr>
      <vt:lpstr>Problems Identified in other system</vt:lpstr>
      <vt:lpstr>Objective</vt:lpstr>
      <vt:lpstr>Proposed System </vt:lpstr>
      <vt:lpstr>Advantages</vt:lpstr>
      <vt:lpstr>System Architecture</vt:lpstr>
      <vt:lpstr>Software Specification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Disease Prediction System </dc:title>
  <dc:creator>varma</dc:creator>
  <cp:lastModifiedBy>19104117VARUN KRISHNAN.V</cp:lastModifiedBy>
  <cp:revision>20</cp:revision>
  <dcterms:created xsi:type="dcterms:W3CDTF">2023-03-09T04:21:43Z</dcterms:created>
  <dcterms:modified xsi:type="dcterms:W3CDTF">2023-05-01T13:48:46Z</dcterms:modified>
</cp:coreProperties>
</file>