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59" r:id="rId6"/>
    <p:sldId id="261" r:id="rId7"/>
    <p:sldId id="262" r:id="rId8"/>
    <p:sldId id="263" r:id="rId9"/>
    <p:sldId id="271" r:id="rId10"/>
    <p:sldId id="272" r:id="rId11"/>
    <p:sldId id="273"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1C3A9-843D-414A-8E53-DD7E54871A5C}" type="datetimeFigureOut">
              <a:rPr lang="en-US" smtClean="0"/>
              <a:t>4/28/23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E52A6-7BCB-CC4E-98EA-9DC88B8A4B47}" type="slidenum">
              <a:rPr lang="en-US" smtClean="0"/>
              <a:t>‹#›</a:t>
            </a:fld>
            <a:endParaRPr lang="en-US"/>
          </a:p>
        </p:txBody>
      </p:sp>
    </p:spTree>
    <p:extLst>
      <p:ext uri="{BB962C8B-B14F-4D97-AF65-F5344CB8AC3E}">
        <p14:creationId xmlns:p14="http://schemas.microsoft.com/office/powerpoint/2010/main" val="2322238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E52A6-7BCB-CC4E-98EA-9DC88B8A4B47}" type="slidenum">
              <a:rPr lang="en-US" smtClean="0"/>
              <a:t>1</a:t>
            </a:fld>
            <a:endParaRPr lang="en-US"/>
          </a:p>
        </p:txBody>
      </p:sp>
    </p:spTree>
    <p:extLst>
      <p:ext uri="{BB962C8B-B14F-4D97-AF65-F5344CB8AC3E}">
        <p14:creationId xmlns:p14="http://schemas.microsoft.com/office/powerpoint/2010/main" val="36899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E52A6-7BCB-CC4E-98EA-9DC88B8A4B47}" type="slidenum">
              <a:rPr lang="en-US" smtClean="0"/>
              <a:t>4</a:t>
            </a:fld>
            <a:endParaRPr lang="en-US"/>
          </a:p>
        </p:txBody>
      </p:sp>
    </p:spTree>
    <p:extLst>
      <p:ext uri="{BB962C8B-B14F-4D97-AF65-F5344CB8AC3E}">
        <p14:creationId xmlns:p14="http://schemas.microsoft.com/office/powerpoint/2010/main" val="301519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8FA39C-4515-437E-BAE6-8788C30E8E6B}"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FA39C-4515-437E-BAE6-8788C30E8E6B}"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8FA39C-4515-437E-BAE6-8788C30E8E6B}"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8FA39C-4515-437E-BAE6-8788C30E8E6B}" type="datetimeFigureOut">
              <a:rPr lang="en-US" smtClean="0"/>
              <a:t>4/28/23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8FA39C-4515-437E-BAE6-8788C30E8E6B}" type="datetimeFigureOut">
              <a:rPr lang="en-US" smtClean="0"/>
              <a:t>4/28/23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FA39C-4515-437E-BAE6-8788C30E8E6B}" type="datetimeFigureOut">
              <a:rPr lang="en-US" smtClean="0"/>
              <a:t>4/28/23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FA39C-4515-437E-BAE6-8788C30E8E6B}" type="datetimeFigureOut">
              <a:rPr lang="en-US" smtClean="0"/>
              <a:t>4/28/23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59A09-53F1-4AE2-959E-08F932C27E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625BB218-986C-286F-E723-FD74414AE10E}"/>
              </a:ext>
            </a:extLst>
          </p:cNvPr>
          <p:cNvPicPr/>
          <p:nvPr/>
        </p:nvPicPr>
        <p:blipFill>
          <a:blip r:embed="rId3" cstate="print"/>
          <a:stretch>
            <a:fillRect/>
          </a:stretch>
        </p:blipFill>
        <p:spPr>
          <a:xfrm>
            <a:off x="7542329" y="355003"/>
            <a:ext cx="1102674" cy="1105650"/>
          </a:xfrm>
          <a:prstGeom prst="rect">
            <a:avLst/>
          </a:prstGeom>
        </p:spPr>
      </p:pic>
      <p:sp>
        <p:nvSpPr>
          <p:cNvPr id="6" name="object 4">
            <a:extLst>
              <a:ext uri="{FF2B5EF4-FFF2-40B4-BE49-F238E27FC236}">
                <a16:creationId xmlns:a16="http://schemas.microsoft.com/office/drawing/2014/main" id="{5DD1FD1F-DF6E-F8A8-E29F-DCF7516729AA}"/>
              </a:ext>
            </a:extLst>
          </p:cNvPr>
          <p:cNvSpPr txBox="1">
            <a:spLocks noGrp="1"/>
          </p:cNvSpPr>
          <p:nvPr>
            <p:ph type="title"/>
          </p:nvPr>
        </p:nvSpPr>
        <p:spPr>
          <a:xfrm>
            <a:off x="1991703" y="273492"/>
            <a:ext cx="5382544" cy="1133644"/>
          </a:xfrm>
          <a:prstGeom prst="rect">
            <a:avLst/>
          </a:prstGeom>
        </p:spPr>
        <p:txBody>
          <a:bodyPr vert="horz" wrap="square" lIns="0" tIns="391160" rIns="0" bIns="0" rtlCol="0">
            <a:spAutoFit/>
          </a:bodyPr>
          <a:lstStyle/>
          <a:p>
            <a:pPr algn="ctr">
              <a:lnSpc>
                <a:spcPct val="100000"/>
              </a:lnSpc>
              <a:spcBef>
                <a:spcPts val="3080"/>
              </a:spcBef>
            </a:pPr>
            <a:r>
              <a:rPr sz="3200" b="1" dirty="0">
                <a:latin typeface="Times New Roman" panose="02020603050405020304" pitchFamily="18" charset="0"/>
                <a:ea typeface="SF Pro Semibold" pitchFamily="2" charset="0"/>
                <a:cs typeface="Times New Roman" panose="02020603050405020304" pitchFamily="18" charset="0"/>
              </a:rPr>
              <a:t>Paavai Engineering College</a:t>
            </a:r>
            <a:br>
              <a:rPr lang="en-US" sz="3200" b="1" dirty="0">
                <a:latin typeface="Times New Roman" panose="02020603050405020304" pitchFamily="18" charset="0"/>
                <a:ea typeface="SF Pro Semibold" pitchFamily="2" charset="0"/>
                <a:cs typeface="Times New Roman" panose="02020603050405020304" pitchFamily="18" charset="0"/>
              </a:rPr>
            </a:br>
            <a:r>
              <a:rPr sz="1600" dirty="0">
                <a:latin typeface="Times New Roman" panose="02020603050405020304" pitchFamily="18" charset="0"/>
                <a:ea typeface="SF Pro Semibold" pitchFamily="2" charset="0"/>
                <a:cs typeface="Times New Roman" panose="02020603050405020304" pitchFamily="18" charset="0"/>
              </a:rPr>
              <a:t>(Autonomous)</a:t>
            </a:r>
          </a:p>
        </p:txBody>
      </p:sp>
      <p:sp>
        <p:nvSpPr>
          <p:cNvPr id="7" name="TextBox 6">
            <a:extLst>
              <a:ext uri="{FF2B5EF4-FFF2-40B4-BE49-F238E27FC236}">
                <a16:creationId xmlns:a16="http://schemas.microsoft.com/office/drawing/2014/main" id="{C1D83F68-488B-8D88-C66B-9E7ECF9DEB49}"/>
              </a:ext>
            </a:extLst>
          </p:cNvPr>
          <p:cNvSpPr txBox="1"/>
          <p:nvPr/>
        </p:nvSpPr>
        <p:spPr>
          <a:xfrm>
            <a:off x="0" y="1628274"/>
            <a:ext cx="9382126" cy="363736"/>
          </a:xfrm>
          <a:prstGeom prst="rect">
            <a:avLst/>
          </a:prstGeom>
          <a:noFill/>
        </p:spPr>
        <p:txBody>
          <a:bodyPr wrap="square">
            <a:spAutoFit/>
          </a:bodyPr>
          <a:lstStyle/>
          <a:p>
            <a:pPr algn="ctr">
              <a:lnSpc>
                <a:spcPct val="100000"/>
              </a:lnSpc>
              <a:spcBef>
                <a:spcPts val="1675"/>
              </a:spcBef>
            </a:pPr>
            <a:r>
              <a:rPr lang="en-IN" sz="2000" dirty="0">
                <a:latin typeface="Times New Roman" panose="02020603050405020304" pitchFamily="18" charset="0"/>
                <a:cs typeface="Times New Roman" panose="02020603050405020304" pitchFamily="18" charset="0"/>
              </a:rPr>
              <a:t>Department Of Computer Science And Engineering</a:t>
            </a:r>
          </a:p>
        </p:txBody>
      </p:sp>
      <p:pic>
        <p:nvPicPr>
          <p:cNvPr id="8" name="Picture 7">
            <a:extLst>
              <a:ext uri="{FF2B5EF4-FFF2-40B4-BE49-F238E27FC236}">
                <a16:creationId xmlns:a16="http://schemas.microsoft.com/office/drawing/2014/main" id="{FE3FDDC8-C2B2-12AD-F33E-AAFA79414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77" y="355003"/>
            <a:ext cx="1056830" cy="1052133"/>
          </a:xfrm>
          <a:prstGeom prst="rect">
            <a:avLst/>
          </a:prstGeom>
        </p:spPr>
      </p:pic>
      <p:sp>
        <p:nvSpPr>
          <p:cNvPr id="9" name="TextBox 8">
            <a:extLst>
              <a:ext uri="{FF2B5EF4-FFF2-40B4-BE49-F238E27FC236}">
                <a16:creationId xmlns:a16="http://schemas.microsoft.com/office/drawing/2014/main" id="{7BA65645-F7E3-37AB-A90E-9099B7BB4E1D}"/>
              </a:ext>
            </a:extLst>
          </p:cNvPr>
          <p:cNvSpPr txBox="1"/>
          <p:nvPr/>
        </p:nvSpPr>
        <p:spPr>
          <a:xfrm>
            <a:off x="509761" y="2384443"/>
            <a:ext cx="8346428" cy="1077218"/>
          </a:xfrm>
          <a:prstGeom prst="rect">
            <a:avLst/>
          </a:prstGeom>
          <a:noFill/>
        </p:spPr>
        <p:txBody>
          <a:bodyPr wrap="square">
            <a:spAutoFit/>
          </a:bodyPr>
          <a:lstStyle/>
          <a:p>
            <a:pPr algn="ctr">
              <a:lnSpc>
                <a:spcPct val="100000"/>
              </a:lnSpc>
              <a:spcBef>
                <a:spcPts val="3055"/>
              </a:spcBef>
            </a:pPr>
            <a:r>
              <a:rPr lang="en-IN" sz="3200" b="1" dirty="0">
                <a:solidFill>
                  <a:schemeClr val="tx1">
                    <a:lumMod val="85000"/>
                    <a:lumOff val="15000"/>
                  </a:schemeClr>
                </a:solidFill>
                <a:latin typeface="Times New Roman" panose="02020603050405020304" pitchFamily="18" charset="0"/>
                <a:ea typeface="SF Pro Heavy" pitchFamily="2" charset="0"/>
                <a:cs typeface="Times New Roman" panose="02020603050405020304" pitchFamily="18" charset="0"/>
              </a:rPr>
              <a:t>An Approach to forecasting multiple maladies utilizing machine learning algorithms</a:t>
            </a:r>
          </a:p>
        </p:txBody>
      </p:sp>
      <p:sp>
        <p:nvSpPr>
          <p:cNvPr id="10" name="TextBox 9">
            <a:extLst>
              <a:ext uri="{FF2B5EF4-FFF2-40B4-BE49-F238E27FC236}">
                <a16:creationId xmlns:a16="http://schemas.microsoft.com/office/drawing/2014/main" id="{DF46DC61-AC13-DB65-E793-A506D45373EE}"/>
              </a:ext>
            </a:extLst>
          </p:cNvPr>
          <p:cNvSpPr txBox="1"/>
          <p:nvPr/>
        </p:nvSpPr>
        <p:spPr>
          <a:xfrm>
            <a:off x="-399285" y="3577250"/>
            <a:ext cx="12192000"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Domain :  Machine Learning</a:t>
            </a:r>
          </a:p>
        </p:txBody>
      </p:sp>
      <p:sp>
        <p:nvSpPr>
          <p:cNvPr id="11" name="TextBox 10">
            <a:extLst>
              <a:ext uri="{FF2B5EF4-FFF2-40B4-BE49-F238E27FC236}">
                <a16:creationId xmlns:a16="http://schemas.microsoft.com/office/drawing/2014/main" id="{5990DE71-C6E4-28EA-BD14-CAA97D06DDC5}"/>
              </a:ext>
            </a:extLst>
          </p:cNvPr>
          <p:cNvSpPr txBox="1"/>
          <p:nvPr/>
        </p:nvSpPr>
        <p:spPr>
          <a:xfrm>
            <a:off x="-422726" y="4194359"/>
            <a:ext cx="11049000"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Guide: Mrs P. </a:t>
            </a:r>
            <a:r>
              <a:rPr lang="en-IN" sz="2000" b="0" dirty="0" err="1">
                <a:latin typeface="Times New Roman" panose="02020603050405020304" pitchFamily="18" charset="0"/>
                <a:ea typeface="SF Pro Semibold" pitchFamily="2" charset="0"/>
                <a:cs typeface="Times New Roman" panose="02020603050405020304" pitchFamily="18" charset="0"/>
              </a:rPr>
              <a:t>Renukadevi</a:t>
            </a:r>
            <a:endParaRPr lang="en-IN" sz="2000" dirty="0">
              <a:latin typeface="Times New Roman" panose="02020603050405020304" pitchFamily="18" charset="0"/>
              <a:ea typeface="SF Pro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34612B68-ED6B-72EF-1FBC-471042D871AC}"/>
              </a:ext>
            </a:extLst>
          </p:cNvPr>
          <p:cNvSpPr txBox="1"/>
          <p:nvPr/>
        </p:nvSpPr>
        <p:spPr>
          <a:xfrm>
            <a:off x="-408438" y="4789008"/>
            <a:ext cx="13281212"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Team Members:</a:t>
            </a:r>
            <a:endParaRPr lang="en-IN" sz="1400" dirty="0">
              <a:latin typeface="Times New Roman" panose="02020603050405020304" pitchFamily="18" charset="0"/>
              <a:ea typeface="SF Pro Semibold"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id="{2AC361EC-4BFE-D43B-95D6-71476E433703}"/>
              </a:ext>
            </a:extLst>
          </p:cNvPr>
          <p:cNvSpPr txBox="1"/>
          <p:nvPr/>
        </p:nvSpPr>
        <p:spPr>
          <a:xfrm>
            <a:off x="2323765" y="5310864"/>
            <a:ext cx="3750260" cy="400110"/>
          </a:xfrm>
          <a:prstGeom prst="rect">
            <a:avLst/>
          </a:prstGeom>
          <a:noFill/>
        </p:spPr>
        <p:txBody>
          <a:bodyPr wrap="square">
            <a:spAutoFit/>
          </a:bodyPr>
          <a:lstStyle/>
          <a:p>
            <a:r>
              <a:rPr lang="en-IN" sz="2000" b="0" dirty="0" err="1">
                <a:latin typeface="Times New Roman" panose="02020603050405020304" pitchFamily="18" charset="0"/>
                <a:ea typeface="SF Pro Semibold" pitchFamily="2" charset="0"/>
                <a:cs typeface="Times New Roman" panose="02020603050405020304" pitchFamily="18" charset="0"/>
              </a:rPr>
              <a:t>Nandhakumar</a:t>
            </a:r>
            <a:r>
              <a:rPr lang="en-IN" sz="2000" b="0" dirty="0">
                <a:latin typeface="Times New Roman" panose="02020603050405020304" pitchFamily="18" charset="0"/>
                <a:ea typeface="SF Pro Semibold" pitchFamily="2" charset="0"/>
                <a:cs typeface="Times New Roman" panose="02020603050405020304" pitchFamily="18" charset="0"/>
              </a:rPr>
              <a:t> M - 19104069</a:t>
            </a:r>
            <a:endParaRPr lang="en-US"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AFBEAFB-33DF-7B0F-2AC2-C309EA5A7D55}"/>
              </a:ext>
            </a:extLst>
          </p:cNvPr>
          <p:cNvSpPr txBox="1"/>
          <p:nvPr/>
        </p:nvSpPr>
        <p:spPr>
          <a:xfrm>
            <a:off x="2323765" y="5718009"/>
            <a:ext cx="3494275" cy="400110"/>
          </a:xfrm>
          <a:prstGeom prst="rect">
            <a:avLst/>
          </a:prstGeom>
          <a:noFill/>
        </p:spPr>
        <p:txBody>
          <a:bodyPr wrap="square">
            <a:spAutoFit/>
          </a:bodyPr>
          <a:lstStyle/>
          <a:p>
            <a:r>
              <a:rPr lang="en-IN" sz="2000" b="0" dirty="0" err="1">
                <a:latin typeface="Times New Roman" panose="02020603050405020304" pitchFamily="18" charset="0"/>
                <a:ea typeface="SF Pro Semibold" pitchFamily="2" charset="0"/>
                <a:cs typeface="Times New Roman" panose="02020603050405020304" pitchFamily="18" charset="0"/>
              </a:rPr>
              <a:t>Suriyasankar</a:t>
            </a:r>
            <a:r>
              <a:rPr lang="en-IN" sz="2000" b="0" dirty="0">
                <a:latin typeface="Times New Roman" panose="02020603050405020304" pitchFamily="18" charset="0"/>
                <a:ea typeface="SF Pro Semibold" pitchFamily="2" charset="0"/>
                <a:cs typeface="Times New Roman" panose="02020603050405020304" pitchFamily="18" charset="0"/>
              </a:rPr>
              <a:t> P - 19104108</a:t>
            </a:r>
            <a:endParaRPr lang="en-US"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DAD1A02-6A77-5843-57DA-ECFB3C96DD4A}"/>
              </a:ext>
            </a:extLst>
          </p:cNvPr>
          <p:cNvSpPr txBox="1"/>
          <p:nvPr/>
        </p:nvSpPr>
        <p:spPr>
          <a:xfrm>
            <a:off x="2323765" y="4903719"/>
            <a:ext cx="3880828" cy="400110"/>
          </a:xfrm>
          <a:prstGeom prst="rect">
            <a:avLst/>
          </a:prstGeom>
          <a:noFill/>
        </p:spPr>
        <p:txBody>
          <a:bodyPr wrap="square">
            <a:spAutoFit/>
          </a:bodyPr>
          <a:lstStyle/>
          <a:p>
            <a:r>
              <a:rPr lang="en-IN" sz="2000" b="0" dirty="0">
                <a:latin typeface="Times New Roman" panose="02020603050405020304" pitchFamily="18" charset="0"/>
                <a:ea typeface="SF Pro Semibold" pitchFamily="2" charset="0"/>
                <a:cs typeface="Times New Roman" panose="02020603050405020304" pitchFamily="18" charset="0"/>
              </a:rPr>
              <a:t>Varun Krishnan V- 19104117</a:t>
            </a:r>
            <a:endParaRPr lang="en-US" sz="2000" dirty="0">
              <a:latin typeface="Times New Roman" panose="02020603050405020304" pitchFamily="18" charset="0"/>
              <a:cs typeface="Times New Roman" panose="02020603050405020304" pitchFamily="18" charset="0"/>
            </a:endParaRPr>
          </a:p>
        </p:txBody>
      </p:sp>
      <p:pic>
        <p:nvPicPr>
          <p:cNvPr id="18" name="Picture 2" descr="Disease Recurrence Prediction - Quantiphi, Inc.">
            <a:extLst>
              <a:ext uri="{FF2B5EF4-FFF2-40B4-BE49-F238E27FC236}">
                <a16:creationId xmlns:a16="http://schemas.microsoft.com/office/drawing/2014/main" id="{C0179418-2597-D781-67DF-F063A48BA5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971" y="3079934"/>
            <a:ext cx="3276410" cy="3778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Training Phase</a:t>
            </a:r>
          </a:p>
        </p:txBody>
      </p:sp>
      <p:grpSp>
        <p:nvGrpSpPr>
          <p:cNvPr id="3" name="Canvas 39">
            <a:extLst>
              <a:ext uri="{FF2B5EF4-FFF2-40B4-BE49-F238E27FC236}">
                <a16:creationId xmlns:a16="http://schemas.microsoft.com/office/drawing/2014/main" id="{CE059990-4A63-4E67-B1B5-6D915C5788DF}"/>
              </a:ext>
            </a:extLst>
          </p:cNvPr>
          <p:cNvGrpSpPr/>
          <p:nvPr/>
        </p:nvGrpSpPr>
        <p:grpSpPr>
          <a:xfrm>
            <a:off x="1770797" y="682388"/>
            <a:ext cx="5602406" cy="5957248"/>
            <a:chOff x="0" y="0"/>
            <a:chExt cx="5848350" cy="7781925"/>
          </a:xfrm>
        </p:grpSpPr>
        <p:sp>
          <p:nvSpPr>
            <p:cNvPr id="5" name="Rectangle 4">
              <a:extLst>
                <a:ext uri="{FF2B5EF4-FFF2-40B4-BE49-F238E27FC236}">
                  <a16:creationId xmlns:a16="http://schemas.microsoft.com/office/drawing/2014/main" id="{507781C5-A5FC-4935-BA38-397AC46CBFE8}"/>
                </a:ext>
              </a:extLst>
            </p:cNvPr>
            <p:cNvSpPr/>
            <p:nvPr/>
          </p:nvSpPr>
          <p:spPr>
            <a:xfrm>
              <a:off x="0" y="0"/>
              <a:ext cx="5848350" cy="7781925"/>
            </a:xfrm>
            <a:prstGeom prst="rect">
              <a:avLst/>
            </a:prstGeom>
            <a:solidFill>
              <a:prstClr val="white"/>
            </a:solidFill>
          </p:spPr>
        </p:sp>
        <p:sp>
          <p:nvSpPr>
            <p:cNvPr id="6" name="Rectangle 5">
              <a:extLst>
                <a:ext uri="{FF2B5EF4-FFF2-40B4-BE49-F238E27FC236}">
                  <a16:creationId xmlns:a16="http://schemas.microsoft.com/office/drawing/2014/main" id="{B8B63107-188A-493E-86AE-2BE2FB3037FC}"/>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C3F6D03D-5086-49C1-B814-129FBA71B5C9}"/>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6831A3E-234D-4EED-81AF-60FC091D0CFE}"/>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BBE46E1-1867-4364-A133-DD6D48ABA70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3F8C97D-49D9-4937-99DF-590160AAEC18}"/>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CFDFFB48-49FC-471A-B29A-DEA660EACA1D}"/>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60500725-7B8E-40C5-83F1-9E79FDB06A8F}"/>
                </a:ext>
              </a:extLst>
            </p:cNvPr>
            <p:cNvCxnSpPr>
              <a:endCxn id="39" idx="0"/>
            </p:cNvCxnSpPr>
            <p:nvPr/>
          </p:nvCxnSpPr>
          <p:spPr>
            <a:xfrm rot="5400000" flipH="1" flipV="1">
              <a:off x="1307789" y="-270540"/>
              <a:ext cx="1073896" cy="2262675"/>
            </a:xfrm>
            <a:prstGeom prst="bentConnector5">
              <a:avLst>
                <a:gd name="adj1" fmla="val -21287"/>
                <a:gd name="adj2" fmla="val 31804"/>
                <a:gd name="adj3" fmla="val 121287"/>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a16="http://schemas.microsoft.com/office/drawing/2014/main" id="{EAF69990-683D-4AE6-9245-FD462E26C641}"/>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a16="http://schemas.microsoft.com/office/drawing/2014/main" id="{19B3FF5A-4ABA-494A-9914-CFDC3F945BAB}"/>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73A86A82-5ECC-43EB-9596-A30555FE0F2F}"/>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DE41D708-1BE5-482B-A113-CCC6B27A9EDC}"/>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a16="http://schemas.microsoft.com/office/drawing/2014/main" id="{15DABC0C-B522-4981-85D4-D8CA238567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r>
                <a:rPr kumimoji="0" lang="en-US" sz="1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4158D98F-076B-4402-9749-88BCECE924B4}"/>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E57021AD-6103-4808-9FBE-F98D2D1BB987}"/>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a16="http://schemas.microsoft.com/office/drawing/2014/main" id="{70C0C37B-4C9B-4CA2-AEDC-034BF8434790}"/>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12C08273-F047-4FEF-82F2-F9A25896D76C}"/>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D0BEA56E-5F81-4A20-92AD-030084C76F62}"/>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C9C3C63E-D4ED-40C4-9282-25E99E7C30DB}"/>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6A57B689-630A-427D-A7F4-37D3DF3A0EE4}"/>
                </a:ext>
              </a:extLst>
            </p:cNvPr>
            <p:cNvCxnSpPr/>
            <p:nvPr/>
          </p:nvCxnSpPr>
          <p:spPr>
            <a:xfrm rot="5400000" flipH="1" flipV="1">
              <a:off x="3495397" y="2115248"/>
              <a:ext cx="1146855" cy="2185500"/>
            </a:xfrm>
            <a:prstGeom prst="bentConnector5">
              <a:avLst>
                <a:gd name="adj1" fmla="val -19933"/>
                <a:gd name="adj2" fmla="val 68185"/>
                <a:gd name="adj3" fmla="val 119933"/>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a16="http://schemas.microsoft.com/office/drawing/2014/main" id="{D1602DC2-22CE-4F84-B7C0-5C1E20DFE5AA}"/>
                </a:ext>
              </a:extLst>
            </p:cNvPr>
            <p:cNvSpPr/>
            <p:nvPr/>
          </p:nvSpPr>
          <p:spPr>
            <a:xfrm>
              <a:off x="1733549" y="323850"/>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6EA60613-0272-4017-AF0A-214C299B4646}"/>
                </a:ext>
              </a:extLst>
            </p:cNvPr>
            <p:cNvSpPr/>
            <p:nvPr/>
          </p:nvSpPr>
          <p:spPr>
            <a:xfrm>
              <a:off x="3189900" y="1561125"/>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650FAB97-96AE-46C6-B7C8-945E2C3EFECF}"/>
                </a:ext>
              </a:extLst>
            </p:cNvPr>
            <p:cNvSpPr/>
            <p:nvPr/>
          </p:nvSpPr>
          <p:spPr>
            <a:xfrm>
              <a:off x="4523400" y="2634570"/>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53FE085F-1279-4C91-9D2A-2A665D7ACC41}"/>
                </a:ext>
              </a:extLst>
            </p:cNvPr>
            <p:cNvSpPr/>
            <p:nvPr/>
          </p:nvSpPr>
          <p:spPr>
            <a:xfrm>
              <a:off x="180000" y="79220"/>
              <a:ext cx="1143000" cy="46731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Dataset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F6B89F24-6171-4530-812C-EAFB89AB3304}"/>
                </a:ext>
              </a:extLst>
            </p:cNvPr>
            <p:cNvSpPr/>
            <p:nvPr/>
          </p:nvSpPr>
          <p:spPr>
            <a:xfrm>
              <a:off x="4523400" y="4844710"/>
              <a:ext cx="1276350" cy="87981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Rectangle 29">
              <a:extLst>
                <a:ext uri="{FF2B5EF4-FFF2-40B4-BE49-F238E27FC236}">
                  <a16:creationId xmlns:a16="http://schemas.microsoft.com/office/drawing/2014/main" id="{9307D917-5919-4BAC-9951-6906E132F127}"/>
                </a:ext>
              </a:extLst>
            </p:cNvPr>
            <p:cNvSpPr/>
            <p:nvPr/>
          </p:nvSpPr>
          <p:spPr>
            <a:xfrm>
              <a:off x="4647225" y="501552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Class</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02B953BB-740D-4EFB-BF6E-0D9467F53D30}"/>
                </a:ext>
              </a:extLst>
            </p:cNvPr>
            <p:cNvSpPr/>
            <p:nvPr/>
          </p:nvSpPr>
          <p:spPr>
            <a:xfrm>
              <a:off x="4647860" y="534826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Labels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8D23207D-EC4A-4E20-8706-E60869D3CABE}"/>
                </a:ext>
              </a:extLst>
            </p:cNvPr>
            <p:cNvSpPr/>
            <p:nvPr/>
          </p:nvSpPr>
          <p:spPr>
            <a:xfrm>
              <a:off x="4561500" y="4505325"/>
              <a:ext cx="1266825" cy="2381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Classification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B8FC5923-4C4F-44A7-8651-A1B5E219F305}"/>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4" name="Rectangle 33">
              <a:extLst>
                <a:ext uri="{FF2B5EF4-FFF2-40B4-BE49-F238E27FC236}">
                  <a16:creationId xmlns:a16="http://schemas.microsoft.com/office/drawing/2014/main" id="{F1F03B9A-D2DF-483C-966D-72BB9D78C5A3}"/>
                </a:ext>
              </a:extLst>
            </p:cNvPr>
            <p:cNvSpPr/>
            <p:nvPr/>
          </p:nvSpPr>
          <p:spPr>
            <a:xfrm>
              <a:off x="4637700" y="6006420"/>
              <a:ext cx="1047115" cy="50868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5DF209C7-CF89-4268-A051-399E74EF87EB}"/>
                </a:ext>
              </a:extLst>
            </p:cNvPr>
            <p:cNvCxnSpPr/>
            <p:nvPr/>
          </p:nvCxnSpPr>
          <p:spPr>
            <a:xfrm flipH="1">
              <a:off x="5161258" y="5724525"/>
              <a:ext cx="317" cy="28189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Cylinder 35">
              <a:extLst>
                <a:ext uri="{FF2B5EF4-FFF2-40B4-BE49-F238E27FC236}">
                  <a16:creationId xmlns:a16="http://schemas.microsoft.com/office/drawing/2014/main" id="{05FDCD06-6E68-4CC5-86A2-DCE518AA26A1}"/>
                </a:ext>
              </a:extLst>
            </p:cNvPr>
            <p:cNvSpPr/>
            <p:nvPr/>
          </p:nvSpPr>
          <p:spPr>
            <a:xfrm>
              <a:off x="4867275" y="6886575"/>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37" name="Straight Arrow Connector 36">
              <a:extLst>
                <a:ext uri="{FF2B5EF4-FFF2-40B4-BE49-F238E27FC236}">
                  <a16:creationId xmlns:a16="http://schemas.microsoft.com/office/drawing/2014/main" id="{9D90F3E9-A87B-4B0F-92D0-1E680D69A604}"/>
                </a:ext>
              </a:extLst>
            </p:cNvPr>
            <p:cNvCxnSpPr/>
            <p:nvPr/>
          </p:nvCxnSpPr>
          <p:spPr>
            <a:xfrm>
              <a:off x="5161258" y="6515100"/>
              <a:ext cx="317" cy="371475"/>
            </a:xfrm>
            <a:prstGeom prst="straightConnector1">
              <a:avLst/>
            </a:prstGeom>
            <a:noFill/>
            <a:ln w="12700" cap="flat" cmpd="sng" algn="ctr">
              <a:solidFill>
                <a:sysClr val="windowText" lastClr="000000"/>
              </a:solidFill>
              <a:prstDash val="dash"/>
              <a:miter lim="800000"/>
              <a:tailEnd type="triangle"/>
            </a:ln>
            <a:effectLst/>
          </p:spPr>
        </p:cxnSp>
        <p:sp>
          <p:nvSpPr>
            <p:cNvPr id="38" name="Rectangle 37">
              <a:extLst>
                <a:ext uri="{FF2B5EF4-FFF2-40B4-BE49-F238E27FC236}">
                  <a16:creationId xmlns:a16="http://schemas.microsoft.com/office/drawing/2014/main" id="{EF5D5EBD-EF6C-4F5A-985A-21A794BB903A}"/>
                </a:ext>
              </a:extLst>
            </p:cNvPr>
            <p:cNvSpPr/>
            <p:nvPr/>
          </p:nvSpPr>
          <p:spPr>
            <a:xfrm>
              <a:off x="1543050" y="94275"/>
              <a:ext cx="5905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F35DBB6C-C6A9-424F-9EAC-D225008ACA55}"/>
                </a:ext>
              </a:extLst>
            </p:cNvPr>
            <p:cNvSpPr/>
            <p:nvPr/>
          </p:nvSpPr>
          <p:spPr>
            <a:xfrm>
              <a:off x="1543050" y="323850"/>
              <a:ext cx="2866050" cy="345757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0" name="Rectangle 39">
              <a:extLst>
                <a:ext uri="{FF2B5EF4-FFF2-40B4-BE49-F238E27FC236}">
                  <a16:creationId xmlns:a16="http://schemas.microsoft.com/office/drawing/2014/main" id="{F52F6E84-7E28-49E6-87BE-2162DEA66320}"/>
                </a:ext>
              </a:extLst>
            </p:cNvPr>
            <p:cNvSpPr/>
            <p:nvPr/>
          </p:nvSpPr>
          <p:spPr>
            <a:xfrm>
              <a:off x="4409100" y="2152650"/>
              <a:ext cx="7534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DCNN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42" name="Picture 41"/>
          <p:cNvPicPr/>
          <p:nvPr/>
        </p:nvPicPr>
        <p:blipFill>
          <a:blip r:embed="rId2" cstate="print"/>
          <a:srcRect/>
          <a:stretch>
            <a:fillRect/>
          </a:stretch>
        </p:blipFill>
        <p:spPr bwMode="auto">
          <a:xfrm>
            <a:off x="2071670" y="1142984"/>
            <a:ext cx="800100" cy="542925"/>
          </a:xfrm>
          <a:prstGeom prst="rect">
            <a:avLst/>
          </a:prstGeom>
          <a:noFill/>
        </p:spPr>
      </p:pic>
    </p:spTree>
    <p:extLst>
      <p:ext uri="{BB962C8B-B14F-4D97-AF65-F5344CB8AC3E}">
        <p14:creationId xmlns:p14="http://schemas.microsoft.com/office/powerpoint/2010/main" val="409680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Testing Phase</a:t>
            </a:r>
          </a:p>
        </p:txBody>
      </p:sp>
      <p:grpSp>
        <p:nvGrpSpPr>
          <p:cNvPr id="3" name="Canvas 77">
            <a:extLst>
              <a:ext uri="{FF2B5EF4-FFF2-40B4-BE49-F238E27FC236}">
                <a16:creationId xmlns:a16="http://schemas.microsoft.com/office/drawing/2014/main" id="{EFBCCBB7-1884-4DDD-9EBF-4CE7448A8B0B}"/>
              </a:ext>
            </a:extLst>
          </p:cNvPr>
          <p:cNvGrpSpPr/>
          <p:nvPr/>
        </p:nvGrpSpPr>
        <p:grpSpPr>
          <a:xfrm>
            <a:off x="1525137" y="535627"/>
            <a:ext cx="6093726" cy="6230202"/>
            <a:chOff x="0" y="0"/>
            <a:chExt cx="5876925" cy="8428990"/>
          </a:xfrm>
        </p:grpSpPr>
        <p:sp>
          <p:nvSpPr>
            <p:cNvPr id="4" name="Rectangle 3">
              <a:extLst>
                <a:ext uri="{FF2B5EF4-FFF2-40B4-BE49-F238E27FC236}">
                  <a16:creationId xmlns:a16="http://schemas.microsoft.com/office/drawing/2014/main" id="{46C9439B-CE97-47EA-B6D9-E94960A639A6}"/>
                </a:ext>
              </a:extLst>
            </p:cNvPr>
            <p:cNvSpPr/>
            <p:nvPr/>
          </p:nvSpPr>
          <p:spPr>
            <a:xfrm>
              <a:off x="0" y="0"/>
              <a:ext cx="5876925" cy="8428990"/>
            </a:xfrm>
            <a:prstGeom prst="rect">
              <a:avLst/>
            </a:prstGeom>
            <a:solidFill>
              <a:prstClr val="white"/>
            </a:solidFill>
          </p:spPr>
        </p:sp>
        <p:cxnSp>
          <p:nvCxnSpPr>
            <p:cNvPr id="5" name="Straight Arrow Connector 4">
              <a:extLst>
                <a:ext uri="{FF2B5EF4-FFF2-40B4-BE49-F238E27FC236}">
                  <a16:creationId xmlns:a16="http://schemas.microsoft.com/office/drawing/2014/main" id="{2E40C6F8-F02F-432C-AF39-4361CF7DD986}"/>
                </a:ext>
              </a:extLst>
            </p:cNvPr>
            <p:cNvCxnSpPr>
              <a:stCxn id="32" idx="4"/>
              <a:endCxn id="31" idx="1"/>
            </p:cNvCxnSpPr>
            <p:nvPr/>
          </p:nvCxnSpPr>
          <p:spPr>
            <a:xfrm flipV="1">
              <a:off x="1494450" y="5172346"/>
              <a:ext cx="649605" cy="1587"/>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6" name="Rectangle 5">
              <a:extLst>
                <a:ext uri="{FF2B5EF4-FFF2-40B4-BE49-F238E27FC236}">
                  <a16:creationId xmlns:a16="http://schemas.microsoft.com/office/drawing/2014/main" id="{4DF30FF3-9AA9-4422-B682-9EC914CE8F68}"/>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A8AD7BA7-A515-48F6-BED6-7EE25C37D97C}"/>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666F94B-7802-4401-A34F-C9294ADFA7C1}"/>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1C09454-8CA4-4665-897C-557C08B736E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A3AE164-7601-4764-B28E-4BDC12D10661}"/>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F63B89A-C924-4E24-BC66-40BFAFBDEB62}"/>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207EDF80-C0A0-4EBC-969A-8571D867FFFF}"/>
                </a:ext>
              </a:extLst>
            </p:cNvPr>
            <p:cNvCxnSpPr>
              <a:endCxn id="25" idx="0"/>
            </p:cNvCxnSpPr>
            <p:nvPr/>
          </p:nvCxnSpPr>
          <p:spPr>
            <a:xfrm rot="5400000" flipH="1" flipV="1">
              <a:off x="941587" y="14624"/>
              <a:ext cx="1139553" cy="1568325"/>
            </a:xfrm>
            <a:prstGeom prst="bentConnector5">
              <a:avLst>
                <a:gd name="adj1" fmla="val -27140"/>
                <a:gd name="adj2" fmla="val 46461"/>
                <a:gd name="adj3" fmla="val 127140"/>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a16="http://schemas.microsoft.com/office/drawing/2014/main" id="{C8FEEA40-7B48-4E45-963D-359C74CB1D06}"/>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a16="http://schemas.microsoft.com/office/drawing/2014/main" id="{89872E68-DA58-40B6-8E7D-4AB623C9755D}"/>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5EBFB758-AE91-445D-924A-009ABB331EF0}"/>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C3599C19-EE63-47BC-B32D-2B687154041E}"/>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a16="http://schemas.microsoft.com/office/drawing/2014/main" id="{D973F75E-9FBB-4412-8ADC-3B3F9ACBF8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EAC60A3-C728-4D6B-AFDA-9946DA9F9FAB}"/>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4521649-AB89-4D6E-8037-9870427F4204}"/>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a16="http://schemas.microsoft.com/office/drawing/2014/main" id="{1187729F-8C40-4DDE-A924-A320FA42A2C5}"/>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5255EB1D-4594-4709-942F-9DB61EF23D99}"/>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Branch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A7E750D-683E-487A-AE2C-5C87FA9002F6}"/>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19B262C-ABF6-4297-81BA-1A3750DC81A4}"/>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36C84349-94A5-4FFC-9118-513DE198C94F}"/>
                </a:ext>
              </a:extLst>
            </p:cNvPr>
            <p:cNvCxnSpPr/>
            <p:nvPr/>
          </p:nvCxnSpPr>
          <p:spPr>
            <a:xfrm rot="5400000" flipH="1" flipV="1">
              <a:off x="4054747" y="2284072"/>
              <a:ext cx="756329" cy="1457325"/>
            </a:xfrm>
            <a:prstGeom prst="bentConnector5">
              <a:avLst>
                <a:gd name="adj1" fmla="val -30225"/>
                <a:gd name="adj2" fmla="val 50000"/>
                <a:gd name="adj3" fmla="val 130225"/>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a16="http://schemas.microsoft.com/office/drawing/2014/main" id="{6E161C8A-8A86-42D0-A361-453BDD660923}"/>
                </a:ext>
              </a:extLst>
            </p:cNvPr>
            <p:cNvSpPr/>
            <p:nvPr/>
          </p:nvSpPr>
          <p:spPr>
            <a:xfrm>
              <a:off x="1724026" y="229009"/>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878A82A2-AC58-4F24-91B9-DB30CEA64ECC}"/>
                </a:ext>
              </a:extLst>
            </p:cNvPr>
            <p:cNvSpPr/>
            <p:nvPr/>
          </p:nvSpPr>
          <p:spPr>
            <a:xfrm>
              <a:off x="3189900" y="1504653"/>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EB93387E-7CDB-4F26-AFE9-CC8187769015}"/>
                </a:ext>
              </a:extLst>
            </p:cNvPr>
            <p:cNvSpPr/>
            <p:nvPr/>
          </p:nvSpPr>
          <p:spPr>
            <a:xfrm>
              <a:off x="4516629" y="2542179"/>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1C2B41A1-6B7D-4683-ADBD-E7F442E62D05}"/>
                </a:ext>
              </a:extLst>
            </p:cNvPr>
            <p:cNvSpPr/>
            <p:nvPr/>
          </p:nvSpPr>
          <p:spPr>
            <a:xfrm>
              <a:off x="180000" y="338457"/>
              <a:ext cx="1143000" cy="869852"/>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Image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B3BFBF99-E737-404B-83FF-048EFF576630}"/>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0" name="Rectangle 29">
              <a:extLst>
                <a:ext uri="{FF2B5EF4-FFF2-40B4-BE49-F238E27FC236}">
                  <a16:creationId xmlns:a16="http://schemas.microsoft.com/office/drawing/2014/main" id="{72CC4081-A714-4A28-BA86-57CD0D7D79D0}"/>
                </a:ext>
              </a:extLst>
            </p:cNvPr>
            <p:cNvSpPr/>
            <p:nvPr/>
          </p:nvSpPr>
          <p:spPr>
            <a:xfrm>
              <a:off x="4647225" y="4844709"/>
              <a:ext cx="1047115" cy="65121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Extracted </a:t>
              </a:r>
              <a:r>
                <a:rPr lang="en-US" sz="12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a:t>
              </a: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Threshold</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59DA572F-22D3-4CC4-96C6-8231D6046935}"/>
                </a:ext>
              </a:extLst>
            </p:cNvPr>
            <p:cNvSpPr/>
            <p:nvPr/>
          </p:nvSpPr>
          <p:spPr>
            <a:xfrm>
              <a:off x="2144055" y="4846908"/>
              <a:ext cx="1047115" cy="65087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 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Cylinder 31">
              <a:extLst>
                <a:ext uri="{FF2B5EF4-FFF2-40B4-BE49-F238E27FC236}">
                  <a16:creationId xmlns:a16="http://schemas.microsoft.com/office/drawing/2014/main" id="{D2271DFF-9EE3-48D0-8A1D-94CF935AB82A}"/>
                </a:ext>
              </a:extLst>
            </p:cNvPr>
            <p:cNvSpPr/>
            <p:nvPr/>
          </p:nvSpPr>
          <p:spPr>
            <a:xfrm>
              <a:off x="894375" y="4821508"/>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3" name="Rectangle 32">
              <a:extLst>
                <a:ext uri="{FF2B5EF4-FFF2-40B4-BE49-F238E27FC236}">
                  <a16:creationId xmlns:a16="http://schemas.microsoft.com/office/drawing/2014/main" id="{7AF29949-E644-452E-9ED6-EF355BDE2307}"/>
                </a:ext>
              </a:extLst>
            </p:cNvPr>
            <p:cNvSpPr/>
            <p:nvPr/>
          </p:nvSpPr>
          <p:spPr>
            <a:xfrm>
              <a:off x="3401060" y="50371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Prediction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B5D1048C-4A98-4640-AD3B-FFF06E747555}"/>
                </a:ext>
              </a:extLst>
            </p:cNvPr>
            <p:cNvCxnSpPr>
              <a:stCxn id="30" idx="1"/>
              <a:endCxn id="33" idx="3"/>
            </p:cNvCxnSpPr>
            <p:nvPr/>
          </p:nvCxnSpPr>
          <p:spPr>
            <a:xfrm flipH="1" flipV="1">
              <a:off x="4448175" y="5170148"/>
              <a:ext cx="199050" cy="169"/>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cxnSp>
          <p:nvCxnSpPr>
            <p:cNvPr id="35" name="Straight Arrow Connector 34">
              <a:extLst>
                <a:ext uri="{FF2B5EF4-FFF2-40B4-BE49-F238E27FC236}">
                  <a16:creationId xmlns:a16="http://schemas.microsoft.com/office/drawing/2014/main" id="{25EC46D3-F110-44A1-B13B-0A121BEBE04F}"/>
                </a:ext>
              </a:extLst>
            </p:cNvPr>
            <p:cNvCxnSpPr>
              <a:stCxn id="31" idx="3"/>
              <a:endCxn id="33" idx="1"/>
            </p:cNvCxnSpPr>
            <p:nvPr/>
          </p:nvCxnSpPr>
          <p:spPr>
            <a:xfrm flipV="1">
              <a:off x="3191170" y="5170148"/>
              <a:ext cx="209890" cy="2198"/>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Diamond 35">
              <a:extLst>
                <a:ext uri="{FF2B5EF4-FFF2-40B4-BE49-F238E27FC236}">
                  <a16:creationId xmlns:a16="http://schemas.microsoft.com/office/drawing/2014/main" id="{F69154FB-C41B-4509-A897-FDAABF6B016A}"/>
                </a:ext>
              </a:extLst>
            </p:cNvPr>
            <p:cNvSpPr/>
            <p:nvPr/>
          </p:nvSpPr>
          <p:spPr>
            <a:xfrm>
              <a:off x="3267371" y="5638800"/>
              <a:ext cx="1312884" cy="1144858"/>
            </a:xfrm>
            <a:prstGeom prst="diamond">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Match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88AD23C-F330-484D-A12B-EF31034888BD}"/>
                </a:ext>
              </a:extLst>
            </p:cNvPr>
            <p:cNvCxnSpPr>
              <a:stCxn id="33" idx="2"/>
              <a:endCxn id="36" idx="0"/>
            </p:cNvCxnSpPr>
            <p:nvPr/>
          </p:nvCxnSpPr>
          <p:spPr>
            <a:xfrm flipH="1">
              <a:off x="3923813" y="5303180"/>
              <a:ext cx="805" cy="335620"/>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8" name="Rectangle 37">
              <a:extLst>
                <a:ext uri="{FF2B5EF4-FFF2-40B4-BE49-F238E27FC236}">
                  <a16:creationId xmlns:a16="http://schemas.microsoft.com/office/drawing/2014/main" id="{4BE823FA-7D8B-4089-82C1-978828C07DB3}"/>
                </a:ext>
              </a:extLst>
            </p:cNvPr>
            <p:cNvSpPr/>
            <p:nvPr/>
          </p:nvSpPr>
          <p:spPr>
            <a:xfrm>
              <a:off x="4448175" y="6520411"/>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Non-</a:t>
              </a: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Disease </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1463AEBD-AFFA-4E1E-8FF6-9096EE2D0D22}"/>
                </a:ext>
              </a:extLst>
            </p:cNvPr>
            <p:cNvSpPr/>
            <p:nvPr/>
          </p:nvSpPr>
          <p:spPr>
            <a:xfrm>
              <a:off x="2201206" y="7179372"/>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D403C62B-5319-4BAB-BDEA-2DE50B813169}"/>
                </a:ext>
              </a:extLst>
            </p:cNvPr>
            <p:cNvSpPr/>
            <p:nvPr/>
          </p:nvSpPr>
          <p:spPr>
            <a:xfrm>
              <a:off x="2196452" y="6512177"/>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4C43ABFD-10ED-43B2-9E67-FD63D3B8DD23}"/>
                </a:ext>
              </a:extLst>
            </p:cNvPr>
            <p:cNvSpPr/>
            <p:nvPr/>
          </p:nvSpPr>
          <p:spPr>
            <a:xfrm>
              <a:off x="2196452" y="753330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Grade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813D8977-430F-4902-AE97-A16320A96815}"/>
                </a:ext>
              </a:extLst>
            </p:cNvPr>
            <p:cNvSpPr/>
            <p:nvPr/>
          </p:nvSpPr>
          <p:spPr>
            <a:xfrm>
              <a:off x="2196452" y="790541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Connector: Elbow 42">
              <a:extLst>
                <a:ext uri="{FF2B5EF4-FFF2-40B4-BE49-F238E27FC236}">
                  <a16:creationId xmlns:a16="http://schemas.microsoft.com/office/drawing/2014/main" id="{FDD9D469-9B96-434C-B185-3C9C2651D761}"/>
                </a:ext>
              </a:extLst>
            </p:cNvPr>
            <p:cNvCxnSpPr>
              <a:stCxn id="36" idx="1"/>
              <a:endCxn id="40" idx="0"/>
            </p:cNvCxnSpPr>
            <p:nvPr/>
          </p:nvCxnSpPr>
          <p:spPr>
            <a:xfrm rot="10800000" flipV="1">
              <a:off x="2720011" y="6210761"/>
              <a:ext cx="547361" cy="300925"/>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cxnSp>
          <p:nvCxnSpPr>
            <p:cNvPr id="44" name="Connector: Elbow 43">
              <a:extLst>
                <a:ext uri="{FF2B5EF4-FFF2-40B4-BE49-F238E27FC236}">
                  <a16:creationId xmlns:a16="http://schemas.microsoft.com/office/drawing/2014/main" id="{96DE1616-4F4B-41D4-A095-3945106AA188}"/>
                </a:ext>
              </a:extLst>
            </p:cNvPr>
            <p:cNvCxnSpPr>
              <a:stCxn id="36" idx="3"/>
              <a:endCxn id="38" idx="0"/>
            </p:cNvCxnSpPr>
            <p:nvPr/>
          </p:nvCxnSpPr>
          <p:spPr>
            <a:xfrm>
              <a:off x="4580255" y="6211229"/>
              <a:ext cx="391478" cy="309182"/>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sp>
          <p:nvSpPr>
            <p:cNvPr id="45" name="Rectangle 44">
              <a:extLst>
                <a:ext uri="{FF2B5EF4-FFF2-40B4-BE49-F238E27FC236}">
                  <a16:creationId xmlns:a16="http://schemas.microsoft.com/office/drawing/2014/main" id="{A222877B-5C32-4666-BECC-7B5636953FBC}"/>
                </a:ext>
              </a:extLst>
            </p:cNvPr>
            <p:cNvSpPr/>
            <p:nvPr/>
          </p:nvSpPr>
          <p:spPr>
            <a:xfrm>
              <a:off x="2086610" y="7086600"/>
              <a:ext cx="1276350" cy="1165732"/>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46" name="Straight Arrow Connector 45">
              <a:extLst>
                <a:ext uri="{FF2B5EF4-FFF2-40B4-BE49-F238E27FC236}">
                  <a16:creationId xmlns:a16="http://schemas.microsoft.com/office/drawing/2014/main" id="{DD993095-AB1A-4952-9F25-73B4FD430CC6}"/>
                </a:ext>
              </a:extLst>
            </p:cNvPr>
            <p:cNvCxnSpPr>
              <a:stCxn id="40" idx="2"/>
              <a:endCxn id="45" idx="0"/>
            </p:cNvCxnSpPr>
            <p:nvPr/>
          </p:nvCxnSpPr>
          <p:spPr>
            <a:xfrm>
              <a:off x="2720010" y="6777607"/>
              <a:ext cx="4775" cy="308993"/>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grpSp>
      <p:pic>
        <p:nvPicPr>
          <p:cNvPr id="48" name="Picture 47"/>
          <p:cNvPicPr/>
          <p:nvPr/>
        </p:nvPicPr>
        <p:blipFill>
          <a:blip r:embed="rId2" cstate="print"/>
          <a:srcRect/>
          <a:stretch>
            <a:fillRect/>
          </a:stretch>
        </p:blipFill>
        <p:spPr bwMode="auto">
          <a:xfrm>
            <a:off x="1857356" y="1142984"/>
            <a:ext cx="800100" cy="542925"/>
          </a:xfrm>
          <a:prstGeom prst="rect">
            <a:avLst/>
          </a:prstGeom>
          <a:noFill/>
        </p:spPr>
      </p:pic>
    </p:spTree>
    <p:extLst>
      <p:ext uri="{BB962C8B-B14F-4D97-AF65-F5344CB8AC3E}">
        <p14:creationId xmlns:p14="http://schemas.microsoft.com/office/powerpoint/2010/main" val="31341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8329-1DFC-4842-93C0-CF2C5E1DA0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C72066-4815-4C55-926A-5E73BE97EE90}"/>
              </a:ext>
            </a:extLst>
          </p:cNvPr>
          <p:cNvSpPr>
            <a:spLocks noGrp="1"/>
          </p:cNvSpPr>
          <p:nvPr>
            <p:ph idx="1"/>
          </p:nvPr>
        </p:nvSpPr>
        <p:spPr/>
        <p:txBody>
          <a:bodyPr>
            <a:normAutofit/>
          </a:bodyPr>
          <a:lstStyle/>
          <a:p>
            <a:pPr>
              <a:spcBef>
                <a:spcPts val="3000"/>
              </a:spcBef>
            </a:pPr>
            <a:r>
              <a:rPr lang="en-IN" sz="2400" dirty="0">
                <a:latin typeface="Times New Roman" panose="02020603050405020304" pitchFamily="18" charset="0"/>
                <a:cs typeface="Times New Roman" panose="02020603050405020304" pitchFamily="18" charset="0"/>
              </a:rPr>
              <a:t>Server Side   : Python 3.7.4(64-bit) or (32-bit)</a:t>
            </a:r>
          </a:p>
          <a:p>
            <a:pPr>
              <a:spcBef>
                <a:spcPts val="3000"/>
              </a:spcBef>
            </a:pPr>
            <a:r>
              <a:rPr lang="en-IN" sz="2400" dirty="0">
                <a:latin typeface="Times New Roman" panose="02020603050405020304" pitchFamily="18" charset="0"/>
                <a:cs typeface="Times New Roman" panose="02020603050405020304" pitchFamily="18" charset="0"/>
              </a:rPr>
              <a:t>Client Side	: HTML, CSS, Bootstrap, Flask</a:t>
            </a:r>
          </a:p>
          <a:p>
            <a:pPr>
              <a:spcBef>
                <a:spcPts val="3000"/>
              </a:spcBef>
            </a:pPr>
            <a:r>
              <a:rPr lang="en-IN" sz="2400" dirty="0">
                <a:latin typeface="Times New Roman" panose="02020603050405020304" pitchFamily="18" charset="0"/>
                <a:cs typeface="Times New Roman" panose="02020603050405020304" pitchFamily="18" charset="0"/>
              </a:rPr>
              <a:t>IDE		: PyCharm</a:t>
            </a:r>
          </a:p>
          <a:p>
            <a:pPr>
              <a:spcBef>
                <a:spcPts val="3000"/>
              </a:spcBef>
            </a:pPr>
            <a:r>
              <a:rPr lang="en-IN" sz="2400" dirty="0">
                <a:latin typeface="Times New Roman" panose="02020603050405020304" pitchFamily="18" charset="0"/>
                <a:cs typeface="Times New Roman" panose="02020603050405020304" pitchFamily="18" charset="0"/>
              </a:rPr>
              <a:t>Back end	: MySQL</a:t>
            </a:r>
          </a:p>
          <a:p>
            <a:pPr>
              <a:spcBef>
                <a:spcPts val="3000"/>
              </a:spcBef>
            </a:pPr>
            <a:r>
              <a:rPr lang="en-IN" sz="2400" dirty="0">
                <a:latin typeface="Times New Roman" panose="02020603050405020304" pitchFamily="18" charset="0"/>
                <a:cs typeface="Times New Roman" panose="02020603050405020304" pitchFamily="18" charset="0"/>
              </a:rPr>
              <a:t>Server	: </a:t>
            </a:r>
            <a:r>
              <a:rPr lang="en-IN" sz="2400" dirty="0" err="1">
                <a:latin typeface="Times New Roman" panose="02020603050405020304" pitchFamily="18" charset="0"/>
                <a:cs typeface="Times New Roman" panose="02020603050405020304" pitchFamily="18" charset="0"/>
              </a:rPr>
              <a:t>Wampserver</a:t>
            </a:r>
            <a:r>
              <a:rPr lang="en-IN" sz="2400" dirty="0">
                <a:latin typeface="Times New Roman" panose="02020603050405020304" pitchFamily="18" charset="0"/>
                <a:cs typeface="Times New Roman" panose="02020603050405020304" pitchFamily="18" charset="0"/>
              </a:rPr>
              <a:t> </a:t>
            </a:r>
          </a:p>
          <a:p>
            <a:pPr>
              <a:spcBef>
                <a:spcPts val="3000"/>
              </a:spcBef>
            </a:pPr>
            <a:endParaRPr lang="en-IN" sz="2400" dirty="0"/>
          </a:p>
        </p:txBody>
      </p:sp>
    </p:spTree>
    <p:extLst>
      <p:ext uri="{BB962C8B-B14F-4D97-AF65-F5344CB8AC3E}">
        <p14:creationId xmlns:p14="http://schemas.microsoft.com/office/powerpoint/2010/main" val="420347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a:t>
            </a:r>
            <a:br>
              <a:rPr lang="en-US" dirty="0"/>
            </a:b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20000"/>
          </a:bodyPr>
          <a:lstStyle/>
          <a:p>
            <a:pPr algn="just">
              <a:lnSpc>
                <a:spcPct val="150000"/>
              </a:lnSpc>
            </a:pPr>
            <a:r>
              <a:rPr lang="en-US" sz="2400" dirty="0">
                <a:latin typeface="Times New Roman" pitchFamily="18" charset="0"/>
                <a:cs typeface="Times New Roman" pitchFamily="18" charset="0"/>
              </a:rPr>
              <a:t>Machine learning has various applications and one of them is healthcare.</a:t>
            </a:r>
          </a:p>
          <a:p>
            <a:pPr algn="just">
              <a:lnSpc>
                <a:spcPct val="150000"/>
              </a:lnSpc>
            </a:pPr>
            <a:r>
              <a:rPr lang="en-US" sz="2400" dirty="0">
                <a:latin typeface="Times New Roman" pitchFamily="18" charset="0"/>
                <a:cs typeface="Times New Roman" pitchFamily="18" charset="0"/>
              </a:rPr>
              <a:t> There should be much more advanced medical facilities so as to provide the best possible treatment for the patients.</a:t>
            </a:r>
          </a:p>
          <a:p>
            <a:pPr algn="just">
              <a:lnSpc>
                <a:spcPct val="150000"/>
              </a:lnSpc>
            </a:pPr>
            <a:r>
              <a:rPr lang="en-US" sz="2400" dirty="0">
                <a:latin typeface="Times New Roman" pitchFamily="18" charset="0"/>
                <a:cs typeface="Times New Roman" pitchFamily="18" charset="0"/>
              </a:rPr>
              <a:t>Multi Disease Prediction” system based on predictive modeling predicts the disease of the user on the basis of the symptoms that user provides as an input to the system.</a:t>
            </a:r>
          </a:p>
          <a:p>
            <a:pPr algn="just">
              <a:lnSpc>
                <a:spcPct val="150000"/>
              </a:lnSpc>
            </a:pPr>
            <a:r>
              <a:rPr lang="en-US" sz="2400" dirty="0">
                <a:latin typeface="Times New Roman" pitchFamily="18" charset="0"/>
                <a:cs typeface="Times New Roman" pitchFamily="18" charset="0"/>
              </a:rPr>
              <a:t>In this Paper proposed  to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Diabetes analysis and Heart disease. </a:t>
            </a:r>
          </a:p>
          <a:p>
            <a:pPr algn="just">
              <a:lnSpc>
                <a:spcPct val="150000"/>
              </a:lnSpc>
            </a:pPr>
            <a:r>
              <a:rPr lang="en-US" sz="2400" dirty="0">
                <a:latin typeface="Times New Roman" pitchFamily="18" charset="0"/>
                <a:cs typeface="Times New Roman" pitchFamily="18" charset="0"/>
              </a:rPr>
              <a:t>Later other diseases like skin diseases, fever analysis and many more diseases can be included.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dirty="0"/>
            </a:br>
            <a:endParaRPr lang="en-US" dirty="0"/>
          </a:p>
        </p:txBody>
      </p:sp>
      <p:sp>
        <p:nvSpPr>
          <p:cNvPr id="3" name="Content Placeholder 2"/>
          <p:cNvSpPr>
            <a:spLocks noGrp="1"/>
          </p:cNvSpPr>
          <p:nvPr>
            <p:ph idx="1"/>
          </p:nvPr>
        </p:nvSpPr>
        <p:spPr>
          <a:xfrm>
            <a:off x="457200" y="928670"/>
            <a:ext cx="8229600" cy="5197493"/>
          </a:xfrm>
        </p:spPr>
        <p:txBody>
          <a:bodyPr>
            <a:noAutofit/>
          </a:bodyPr>
          <a:lstStyle/>
          <a:p>
            <a:pPr algn="just">
              <a:lnSpc>
                <a:spcPct val="150000"/>
              </a:lnSpc>
            </a:pPr>
            <a:r>
              <a:rPr lang="en-US" sz="2000" dirty="0">
                <a:latin typeface="Times New Roman" pitchFamily="18" charset="0"/>
                <a:cs typeface="Times New Roman" pitchFamily="18" charset="0"/>
              </a:rPr>
              <a:t>The Cardiovascular system is sometimes called the blood-vascular, or simply the circulatory, system. </a:t>
            </a:r>
          </a:p>
          <a:p>
            <a:pPr algn="just">
              <a:lnSpc>
                <a:spcPct val="150000"/>
              </a:lnSpc>
            </a:pPr>
            <a:r>
              <a:rPr lang="en-US" sz="2000" dirty="0">
                <a:latin typeface="Times New Roman" pitchFamily="18" charset="0"/>
                <a:cs typeface="Times New Roman" pitchFamily="18" charset="0"/>
              </a:rPr>
              <a:t>The vital role of the cardiovascular system in maintaining homeostasis depends on the continuous and controlled movement of blood through the thousands of miles of capillaries that permeate every tissue and reach every cell in the body.</a:t>
            </a:r>
          </a:p>
          <a:p>
            <a:pPr algn="just">
              <a:lnSpc>
                <a:spcPct val="150000"/>
              </a:lnSpc>
            </a:pPr>
            <a:r>
              <a:rPr lang="en-IN" sz="2000" dirty="0">
                <a:latin typeface="Times New Roman" pitchFamily="18" charset="0"/>
                <a:cs typeface="Times New Roman" pitchFamily="18" charset="0"/>
              </a:rPr>
              <a:t>Diabetes is considered as a chronic disease associated with an abnormal state of the human body where the level of blood glucose is inconsistent due to some pancreas dysfunction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CEB5-5C45-49D0-BAE9-3B398A4FCD4C}"/>
              </a:ext>
            </a:extLst>
          </p:cNvPr>
          <p:cNvSpPr>
            <a:spLocks noGrp="1"/>
          </p:cNvSpPr>
          <p:nvPr>
            <p:ph type="title"/>
          </p:nvPr>
        </p:nvSpPr>
        <p:spPr>
          <a:xfrm>
            <a:off x="628650" y="365126"/>
            <a:ext cx="7886700" cy="69940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Problems Identified in other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00BA3-FF7B-4531-BD64-74798147E751}"/>
              </a:ext>
            </a:extLst>
          </p:cNvPr>
          <p:cNvSpPr>
            <a:spLocks noGrp="1"/>
          </p:cNvSpPr>
          <p:nvPr>
            <p:ph idx="1"/>
          </p:nvPr>
        </p:nvSpPr>
        <p:spPr>
          <a:xfrm>
            <a:off x="628650" y="1214423"/>
            <a:ext cx="7886700" cy="4158793"/>
          </a:xfrm>
        </p:spPr>
        <p:txBody>
          <a:bodyPr>
            <a:normAutofit/>
          </a:bodyPr>
          <a:lstStyle/>
          <a:p>
            <a:pPr algn="just">
              <a:lnSpc>
                <a:spcPct val="150000"/>
              </a:lnSpc>
            </a:pPr>
            <a:r>
              <a:rPr lang="en-IN" sz="2400" dirty="0">
                <a:latin typeface="Times New Roman" pitchFamily="18" charset="0"/>
                <a:cs typeface="Times New Roman" pitchFamily="18" charset="0"/>
              </a:rPr>
              <a:t>Have to traverse between two different sites to forecast multiple disease.</a:t>
            </a:r>
          </a:p>
          <a:p>
            <a:pPr algn="just">
              <a:lnSpc>
                <a:spcPct val="150000"/>
              </a:lnSpc>
            </a:pPr>
            <a:r>
              <a:rPr lang="en-IN" sz="2400" dirty="0">
                <a:latin typeface="Times New Roman" pitchFamily="18" charset="0"/>
                <a:cs typeface="Times New Roman" pitchFamily="18" charset="0"/>
              </a:rPr>
              <a:t>The usage of Naïve Bayes algorithm in other system were slow</a:t>
            </a:r>
          </a:p>
          <a:p>
            <a:pPr algn="just">
              <a:lnSpc>
                <a:spcPct val="150000"/>
              </a:lnSpc>
            </a:pPr>
            <a:r>
              <a:rPr lang="en-IN" sz="2400" dirty="0">
                <a:latin typeface="Times New Roman" pitchFamily="18" charset="0"/>
                <a:cs typeface="Times New Roman" pitchFamily="18" charset="0"/>
              </a:rPr>
              <a:t>Doesn’t have the functionality where admin can able to train their own ML model</a:t>
            </a:r>
          </a:p>
          <a:p>
            <a:pPr algn="just">
              <a:lnSpc>
                <a:spcPct val="150000"/>
              </a:lnSpc>
            </a:pPr>
            <a:r>
              <a:rPr lang="en-IN" sz="2400" dirty="0">
                <a:latin typeface="Times New Roman" pitchFamily="18" charset="0"/>
                <a:cs typeface="Times New Roman" pitchFamily="18" charset="0"/>
              </a:rPr>
              <a:t>The accuracy of the project is low.</a:t>
            </a:r>
          </a:p>
        </p:txBody>
      </p:sp>
    </p:spTree>
    <p:extLst>
      <p:ext uri="{BB962C8B-B14F-4D97-AF65-F5344CB8AC3E}">
        <p14:creationId xmlns:p14="http://schemas.microsoft.com/office/powerpoint/2010/main" val="3150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In multiple diseases prediction system a user can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more than one disease on a single website. </a:t>
            </a:r>
          </a:p>
          <a:p>
            <a:pPr algn="just">
              <a:lnSpc>
                <a:spcPct val="150000"/>
              </a:lnSpc>
            </a:pPr>
            <a:r>
              <a:rPr lang="en-US" sz="2400" dirty="0">
                <a:latin typeface="Times New Roman" pitchFamily="18" charset="0"/>
                <a:cs typeface="Times New Roman" pitchFamily="18" charset="0"/>
              </a:rPr>
              <a:t>The user doesn’t need to traverse different places in order to predict whether he/she has a particular disease or not.</a:t>
            </a:r>
          </a:p>
          <a:p>
            <a:pPr algn="just">
              <a:lnSpc>
                <a:spcPct val="150000"/>
              </a:lnSpc>
            </a:pPr>
            <a:r>
              <a:rPr lang="en-US" sz="2400" dirty="0">
                <a:latin typeface="Times New Roman" pitchFamily="18" charset="0"/>
                <a:cs typeface="Times New Roman" pitchFamily="18" charset="0"/>
              </a:rPr>
              <a:t> In multiple diseases prediction system, the user needs to select the name of the particular disease, enter its parameters and just click on submit.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Existing system</a:t>
            </a:r>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One algorithm may work well on a specific dataset while it cannot show a good performance on some others. </a:t>
            </a:r>
          </a:p>
          <a:p>
            <a:pPr lvl="0" algn="just">
              <a:lnSpc>
                <a:spcPct val="150000"/>
              </a:lnSpc>
            </a:pPr>
            <a:r>
              <a:rPr lang="en-US" sz="2400" dirty="0">
                <a:latin typeface="Times New Roman" pitchFamily="18" charset="0"/>
                <a:cs typeface="Times New Roman" pitchFamily="18" charset="0"/>
              </a:rPr>
              <a:t>So, selecting a suitable algorithm for a specific dataset is a big challenge in bioinformatics.</a:t>
            </a:r>
          </a:p>
          <a:p>
            <a:pPr lvl="0" algn="just">
              <a:lnSpc>
                <a:spcPct val="150000"/>
              </a:lnSpc>
            </a:pPr>
            <a:r>
              <a:rPr lang="en-US" sz="2400" dirty="0">
                <a:latin typeface="Times New Roman" pitchFamily="18" charset="0"/>
                <a:cs typeface="Times New Roman" pitchFamily="18" charset="0"/>
              </a:rPr>
              <a:t>Consequently, selecting good feature selection or classification algorithms is also a big challenge in this field.</a:t>
            </a:r>
          </a:p>
          <a:p>
            <a:pPr lvl="0" algn="just">
              <a:lnSpc>
                <a:spcPct val="150000"/>
              </a:lnSpc>
            </a:pPr>
            <a:r>
              <a:rPr lang="en-US" sz="2400" dirty="0">
                <a:latin typeface="Times New Roman" pitchFamily="18" charset="0"/>
                <a:cs typeface="Times New Roman" pitchFamily="18" charset="0"/>
              </a:rPr>
              <a:t>The  classification performance is slightly worst.</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p:cNvSpPr>
            <a:spLocks noGrp="1"/>
          </p:cNvSpPr>
          <p:nvPr>
            <p:ph idx="1"/>
          </p:nvPr>
        </p:nvSpPr>
        <p:spPr>
          <a:xfrm>
            <a:off x="457200" y="1052736"/>
            <a:ext cx="8229600" cy="3508442"/>
          </a:xfrm>
        </p:spPr>
        <p:txBody>
          <a:bodyPr>
            <a:noAutofit/>
          </a:bodyPr>
          <a:lstStyle/>
          <a:p>
            <a:pPr algn="just">
              <a:lnSpc>
                <a:spcPct val="150000"/>
              </a:lnSpc>
            </a:pPr>
            <a:r>
              <a:rPr lang="en-US" sz="2000" dirty="0">
                <a:latin typeface="Times New Roman" pitchFamily="18" charset="0"/>
                <a:cs typeface="Times New Roman" pitchFamily="18" charset="0"/>
              </a:rPr>
              <a:t>In multi disease model prediction, it is possible to predict more than one disease at a time.</a:t>
            </a:r>
          </a:p>
          <a:p>
            <a:pPr algn="just">
              <a:lnSpc>
                <a:spcPct val="150000"/>
              </a:lnSpc>
            </a:pPr>
            <a:r>
              <a:rPr lang="en-US" sz="2000" dirty="0">
                <a:latin typeface="Times New Roman" pitchFamily="18" charset="0"/>
                <a:cs typeface="Times New Roman" pitchFamily="18" charset="0"/>
              </a:rPr>
              <a:t> It will reduce time and also due to predicting multiple diseases at a time there is a chance of reducing mortality rate.</a:t>
            </a:r>
          </a:p>
          <a:p>
            <a:pPr algn="just">
              <a:lnSpc>
                <a:spcPct val="150000"/>
              </a:lnSpc>
            </a:pPr>
            <a:r>
              <a:rPr lang="en-US" sz="2000" dirty="0">
                <a:latin typeface="Times New Roman" pitchFamily="18" charset="0"/>
                <a:cs typeface="Times New Roman" pitchFamily="18" charset="0"/>
              </a:rPr>
              <a:t> The proposed framework employs data mining techniques to detect Chronic diseases early. </a:t>
            </a:r>
          </a:p>
          <a:p>
            <a:pPr algn="just">
              <a:lnSpc>
                <a:spcPct val="150000"/>
              </a:lnSpc>
            </a:pPr>
            <a:r>
              <a:rPr lang="en-US" sz="2000" dirty="0">
                <a:latin typeface="Times New Roman" pitchFamily="18" charset="0"/>
                <a:cs typeface="Times New Roman" pitchFamily="18" charset="0"/>
              </a:rPr>
              <a:t>Training and Testing are the two stages of the machine learning algorithm.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This is a novel method that builds on current research to derive quick and precise diagnostics.</a:t>
            </a:r>
          </a:p>
          <a:p>
            <a:pPr lvl="0" algn="just">
              <a:lnSpc>
                <a:spcPct val="150000"/>
              </a:lnSpc>
            </a:pPr>
            <a:r>
              <a:rPr lang="en-US" sz="2400" dirty="0">
                <a:latin typeface="Times New Roman" pitchFamily="18" charset="0"/>
                <a:cs typeface="Times New Roman" pitchFamily="18" charset="0"/>
              </a:rPr>
              <a:t>The method significantly outperforms other published research in this area due to its superior accuracy.</a:t>
            </a:r>
          </a:p>
          <a:p>
            <a:pPr lvl="0" algn="just">
              <a:lnSpc>
                <a:spcPct val="150000"/>
              </a:lnSpc>
            </a:pPr>
            <a:r>
              <a:rPr lang="en-US" sz="2400" dirty="0">
                <a:latin typeface="Times New Roman" pitchFamily="18" charset="0"/>
                <a:cs typeface="Times New Roman" pitchFamily="18" charset="0"/>
              </a:rPr>
              <a:t>intention is to accurately classify the presence of diseases.</a:t>
            </a:r>
          </a:p>
          <a:p>
            <a:pPr lvl="0" algn="just">
              <a:lnSpc>
                <a:spcPct val="150000"/>
              </a:lnSpc>
            </a:pPr>
            <a:r>
              <a:rPr lang="en-US" sz="2400" dirty="0">
                <a:latin typeface="Times New Roman" pitchFamily="18" charset="0"/>
                <a:cs typeface="Times New Roman" pitchFamily="18" charset="0"/>
              </a:rPr>
              <a:t>It may result in early detection that leads to a decrease in mortality rate.</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US" dirty="0"/>
          </a:p>
        </p:txBody>
      </p:sp>
      <p:pic>
        <p:nvPicPr>
          <p:cNvPr id="25602" name="Picture 2"/>
          <p:cNvPicPr>
            <a:picLocks noGrp="1" noChangeAspect="1" noChangeArrowheads="1"/>
          </p:cNvPicPr>
          <p:nvPr>
            <p:ph idx="1"/>
          </p:nvPr>
        </p:nvPicPr>
        <p:blipFill>
          <a:blip r:embed="rId2"/>
          <a:srcRect l="35801" t="21466" r="34027" b="7506"/>
          <a:stretch>
            <a:fillRect/>
          </a:stretch>
        </p:blipFill>
        <p:spPr bwMode="auto">
          <a:xfrm>
            <a:off x="2353147" y="1772816"/>
            <a:ext cx="4437706" cy="457203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5618</TotalTime>
  <Words>670</Words>
  <Application>Microsoft Macintosh PowerPoint</Application>
  <PresentationFormat>On-screen Show (4:3)</PresentationFormat>
  <Paragraphs>103</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Paavai Engineering College (Autonomous)</vt:lpstr>
      <vt:lpstr>Abstract </vt:lpstr>
      <vt:lpstr>INTRODUCTION </vt:lpstr>
      <vt:lpstr>Problems Identified in other system</vt:lpstr>
      <vt:lpstr>Objective</vt:lpstr>
      <vt:lpstr>Cons of Existing system</vt:lpstr>
      <vt:lpstr>Proposed System </vt:lpstr>
      <vt:lpstr>Advantages</vt:lpstr>
      <vt:lpstr>System Architecture</vt:lpstr>
      <vt:lpstr>Model Flow – Training Phase</vt:lpstr>
      <vt:lpstr>Model Flow – Testing Phase</vt:lpstr>
      <vt:lpstr>Software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System </dc:title>
  <dc:creator>varma</dc:creator>
  <cp:lastModifiedBy>19104117VARUN KRISHNAN.V</cp:lastModifiedBy>
  <cp:revision>19</cp:revision>
  <dcterms:created xsi:type="dcterms:W3CDTF">2023-03-09T04:21:43Z</dcterms:created>
  <dcterms:modified xsi:type="dcterms:W3CDTF">2023-05-01T13:48:41Z</dcterms:modified>
</cp:coreProperties>
</file>