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</p:sldIdLst>
  <p:sldSz cx="9753600" cy="73152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ialle" charset="1" panose="020B0604020202020204"/>
      <p:regular r:id="rId10"/>
    </p:embeddedFont>
    <p:embeddedFont>
      <p:font typeface="Arialle Bold" charset="1" panose="020B0704020202020204"/>
      <p:regular r:id="rId11"/>
    </p:embeddedFont>
    <p:embeddedFont>
      <p:font typeface="Arialle Italics" charset="1" panose="020B0604020202090204"/>
      <p:regular r:id="rId12"/>
    </p:embeddedFont>
    <p:embeddedFont>
      <p:font typeface="Arialle Bold Italics" charset="1" panose="020B0704020202090204"/>
      <p:regular r:id="rId13"/>
    </p:embeddedFont>
    <p:embeddedFont>
      <p:font typeface="League Spartan" charset="1" panose="000008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1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49809" y="2367664"/>
            <a:ext cx="1019175" cy="788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2"/>
              </a:lnSpc>
            </a:pPr>
            <a:r>
              <a:rPr lang="en-US" sz="6439" spc="-193">
                <a:solidFill>
                  <a:srgbClr val="222222"/>
                </a:solidFill>
                <a:latin typeface="League Spartan"/>
              </a:rPr>
              <a:t>01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49809" y="3313335"/>
            <a:ext cx="1163248" cy="48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86"/>
              </a:lnSpc>
            </a:pPr>
            <a:r>
              <a:rPr lang="en-US" sz="1407">
                <a:solidFill>
                  <a:srgbClr val="222222"/>
                </a:solidFill>
                <a:latin typeface="Arialle"/>
              </a:rPr>
              <a:t>Business Understanding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36460" y="2362751"/>
            <a:ext cx="1209675" cy="798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95"/>
              </a:lnSpc>
            </a:pPr>
            <a:r>
              <a:rPr lang="en-US" sz="6439" spc="-515">
                <a:solidFill>
                  <a:srgbClr val="222222"/>
                </a:solidFill>
                <a:latin typeface="League Spartan"/>
              </a:rPr>
              <a:t>02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82584" y="3313335"/>
            <a:ext cx="1191034" cy="48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86"/>
              </a:lnSpc>
            </a:pPr>
            <a:r>
              <a:rPr lang="en-US" sz="1407">
                <a:solidFill>
                  <a:srgbClr val="222222"/>
                </a:solidFill>
                <a:latin typeface="Arialle"/>
              </a:rPr>
              <a:t>Understanding 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98381" y="2363051"/>
            <a:ext cx="1125415" cy="788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2"/>
              </a:lnSpc>
            </a:pPr>
            <a:r>
              <a:rPr lang="en-US" sz="6439" spc="-193">
                <a:solidFill>
                  <a:srgbClr val="222222"/>
                </a:solidFill>
                <a:latin typeface="League Spartan"/>
              </a:rPr>
              <a:t>03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53513" y="3313119"/>
            <a:ext cx="1145934" cy="96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86"/>
              </a:lnSpc>
            </a:pPr>
            <a:r>
              <a:rPr lang="en-US" sz="1407">
                <a:solidFill>
                  <a:srgbClr val="222222"/>
                </a:solidFill>
                <a:latin typeface="Arialle"/>
              </a:rPr>
              <a:t>Clean and Handle Anomalies in Data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58614" y="2362535"/>
            <a:ext cx="1209675" cy="798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95"/>
              </a:lnSpc>
            </a:pPr>
            <a:r>
              <a:rPr lang="en-US" sz="6439">
                <a:solidFill>
                  <a:srgbClr val="222222"/>
                </a:solidFill>
                <a:latin typeface="League Spartan"/>
              </a:rPr>
              <a:t>04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04737" y="3313119"/>
            <a:ext cx="1116121" cy="48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86"/>
              </a:lnSpc>
            </a:pPr>
            <a:r>
              <a:rPr lang="en-US" sz="1407">
                <a:solidFill>
                  <a:srgbClr val="222222"/>
                </a:solidFill>
                <a:latin typeface="Arialle"/>
              </a:rPr>
              <a:t>Explore Relations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66442" y="2362319"/>
            <a:ext cx="1209675" cy="798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95"/>
              </a:lnSpc>
            </a:pPr>
            <a:r>
              <a:rPr lang="en-US" sz="6439" spc="-515">
                <a:solidFill>
                  <a:srgbClr val="222222"/>
                </a:solidFill>
                <a:latin typeface="League Spartan"/>
              </a:rPr>
              <a:t>05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12565" y="3312903"/>
            <a:ext cx="1116121" cy="48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86"/>
              </a:lnSpc>
            </a:pPr>
            <a:r>
              <a:rPr lang="en-US" sz="1407">
                <a:solidFill>
                  <a:srgbClr val="222222"/>
                </a:solidFill>
                <a:latin typeface="Arialle"/>
              </a:rPr>
              <a:t>Build Base Model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7123" y="521970"/>
            <a:ext cx="5612989" cy="845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46"/>
              </a:lnSpc>
            </a:pPr>
            <a:r>
              <a:rPr lang="en-US" sz="6439" spc="-193">
                <a:solidFill>
                  <a:srgbClr val="222222"/>
                </a:solidFill>
                <a:latin typeface="League Spartan"/>
              </a:rPr>
              <a:t>Methodology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64048" y="1587048"/>
            <a:ext cx="7997829" cy="46159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867123" y="4664941"/>
            <a:ext cx="1145934" cy="784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2"/>
              </a:lnSpc>
            </a:pPr>
            <a:r>
              <a:rPr lang="en-US" sz="6439" spc="-193">
                <a:solidFill>
                  <a:srgbClr val="222222"/>
                </a:solidFill>
                <a:latin typeface="League Spartan"/>
              </a:rPr>
              <a:t>06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67123" y="5610613"/>
            <a:ext cx="1145934" cy="48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86"/>
              </a:lnSpc>
            </a:pPr>
            <a:r>
              <a:rPr lang="en-US" sz="1407">
                <a:solidFill>
                  <a:srgbClr val="222222"/>
                </a:solidFill>
                <a:latin typeface="Arialle"/>
              </a:rPr>
              <a:t>Feature Importances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453775" y="4660029"/>
            <a:ext cx="1209675" cy="797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95"/>
              </a:lnSpc>
            </a:pPr>
            <a:r>
              <a:rPr lang="en-US" sz="6439" spc="-515">
                <a:solidFill>
                  <a:srgbClr val="222222"/>
                </a:solidFill>
                <a:latin typeface="League Spartan"/>
              </a:rPr>
              <a:t>07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99898" y="5610613"/>
            <a:ext cx="1116121" cy="48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86"/>
              </a:lnSpc>
            </a:pPr>
            <a:r>
              <a:rPr lang="en-US" sz="1407">
                <a:solidFill>
                  <a:srgbClr val="222222"/>
                </a:solidFill>
                <a:latin typeface="Arialle"/>
              </a:rPr>
              <a:t>Tune Parameters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215695" y="4660329"/>
            <a:ext cx="1125415" cy="784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2"/>
              </a:lnSpc>
            </a:pPr>
            <a:r>
              <a:rPr lang="en-US" sz="6439" spc="-193">
                <a:solidFill>
                  <a:srgbClr val="222222"/>
                </a:solidFill>
                <a:latin typeface="League Spartan"/>
              </a:rPr>
              <a:t>08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270827" y="5610397"/>
            <a:ext cx="1145934" cy="120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86"/>
              </a:lnSpc>
            </a:pPr>
            <a:r>
              <a:rPr lang="en-US" sz="1407">
                <a:solidFill>
                  <a:srgbClr val="222222"/>
                </a:solidFill>
                <a:latin typeface="Arialle"/>
              </a:rPr>
              <a:t>Rebuild Model on Tuned Parameters</a:t>
            </a:r>
          </a:p>
          <a:p>
            <a:pPr>
              <a:lnSpc>
                <a:spcPts val="1886"/>
              </a:lnSpc>
            </a:pPr>
            <a:r>
              <a:rPr lang="en-US" sz="1407">
                <a:solidFill>
                  <a:srgbClr val="222222"/>
                </a:solidFill>
                <a:latin typeface="Arialle"/>
              </a:rPr>
              <a:t>(Repeat Process)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875928" y="4659813"/>
            <a:ext cx="1209675" cy="797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95"/>
              </a:lnSpc>
            </a:pPr>
            <a:r>
              <a:rPr lang="en-US" sz="6439">
                <a:solidFill>
                  <a:srgbClr val="222222"/>
                </a:solidFill>
                <a:latin typeface="League Spartan"/>
              </a:rPr>
              <a:t>09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922052" y="5610397"/>
            <a:ext cx="1116121" cy="144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86"/>
              </a:lnSpc>
            </a:pPr>
            <a:r>
              <a:rPr lang="en-US" sz="1407">
                <a:solidFill>
                  <a:srgbClr val="222222"/>
                </a:solidFill>
                <a:latin typeface="Arialle"/>
              </a:rPr>
              <a:t>Experiment on Multiple Models and Ensemble to improve Accuracy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683756" y="4659596"/>
            <a:ext cx="1209675" cy="797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95"/>
              </a:lnSpc>
            </a:pPr>
            <a:r>
              <a:rPr lang="en-US" sz="6439" spc="-515">
                <a:solidFill>
                  <a:srgbClr val="222222"/>
                </a:solidFill>
                <a:latin typeface="League Spartan"/>
              </a:rPr>
              <a:t>1 0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729880" y="5610181"/>
            <a:ext cx="1116121" cy="120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86"/>
              </a:lnSpc>
            </a:pPr>
            <a:r>
              <a:rPr lang="en-US" sz="1407">
                <a:solidFill>
                  <a:srgbClr val="222222"/>
                </a:solidFill>
                <a:latin typeface="Arialle"/>
              </a:rPr>
              <a:t>Evaluate</a:t>
            </a:r>
          </a:p>
          <a:p>
            <a:pPr>
              <a:lnSpc>
                <a:spcPts val="1886"/>
              </a:lnSpc>
            </a:pPr>
            <a:r>
              <a:rPr lang="en-US" sz="1407">
                <a:solidFill>
                  <a:srgbClr val="222222"/>
                </a:solidFill>
                <a:latin typeface="Arialle"/>
              </a:rPr>
              <a:t>&amp; Repeat Process for Improving 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DAEX-tKWXYQ</dc:identifier>
  <dcterms:modified xsi:type="dcterms:W3CDTF">2011-08-01T06:04:30Z</dcterms:modified>
  <cp:revision>1</cp:revision>
  <dc:title>Methodology</dc:title>
</cp:coreProperties>
</file>