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91868\Downloads\employee_data.csv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dir="t" rig="threePt">
                <a:rot lat="0" lon="0" rev="1200000"/>
              </a:lightRig>
            </a:scene3d>
            <a:sp3d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0728832"/>
        <c:axId val="100730368"/>
        <c:axId val="0"/>
      </c:bar3DChart>
      <c:catAx>
        <c:axId val="100728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30368"/>
        <c:crosses val="autoZero"/>
        <c:auto val="1"/>
        <c:lblAlgn val="ctr"/>
        <c:lblOffset val="100"/>
        <c:noMultiLvlLbl val="0"/>
      </c:catAx>
      <c:valAx>
        <c:axId val="100730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2883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7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4000" y="3245074"/>
            <a:ext cx="83058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 </a:t>
            </a:r>
            <a:r>
              <a:rPr dirty="0" sz="2400" lang="en-US" err="1" smtClean="0"/>
              <a:t> </a:t>
            </a:r>
            <a:r>
              <a:rPr dirty="0" sz="2400" lang="en-US" err="1" smtClean="0"/>
              <a:t>V</a:t>
            </a:r>
            <a:r>
              <a:rPr dirty="0" sz="2400" lang="en-US" err="1" smtClean="0"/>
              <a:t>ARUN </a:t>
            </a:r>
            <a:r>
              <a:rPr dirty="0" sz="2400" lang="en-US" err="1" smtClean="0"/>
              <a:t>K</a:t>
            </a:r>
            <a:r>
              <a:rPr dirty="0" sz="2400" lang="en-US" err="1" smtClean="0"/>
              <a:t>U</a:t>
            </a:r>
            <a:r>
              <a:rPr dirty="0" sz="2400" lang="en-US" err="1" smtClean="0"/>
              <a:t>M</a:t>
            </a:r>
            <a:r>
              <a:rPr dirty="0" sz="2400" lang="en-US" err="1" smtClean="0"/>
              <a:t>A</a:t>
            </a:r>
            <a:r>
              <a:rPr dirty="0" sz="2400" lang="en-US" err="1" smtClean="0"/>
              <a:t>R</a:t>
            </a:r>
            <a:r>
              <a:rPr dirty="0" sz="2400" lang="en-US" err="1" smtClean="0"/>
              <a:t>.</a:t>
            </a:r>
            <a:r>
              <a:rPr dirty="0" sz="2400" lang="en-US" err="1" smtClean="0"/>
              <a:t>C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 smtClean="0"/>
              <a:t> 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r>
              <a:rPr dirty="0" sz="2400" lang="en-US" smtClean="0"/>
              <a:t>3</a:t>
            </a:r>
            <a:r>
              <a:rPr dirty="0" sz="2400" lang="en-US" smtClean="0"/>
              <a:t>4</a:t>
            </a:r>
            <a:r>
              <a:rPr dirty="0" sz="2400" lang="en-US" smtClean="0"/>
              <a:t>0</a:t>
            </a:r>
            <a:r>
              <a:rPr dirty="0" sz="2400" lang="en-US" smtClean="0"/>
              <a:t>4</a:t>
            </a:r>
            <a:r>
              <a:rPr dirty="0" sz="2400" lang="en-US" smtClean="0"/>
              <a:t>6</a:t>
            </a:r>
            <a:endParaRPr dirty="0" sz="2400" lang="en-US"/>
          </a:p>
          <a:p>
            <a:r>
              <a:rPr dirty="0" sz="2400" lang="en-US"/>
              <a:t>DEPARTMENT: </a:t>
            </a:r>
            <a:r>
              <a:rPr dirty="0" sz="2400" lang="en-US" smtClean="0"/>
              <a:t> </a:t>
            </a:r>
            <a:r>
              <a:rPr dirty="0" sz="2400" lang="en-US" err="1" smtClean="0"/>
              <a:t>B.Com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c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u</a:t>
            </a:r>
            <a:r>
              <a:rPr dirty="0" sz="2400" lang="en-US" smtClean="0"/>
              <a:t>n</a:t>
            </a:r>
            <a:r>
              <a:rPr dirty="0" sz="2400" lang="en-US" smtClean="0"/>
              <a:t>t</a:t>
            </a:r>
            <a:r>
              <a:rPr dirty="0" sz="2400" lang="en-US" smtClean="0"/>
              <a:t>i</a:t>
            </a:r>
            <a:r>
              <a:rPr dirty="0" sz="2400" lang="en-US" smtClean="0"/>
              <a:t>ng</a:t>
            </a:r>
            <a:r>
              <a:rPr dirty="0" sz="2400" lang="en-US" smtClean="0"/>
              <a:t> </a:t>
            </a:r>
            <a:r>
              <a:rPr dirty="0" sz="2400" lang="en-US" smtClean="0"/>
              <a:t>and</a:t>
            </a:r>
            <a:r>
              <a:rPr dirty="0" sz="2400" lang="en-US" smtClean="0"/>
              <a:t> </a:t>
            </a:r>
            <a:r>
              <a:rPr dirty="0" sz="2400" lang="en-US" smtClean="0"/>
              <a:t>f</a:t>
            </a:r>
            <a:r>
              <a:rPr dirty="0" sz="2400" lang="en-US" smtClean="0"/>
              <a:t>i</a:t>
            </a:r>
            <a:r>
              <a:rPr dirty="0" sz="2400" lang="en-US" smtClean="0"/>
              <a:t>n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c</a:t>
            </a:r>
            <a:r>
              <a:rPr dirty="0" sz="2400" lang="en-US" smtClean="0"/>
              <a:t>e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G</a:t>
            </a:r>
            <a:r>
              <a:rPr dirty="0" sz="2400" lang="en-US" smtClean="0"/>
              <a:t>o</a:t>
            </a:r>
            <a:r>
              <a:rPr dirty="0" sz="2400" lang="en-US" smtClean="0"/>
              <a:t>v</a:t>
            </a:r>
            <a:r>
              <a:rPr dirty="0" sz="2400" lang="en-US" smtClean="0"/>
              <a:t>ernment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r</a:t>
            </a:r>
            <a:r>
              <a:rPr dirty="0" sz="2400" lang="en-US" smtClean="0"/>
              <a:t>t</a:t>
            </a:r>
            <a:r>
              <a:rPr dirty="0" sz="2400" lang="en-US" smtClean="0"/>
              <a:t>s</a:t>
            </a:r>
            <a:r>
              <a:rPr dirty="0" sz="2400" lang="en-US" smtClean="0"/>
              <a:t> </a:t>
            </a:r>
            <a:r>
              <a:rPr dirty="0" sz="2400" lang="en-US" smtClean="0"/>
              <a:t>c</a:t>
            </a:r>
            <a:r>
              <a:rPr dirty="0" sz="2400" lang="en-US" smtClean="0"/>
              <a:t>o</a:t>
            </a:r>
            <a:r>
              <a:rPr dirty="0" sz="2400" lang="en-US" smtClean="0"/>
              <a:t>l</a:t>
            </a:r>
            <a:r>
              <a:rPr dirty="0" sz="2400" lang="en-US" smtClean="0"/>
              <a:t>l</a:t>
            </a:r>
            <a:r>
              <a:rPr dirty="0" sz="2400" lang="en-US" smtClean="0"/>
              <a:t>ege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TextBox 1"/>
          <p:cNvSpPr txBox="1"/>
          <p:nvPr/>
        </p:nvSpPr>
        <p:spPr>
          <a:xfrm>
            <a:off x="609600" y="1371600"/>
            <a:ext cx="7413625" cy="5882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Data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 err="1"/>
              <a:t>Koggle</a:t>
            </a:r>
            <a:r>
              <a:rPr dirty="0" sz="2000" lang="en-IN"/>
              <a:t> – Using this website to collect the data for the project.</a:t>
            </a:r>
          </a:p>
          <a:p>
            <a:endParaRPr dirty="0" sz="2000" lang="en-IN"/>
          </a:p>
          <a:p>
            <a:r>
              <a:rPr b="1" dirty="0" sz="2000" lang="en-IN"/>
              <a:t>Feature collection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Excel spread sheet  </a:t>
            </a:r>
            <a:r>
              <a:rPr dirty="0" sz="2000" lang="en-IN"/>
              <a:t>- Excel sheet is used to arrange the relevant data. </a:t>
            </a:r>
          </a:p>
          <a:p>
            <a:endParaRPr dirty="0" sz="2000" lang="en-IN"/>
          </a:p>
          <a:p>
            <a:r>
              <a:rPr b="1" dirty="0" sz="2000" lang="en-IN"/>
              <a:t>Data cleaning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Conditional formatting </a:t>
            </a:r>
            <a:r>
              <a:rPr dirty="0" sz="2000" lang="en-IN"/>
              <a:t>– Used  to identify the blank area.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Filter Option </a:t>
            </a:r>
            <a:r>
              <a:rPr dirty="0" sz="2000" lang="en-IN"/>
              <a:t>– This option is used to remove the blanks.</a:t>
            </a:r>
          </a:p>
          <a:p>
            <a:endParaRPr dirty="0" sz="2000" lang="en-IN"/>
          </a:p>
          <a:p>
            <a:r>
              <a:rPr dirty="0" sz="2000" lang="en-IN"/>
              <a:t>P</a:t>
            </a:r>
            <a:r>
              <a:rPr b="1" dirty="0" sz="2000" lang="en-IN"/>
              <a:t>erformance Level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Grading</a:t>
            </a:r>
            <a:r>
              <a:rPr dirty="0" sz="2000" lang="en-IN"/>
              <a:t>  - We use the “IFS” formula to grading the employee         performance level </a:t>
            </a:r>
          </a:p>
          <a:p>
            <a:pPr lvl="2"/>
            <a:r>
              <a:rPr b="1" dirty="0" sz="2000" lang="en-IN"/>
              <a:t> Formula </a:t>
            </a:r>
            <a:r>
              <a:rPr b="1" dirty="0" sz="2000" lang="en-US"/>
              <a:t>=IFS(Z9&gt;=5,"VERY     HIGH",Z9&gt;=4,"HIGH",Z9&gt;=3,"MED","TRUE", "LOW")</a:t>
            </a:r>
            <a:endParaRPr b="1" dirty="0" sz="2000" lang="en-IN"/>
          </a:p>
          <a:p>
            <a:pPr lvl="1"/>
            <a:endParaRPr b="1" dirty="0" sz="2000" lang="en-IN"/>
          </a:p>
          <a:p>
            <a:r>
              <a:rPr dirty="0" sz="2000" lang="en-IN"/>
              <a:t>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extBox 4"/>
          <p:cNvSpPr txBox="1"/>
          <p:nvPr/>
        </p:nvSpPr>
        <p:spPr>
          <a:xfrm>
            <a:off x="762000" y="457200"/>
            <a:ext cx="3505200" cy="64633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3600" lang="en-IN" spc="15">
                <a:latin typeface="Trebuchet MS"/>
                <a:cs typeface="Trebuchet MS"/>
              </a:rPr>
              <a:t>M</a:t>
            </a:r>
            <a:r>
              <a:rPr b="1" dirty="0" sz="3600" lang="en-IN">
                <a:latin typeface="Trebuchet MS"/>
                <a:cs typeface="Trebuchet MS"/>
              </a:rPr>
              <a:t>O</a:t>
            </a:r>
            <a:r>
              <a:rPr b="1" dirty="0" sz="3600" lang="en-IN" spc="-15">
                <a:latin typeface="Trebuchet MS"/>
                <a:cs typeface="Trebuchet MS"/>
              </a:rPr>
              <a:t>D</a:t>
            </a:r>
            <a:r>
              <a:rPr b="1" dirty="0" sz="3600" lang="en-IN" spc="-35">
                <a:latin typeface="Trebuchet MS"/>
                <a:cs typeface="Trebuchet MS"/>
              </a:rPr>
              <a:t>E</a:t>
            </a:r>
            <a:r>
              <a:rPr b="1" dirty="0" sz="3600" lang="en-IN" spc="-30">
                <a:latin typeface="Trebuchet MS"/>
                <a:cs typeface="Trebuchet MS"/>
              </a:rPr>
              <a:t>LL</a:t>
            </a:r>
            <a:r>
              <a:rPr b="1" dirty="0" sz="3600" lang="en-IN" spc="-5">
                <a:latin typeface="Trebuchet MS"/>
                <a:cs typeface="Trebuchet MS"/>
              </a:rPr>
              <a:t>I</a:t>
            </a:r>
            <a:r>
              <a:rPr b="1" dirty="0" sz="3600" lang="en-IN" spc="30">
                <a:latin typeface="Trebuchet MS"/>
                <a:cs typeface="Trebuchet MS"/>
              </a:rPr>
              <a:t>N</a:t>
            </a:r>
            <a:r>
              <a:rPr b="1" dirty="0" sz="3600" lang="en-IN" spc="5">
                <a:latin typeface="Trebuchet MS"/>
                <a:cs typeface="Trebuchet MS"/>
              </a:rPr>
              <a:t>G</a:t>
            </a:r>
            <a:endParaRPr dirty="0" sz="3600" lang="en-IN">
              <a:latin typeface="Trebuchet MS"/>
              <a:cs typeface="Trebuchet MS"/>
            </a:endParaRPr>
          </a:p>
        </p:txBody>
      </p:sp>
      <p:sp>
        <p:nvSpPr>
          <p:cNvPr id="1048680" name="TextBox 6"/>
          <p:cNvSpPr txBox="1"/>
          <p:nvPr/>
        </p:nvSpPr>
        <p:spPr>
          <a:xfrm>
            <a:off x="1066800" y="1496961"/>
            <a:ext cx="7620000" cy="347787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IN"/>
              <a:t>Summary 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b="1" dirty="0" sz="2000" lang="en-IN"/>
              <a:t>Pivot table </a:t>
            </a:r>
            <a:r>
              <a:rPr dirty="0" sz="2000" lang="en-IN"/>
              <a:t>– We use the pivot table to get crisp and clear data about the employee performance . For that we used the below details :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Filter – Gender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Column -Performance level 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Row – Business Unit</a:t>
            </a:r>
          </a:p>
          <a:p>
            <a:pPr indent="-342900" lvl="2" marL="1257300">
              <a:buFont typeface="Wingdings" panose="05000000000000000000" pitchFamily="2" charset="2"/>
              <a:buChar char="§"/>
            </a:pPr>
            <a:r>
              <a:rPr dirty="0" sz="2000" lang="en-IN"/>
              <a:t> Value – Count of First name </a:t>
            </a:r>
          </a:p>
          <a:p>
            <a:pPr lvl="1"/>
            <a:endParaRPr dirty="0" sz="2000" lang="en-IN"/>
          </a:p>
          <a:p>
            <a:r>
              <a:rPr b="1" dirty="0" sz="2000" lang="en-IN"/>
              <a:t>Visualization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IN"/>
              <a:t> </a:t>
            </a:r>
            <a:r>
              <a:rPr b="1" dirty="0" sz="2000" lang="en-IN"/>
              <a:t>Graph</a:t>
            </a:r>
            <a:r>
              <a:rPr dirty="0" sz="2000" lang="en-IN"/>
              <a:t> – Graph show the result of this analysis.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755332" y="1524000"/>
          <a:ext cx="8388668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4" name="TextBox 2"/>
          <p:cNvSpPr txBox="1"/>
          <p:nvPr/>
        </p:nvSpPr>
        <p:spPr>
          <a:xfrm>
            <a:off x="755332" y="1295400"/>
            <a:ext cx="7626668" cy="526297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employee performance analysis reveals a predominant concentration of employees in the MEDIUM performance category, indicating an average performance level across the organization. With 778 employees at this level, targeted interventions are needed to elevate performance.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The LOW performance category, with 398 employees, highlights areas for potential improvement and support. </a:t>
            </a:r>
          </a:p>
          <a:p>
            <a:pPr indent="-342900" marL="342900">
              <a:buFont typeface="Wingdings" panose="05000000000000000000" pitchFamily="2" charset="2"/>
              <a:buChar char="ü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400" lang="en-US"/>
              <a:t>Conversely, the HIGH (220 employees) and VERY HIGH (137 employees) performance levels show a strong and exceptional workforce that drives significant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 sz="4250" spc="5">
                <a:latin typeface="Sitka Heading Semibold" pitchFamily="2" charset="0"/>
              </a:rPr>
              <a:t>PROJECT</a:t>
            </a:r>
            <a:r>
              <a:rPr b="0" dirty="0" sz="4250" spc="-85">
                <a:latin typeface="Sitka Heading Semibold" pitchFamily="2" charset="0"/>
              </a:rPr>
              <a:t> </a:t>
            </a:r>
            <a:r>
              <a:rPr b="0" dirty="0" sz="4250" spc="25">
                <a:latin typeface="Sitka Heading Semibold" pitchFamily="2" charset="0"/>
              </a:rPr>
              <a:t>TITLE</a:t>
            </a:r>
            <a:endParaRPr b="0" dirty="0" sz="4250">
              <a:latin typeface="Sitka Heading Semibold" pitchFamily="2" charset="0"/>
            </a:endParaRPr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sp>
        <p:nvSpPr>
          <p:cNvPr id="1048623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5" name="TextBox 10"/>
          <p:cNvSpPr txBox="1"/>
          <p:nvPr/>
        </p:nvSpPr>
        <p:spPr>
          <a:xfrm>
            <a:off x="753090" y="1402128"/>
            <a:ext cx="7086600" cy="5069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Conducting employee performance analysis is crucial for enhancing productivity and aligning individual efforts with organizational goals.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It helps identify strengths and areas for improvement, ensuring that employees receive constructive feedback and targeted development opportunities.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sz="240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400" lang="en-US"/>
              <a:t>This process also supports fair evaluations, recognizes high performers, addresses performance issues, and informs strategic planning, ultimately driving employee engagement and organizational success.</a:t>
            </a: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8501062" y="50577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381000" y="328612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1" name="TextBox 8"/>
          <p:cNvSpPr txBox="1"/>
          <p:nvPr/>
        </p:nvSpPr>
        <p:spPr>
          <a:xfrm>
            <a:off x="381000" y="1232464"/>
            <a:ext cx="8610600" cy="491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>
                <a:latin typeface="Sitka Heading Semibold" pitchFamily="2" charset="0"/>
              </a:rPr>
              <a:t>This analysis evaluates employee performance across ten business units, totaling 1,533 employees. </a:t>
            </a:r>
          </a:p>
          <a:p>
            <a:endParaRPr dirty="0" sz="2000" lang="en-US">
              <a:latin typeface="Sitka Heading Semibold" pitchFamily="2" charset="0"/>
            </a:endParaRPr>
          </a:p>
          <a:p>
            <a:r>
              <a:rPr b="1" dirty="0" lang="en-US"/>
              <a:t>Performance Levels: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MEDIUM:</a:t>
            </a:r>
            <a:r>
              <a:rPr dirty="0" lang="en-US"/>
              <a:t> Dominates with 778 employees.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LOW:</a:t>
            </a:r>
            <a:r>
              <a:rPr dirty="0" lang="en-US"/>
              <a:t> Significant at 398 employees, indicating potential areas for improvement.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HIGH:</a:t>
            </a:r>
            <a:r>
              <a:rPr dirty="0" lang="en-US"/>
              <a:t> 220 employees show strong performance.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VERY HIGH:</a:t>
            </a:r>
            <a:r>
              <a:rPr dirty="0" lang="en-US"/>
              <a:t> 137 employees excel exceptionally.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endParaRPr dirty="0" lang="en-US"/>
          </a:p>
          <a:p>
            <a:r>
              <a:rPr b="1" dirty="0" lang="en-US"/>
              <a:t>Business Unit Highlights:</a:t>
            </a:r>
            <a:endParaRPr dirty="0" lang="en-US"/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SVG:</a:t>
            </a:r>
            <a:r>
              <a:rPr dirty="0" lang="en-US"/>
              <a:t> Highest total with 167 employees and balanced performance levels.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b="1" dirty="0" lang="en-US"/>
              <a:t>PL:</a:t>
            </a:r>
            <a:r>
              <a:rPr dirty="0" lang="en-US"/>
              <a:t> Lowest total with 143 employees, requiring focused development efforts.</a:t>
            </a:r>
          </a:p>
          <a:p>
            <a:endParaRPr dirty="0" lang="en-US"/>
          </a:p>
          <a:p>
            <a:r>
              <a:rPr dirty="0" sz="2400" lang="en-US"/>
              <a:t>The goal is to pinpoint trends, celebrate high achievers, and address performance gaps to boost overall effectiveness.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152400" y="212315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grpSp>
        <p:nvGrpSpPr>
          <p:cNvPr id="38" name="object 2"/>
          <p:cNvGrpSpPr/>
          <p:nvPr/>
        </p:nvGrpSpPr>
        <p:grpSpPr>
          <a:xfrm>
            <a:off x="8229600" y="3276600"/>
            <a:ext cx="2513985" cy="3886200"/>
            <a:chOff x="9353550" y="1742098"/>
            <a:chExt cx="2971185" cy="4334852"/>
          </a:xfrm>
        </p:grpSpPr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9562485" y="1742098"/>
              <a:ext cx="2762250" cy="3257550"/>
            </a:xfrm>
            <a:prstGeom prst="rect"/>
          </p:spPr>
        </p:pic>
      </p:grpSp>
      <p:sp>
        <p:nvSpPr>
          <p:cNvPr id="1048655" name="TextBox 11"/>
          <p:cNvSpPr txBox="1"/>
          <p:nvPr/>
        </p:nvSpPr>
        <p:spPr>
          <a:xfrm>
            <a:off x="533762" y="1647885"/>
            <a:ext cx="7924437" cy="51587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Employees: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Feedback and Development:</a:t>
            </a:r>
            <a:r>
              <a:rPr dirty="0" lang="en-US"/>
              <a:t> Offers constructive feedback for personal growth and career development, potentially increasing job satisfaction.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Recognition:</a:t>
            </a:r>
            <a:r>
              <a:rPr dirty="0" lang="en-US"/>
              <a:t> Highlights high performers, boosting morale and motivation.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Management: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Decision-Making:</a:t>
            </a:r>
            <a:r>
              <a:rPr dirty="0" lang="en-US"/>
              <a:t> Provides data-driven insights to make informed decisions about promotions, training, and resource allocation.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Strategy Development:</a:t>
            </a:r>
            <a:r>
              <a:rPr dirty="0" lang="en-US"/>
              <a:t> Helps align employee performance with organizational goals and identify areas for strategic improvement.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endParaRPr dirty="0" lang="en-US"/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lang="en-US"/>
              <a:t>Investors/Shareholders:</a:t>
            </a:r>
            <a:endParaRPr dirty="0" lang="en-US"/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Performance Impact:</a:t>
            </a:r>
            <a:r>
              <a:rPr dirty="0" lang="en-US"/>
              <a:t> Offers insights into employee performance that can affect overall company productivity and financial performance.</a:t>
            </a:r>
          </a:p>
          <a:p>
            <a:pPr indent="-342900" lvl="1" marL="800100">
              <a:buFont typeface="Wingdings" panose="05000000000000000000" pitchFamily="2" charset="2"/>
              <a:buChar char="q"/>
            </a:pPr>
            <a:r>
              <a:rPr b="1" dirty="0" lang="en-US"/>
              <a:t>Risk Management:</a:t>
            </a:r>
            <a:r>
              <a:rPr dirty="0" lang="en-US"/>
              <a:t> Helps in identifying potential risks related to workforce performance and strategic execution.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endParaRPr dirty="0" lang="en-IN"/>
          </a:p>
        </p:txBody>
      </p:sp>
      <p:sp>
        <p:nvSpPr>
          <p:cNvPr id="1048656" name="TextBox 12"/>
          <p:cNvSpPr txBox="1"/>
          <p:nvPr/>
        </p:nvSpPr>
        <p:spPr>
          <a:xfrm>
            <a:off x="2659697" y="961982"/>
            <a:ext cx="2979103" cy="52322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IN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Sitka Heading Semibold" pitchFamily="2" charset="0"/>
              </a:rPr>
              <a:t>STAKEHOLDERS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/>
        </p:spPr>
      </p:pic>
      <p:sp>
        <p:nvSpPr>
          <p:cNvPr id="104865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304800" y="109608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61" name="TextBox 7"/>
          <p:cNvSpPr txBox="1"/>
          <p:nvPr/>
        </p:nvSpPr>
        <p:spPr>
          <a:xfrm>
            <a:off x="2819400" y="2658397"/>
            <a:ext cx="7772400" cy="2186940"/>
          </a:xfrm>
          <a:prstGeom prst="rect"/>
          <a:noFill/>
        </p:spPr>
        <p:txBody>
          <a:bodyPr rtlCol="0" wrap="square">
            <a:spAutoFit/>
          </a:bodyPr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Conditional formatting </a:t>
            </a:r>
            <a:r>
              <a:rPr dirty="0" sz="2800" lang="en-IN"/>
              <a:t>– Find missing area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Filter</a:t>
            </a:r>
            <a:r>
              <a:rPr dirty="0" sz="2800" lang="en-IN"/>
              <a:t> – Remove blanks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Formula </a:t>
            </a:r>
            <a:r>
              <a:rPr dirty="0" sz="2800" lang="en-IN"/>
              <a:t>– Allocate the performance  level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Pivot</a:t>
            </a:r>
            <a:r>
              <a:rPr dirty="0" sz="2800" lang="en-IN"/>
              <a:t> – To get detailed summary </a:t>
            </a:r>
          </a:p>
          <a:p>
            <a:pPr defTabSz="540000" indent="-457200" marL="457200">
              <a:buFont typeface="Wingdings" panose="05000000000000000000" pitchFamily="2" charset="2"/>
              <a:buChar char="ü"/>
            </a:pPr>
            <a:r>
              <a:rPr b="1" dirty="0" sz="2800" lang="en-IN"/>
              <a:t>Graph</a:t>
            </a:r>
            <a:r>
              <a:rPr dirty="0" sz="2800" lang="en-IN"/>
              <a:t> – Prepare the data </a:t>
            </a:r>
            <a:r>
              <a:rPr dirty="0" sz="2800" lang="en-IN" err="1"/>
              <a:t>visualizaion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3" name="TextBox 4"/>
          <p:cNvSpPr txBox="1"/>
          <p:nvPr/>
        </p:nvSpPr>
        <p:spPr>
          <a:xfrm>
            <a:off x="1295400" y="2097351"/>
            <a:ext cx="6104020" cy="38633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Details </a:t>
            </a:r>
            <a:r>
              <a:rPr dirty="0" sz="2800" lang="en-IN"/>
              <a:t>– Kaggle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Total features </a:t>
            </a:r>
            <a:r>
              <a:rPr dirty="0" sz="2800" lang="en-IN"/>
              <a:t>– 29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Relevant features</a:t>
            </a:r>
            <a:r>
              <a:rPr dirty="0" sz="2800" lang="en-IN"/>
              <a:t> – 9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id </a:t>
            </a:r>
            <a:r>
              <a:rPr dirty="0" sz="2800" lang="en-IN"/>
              <a:t>– Numerical value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Name</a:t>
            </a:r>
            <a:r>
              <a:rPr dirty="0" sz="2800" lang="en-IN"/>
              <a:t> – Text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Gender</a:t>
            </a:r>
            <a:r>
              <a:rPr dirty="0" sz="2800" lang="en-IN"/>
              <a:t> – Male , Female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Employee rating </a:t>
            </a:r>
            <a:r>
              <a:rPr dirty="0" sz="2800" lang="en-IN"/>
              <a:t>– Numerical value </a:t>
            </a:r>
          </a:p>
          <a:p>
            <a:pPr indent="-457200" marL="457200">
              <a:buFont typeface="Wingdings" panose="05000000000000000000" pitchFamily="2" charset="2"/>
              <a:buChar char="Ø"/>
            </a:pPr>
            <a:r>
              <a:rPr b="1" dirty="0" sz="2800" lang="en-IN"/>
              <a:t>Performance level </a:t>
            </a:r>
            <a:r>
              <a:rPr dirty="0" sz="2800" lang="en-IN"/>
              <a:t>- Grading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667000" y="2389116"/>
            <a:ext cx="6019800" cy="3025141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used the below formula to grading the employee performance level , which help us find their efficiency .</a:t>
            </a: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=IFS(Z9&gt;=5,"VERY HIGH",Z9&gt;=4,"HIGH",Z9&gt;=3,"MED","TRUE", "LOW")</a:t>
            </a:r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Yuvashri.R</cp:lastModifiedBy>
  <dcterms:created xsi:type="dcterms:W3CDTF">2024-03-28T17:07:22Z</dcterms:created>
  <dcterms:modified xsi:type="dcterms:W3CDTF">2024-09-26T03:50:02Z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b139e1f6a2ce4dd995621e93f0761f3e</vt:lpwstr>
  </property>
</Properties>
</file>