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5" r:id="rId8"/>
    <p:sldId id="2146847056" r:id="rId9"/>
    <p:sldId id="2146847057" r:id="rId10"/>
    <p:sldId id="266" r:id="rId11"/>
    <p:sldId id="2146847058" r:id="rId12"/>
    <p:sldId id="2146847059" r:id="rId13"/>
    <p:sldId id="267" r:id="rId14"/>
    <p:sldId id="2146847060" r:id="rId15"/>
    <p:sldId id="2146847062" r:id="rId16"/>
    <p:sldId id="2146847061" r:id="rId17"/>
    <p:sldId id="2146847064" r:id="rId18"/>
    <p:sldId id="2146847063" r:id="rId19"/>
    <p:sldId id="2146847065" r:id="rId20"/>
    <p:sldId id="2146847066" r:id="rId21"/>
    <p:sldId id="268" r:id="rId22"/>
    <p:sldId id="269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28258-05F9-4EB5-80C3-C4CCAE37C3BC}" v="2" dt="2024-12-31T18:50:38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100" d="100"/>
          <a:sy n="100" d="100"/>
        </p:scale>
        <p:origin x="984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12/31/2024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12/31/2024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12/31/2024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12/31/2024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12/31/2024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ist.sathyabama.ac.in/sist_naac/aqar_2022_2023/documents/1.3.4/cs_batchno9.pdf" TargetMode="External"/><Relationship Id="rId2" Type="http://schemas.openxmlformats.org/officeDocument/2006/relationships/hyperlink" Target="https://github.com/usmanbvp/Employees-Burnout-Analysis-and-Predi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BURNOUT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6673" y="461379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 Varun – Sahyadri College of Engineering and Management –Department of CSE(AI&amp;ML)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9A052-9E76-BB1F-FE1B-5CACFDC52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261" y="1127677"/>
            <a:ext cx="8753477" cy="49238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85251D-2A12-21B6-D4B0-0CE6EB8E4636}"/>
              </a:ext>
            </a:extLst>
          </p:cNvPr>
          <p:cNvSpPr txBox="1"/>
          <p:nvPr/>
        </p:nvSpPr>
        <p:spPr>
          <a:xfrm>
            <a:off x="1152525" y="6353175"/>
            <a:ext cx="916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GitHub Link:  </a:t>
            </a:r>
            <a:r>
              <a:rPr lang="en-US" dirty="0"/>
              <a:t>https://github.com/VarunP2304/Edunet-AI-Internship-Capstone/tree/main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02CBB-5FB3-95A0-66BF-825F4493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A9B100-908C-990B-2205-A0C5E2E4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F598E0-F0D3-B62D-86EE-89FBD3395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250" y="1301750"/>
            <a:ext cx="8629500" cy="4854094"/>
          </a:xfrm>
        </p:spPr>
      </p:pic>
    </p:spTree>
    <p:extLst>
      <p:ext uri="{BB962C8B-B14F-4D97-AF65-F5344CB8AC3E}">
        <p14:creationId xmlns:p14="http://schemas.microsoft.com/office/powerpoint/2010/main" val="3187854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FB492-7C6C-4766-65A8-4D095DA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3E224-AE51-B75F-04B7-C3B23E8A9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893947-B39C-A6EC-5785-D020DE27C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212" y="1301708"/>
            <a:ext cx="8629575" cy="4854136"/>
          </a:xfrm>
        </p:spPr>
      </p:pic>
    </p:spTree>
    <p:extLst>
      <p:ext uri="{BB962C8B-B14F-4D97-AF65-F5344CB8AC3E}">
        <p14:creationId xmlns:p14="http://schemas.microsoft.com/office/powerpoint/2010/main" val="6180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0FFFA-0CE4-627F-AC51-EF23854F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FB0719-7193-3CCE-4571-E31064E1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E3BAE08-9671-FB03-2BA7-9884CFDF1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178" y="1301750"/>
            <a:ext cx="8895644" cy="5003800"/>
          </a:xfrm>
        </p:spPr>
      </p:pic>
    </p:spTree>
    <p:extLst>
      <p:ext uri="{BB962C8B-B14F-4D97-AF65-F5344CB8AC3E}">
        <p14:creationId xmlns:p14="http://schemas.microsoft.com/office/powerpoint/2010/main" val="4283058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BA91-EF5B-CC8A-1270-0340CAFC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E07DDD-F70F-4F76-15EC-453AA113D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727EAB55-1287-FD0E-803B-50106BBA1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9711" y="1301749"/>
            <a:ext cx="8912578" cy="5013325"/>
          </a:xfrm>
        </p:spPr>
      </p:pic>
    </p:spTree>
    <p:extLst>
      <p:ext uri="{BB962C8B-B14F-4D97-AF65-F5344CB8AC3E}">
        <p14:creationId xmlns:p14="http://schemas.microsoft.com/office/powerpoint/2010/main" val="802352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C04CC-4081-486A-1248-E415E6315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C1E14D-9D95-5CAD-18CD-70BB1DEB0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3EB5AC3-3820-ADE1-3588-E28516403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74" y="1307065"/>
            <a:ext cx="8620051" cy="4848779"/>
          </a:xfrm>
        </p:spPr>
      </p:pic>
    </p:spTree>
    <p:extLst>
      <p:ext uri="{BB962C8B-B14F-4D97-AF65-F5344CB8AC3E}">
        <p14:creationId xmlns:p14="http://schemas.microsoft.com/office/powerpoint/2010/main" val="222222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9FC7-0A5A-7BFF-ECF7-784FF6F8D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FF25A47-B750-FCCD-45AA-BF33A90C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A566091-6F11-D076-36D9-76BD9F772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250" y="1301750"/>
            <a:ext cx="8629500" cy="4854094"/>
          </a:xfrm>
        </p:spPr>
      </p:pic>
    </p:spTree>
    <p:extLst>
      <p:ext uri="{BB962C8B-B14F-4D97-AF65-F5344CB8AC3E}">
        <p14:creationId xmlns:p14="http://schemas.microsoft.com/office/powerpoint/2010/main" val="309739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E20E-A2AD-DAB8-BF25-E2190A2BF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39D921-2D50-99F3-5410-0EF876C0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852075-35BE-625A-9062-9082E6F8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1D934E-0407-0BBF-9611-09A7EB32D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44" y="1084957"/>
            <a:ext cx="9014910" cy="507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3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endParaRPr lang="en-US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US" sz="1800" b="1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Predictive Accuracy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: The Employee Burnout Analysis (EBA) model effectively predicted burnout levels, with strong performance metrics such as low Mean Absolute Error (MAE) and a high R-squared score.</a:t>
            </a: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Key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Insights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: The model identified critical factors contributing to employee burnout, such as workload and job satisfaction, enabling organizations to target specific areas for improvement.</a:t>
            </a: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Actionable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Interventions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: The predictions allowed HR teams to identify at-risk employees and implement timely interventions to prevent burnout, improving employee well-being.</a:t>
            </a: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Challenges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Overcome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: Despite challenges like data quality, imbalanced datasets, and model complexity, the project successfully delivered valuable insights into employee burnout.</a:t>
            </a: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Future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1800" b="1" dirty="0">
                <a:solidFill>
                  <a:srgbClr val="0F0F0F"/>
                </a:solidFill>
                <a:ea typeface="+mn-lt"/>
                <a:cs typeface="+mn-lt"/>
              </a:rPr>
              <a:t>Potential</a:t>
            </a:r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: The model’s ability to scale and incorporate real-time data offers potential for continuous improvement in burnout prediction and employee engagement strategies.</a:t>
            </a:r>
          </a:p>
          <a:p>
            <a:pPr marL="305435" indent="-305435"/>
            <a:endParaRPr lang="en-US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US" sz="1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sz="24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IN" sz="7200" dirty="0">
              <a:solidFill>
                <a:srgbClr val="6EAC1C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 https://github.com/usmanbvp/Employees-Burnout-Analysis-and-Prediction</a:t>
            </a:r>
            <a:endParaRPr lang="en-IN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[2] https://www.kaggle.com/code/asanchezhernandez/employee-burnout-eda-and-prediction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[3] https://hrtech247.com/the-role-of-machine-learning-in-predicting-employee-burnout/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[4] </a:t>
            </a:r>
            <a:r>
              <a:rPr lang="en-IN" sz="7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https://sist.sathyabama.ac.in/sist_naac/aqar_2022_2023/documents/1.3.4/cs_batchno9.pdf</a:t>
            </a:r>
            <a:endParaRPr lang="en-IN" sz="7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[5] https://skillsbuild.edunetworld.com/courses/ai/employees-burnout-analysis-&amp;-prediction/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[6] https://www.kaggle.com/code/gcdatkin/employee-burnout-prediction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[7] https://github.com/carmenabans/Employee-burnout-prediction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[8] https://link.springer.com/article/10.1007/s10560-020-00733-w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[9] https://www.linkedin.com/advice/0/how-can-algorithms-predict-employee-burnout-skills-algorithms-os8af</a:t>
            </a:r>
          </a:p>
          <a:p>
            <a:pPr marL="0" indent="0">
              <a:buNone/>
            </a:pPr>
            <a:r>
              <a:rPr lang="en-IN" sz="7200" dirty="0">
                <a:solidFill>
                  <a:schemeClr val="tx1"/>
                </a:solidFill>
              </a:rPr>
              <a:t>[10]https://www.researchgate.net/publication/356072378_Employee_Burnout_Prediction_A_Supervised_Learning_Approach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Employee burnout is a major issue that negatively affects productivity, job satisfaction, and retention.</a:t>
            </a:r>
          </a:p>
          <a:p>
            <a:r>
              <a:rPr lang="en-US" sz="2400" b="1" dirty="0"/>
              <a:t>Burnout manifests as emotional exhaustion, disengagement, and reduced performance.</a:t>
            </a:r>
          </a:p>
          <a:p>
            <a:r>
              <a:rPr lang="en-US" sz="2400" b="1" dirty="0"/>
              <a:t>Early identification of burnout risk is challenging due to complex interactions of personal and work-related factors.</a:t>
            </a:r>
          </a:p>
          <a:p>
            <a:r>
              <a:rPr lang="en-US" sz="2400" b="1" dirty="0"/>
              <a:t>Key factors contributing to burnout include workload, job satisfaction, work-life balance, and demographic attributes.</a:t>
            </a:r>
          </a:p>
          <a:p>
            <a:r>
              <a:rPr lang="en-US" sz="2400" b="1" dirty="0"/>
              <a:t>The goal is to predict burnout risk in employees, enabling organizations to implement proactive interventions to improve well-being and performance.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3695F10-962C-3342-146F-B3565596B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626717"/>
              </p:ext>
            </p:extLst>
          </p:nvPr>
        </p:nvGraphicFramePr>
        <p:xfrm>
          <a:off x="581024" y="1301749"/>
          <a:ext cx="11134726" cy="4822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3">
                  <a:extLst>
                    <a:ext uri="{9D8B030D-6E8A-4147-A177-3AD203B41FA5}">
                      <a16:colId xmlns:a16="http://schemas.microsoft.com/office/drawing/2014/main" val="77727517"/>
                    </a:ext>
                  </a:extLst>
                </a:gridCol>
                <a:gridCol w="5567363">
                  <a:extLst>
                    <a:ext uri="{9D8B030D-6E8A-4147-A177-3AD203B41FA5}">
                      <a16:colId xmlns:a16="http://schemas.microsoft.com/office/drawing/2014/main" val="2812368137"/>
                    </a:ext>
                  </a:extLst>
                </a:gridCol>
              </a:tblGrid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25854"/>
                  </a:ext>
                </a:extLst>
              </a:tr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Hardware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4664"/>
                  </a:ext>
                </a:extLst>
              </a:tr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Multi-core processor (Intel i5 or higher)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58379"/>
                  </a:ext>
                </a:extLst>
              </a:tr>
              <a:tr h="1117051"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8 GB (16 GB recommended for large datasets)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600068"/>
                  </a:ext>
                </a:extLst>
              </a:tr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GB free space (for data and model storage)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14580"/>
                  </a:ext>
                </a:extLst>
              </a:tr>
              <a:tr h="1117051">
                <a:tc>
                  <a:txBody>
                    <a:bodyPr/>
                    <a:lstStyle/>
                    <a:p>
                      <a:r>
                        <a:rPr lang="en-IN" dirty="0"/>
                        <a:t>Graphics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required, but GPU acceleration can be beneficial for deep learning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297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CCA50-6E44-1904-45E2-7C881C6E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C217FB-F299-6362-5B02-B5270904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15CC5D0-6A5B-D977-B60B-761DD703AB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10747"/>
              </p:ext>
            </p:extLst>
          </p:nvPr>
        </p:nvGraphicFramePr>
        <p:xfrm>
          <a:off x="581025" y="1301749"/>
          <a:ext cx="11134725" cy="370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7362">
                  <a:extLst>
                    <a:ext uri="{9D8B030D-6E8A-4147-A177-3AD203B41FA5}">
                      <a16:colId xmlns:a16="http://schemas.microsoft.com/office/drawing/2014/main" val="77727517"/>
                    </a:ext>
                  </a:extLst>
                </a:gridCol>
                <a:gridCol w="5567363">
                  <a:extLst>
                    <a:ext uri="{9D8B030D-6E8A-4147-A177-3AD203B41FA5}">
                      <a16:colId xmlns:a16="http://schemas.microsoft.com/office/drawing/2014/main" val="2812368137"/>
                    </a:ext>
                  </a:extLst>
                </a:gridCol>
              </a:tblGrid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25854"/>
                  </a:ext>
                </a:extLst>
              </a:tr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4664"/>
                  </a:ext>
                </a:extLst>
              </a:tr>
              <a:tr h="647181">
                <a:tc>
                  <a:txBody>
                    <a:bodyPr/>
                    <a:lstStyle/>
                    <a:p>
                      <a:r>
                        <a:rPr lang="en-IN"/>
                        <a:t>Operating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10/11, Linux, or macOS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58379"/>
                  </a:ext>
                </a:extLst>
              </a:tr>
              <a:tr h="1117051">
                <a:tc>
                  <a:txBody>
                    <a:bodyPr/>
                    <a:lstStyle/>
                    <a:p>
                      <a:r>
                        <a:rPr lang="en-IN" dirty="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</a:t>
                      </a:r>
                      <a:r>
                        <a:rPr lang="en-US" dirty="0" err="1"/>
                        <a:t>Colab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Notebook, Visual Studio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600068"/>
                  </a:ext>
                </a:extLst>
              </a:tr>
              <a:tr h="647181">
                <a:tc>
                  <a:txBody>
                    <a:bodyPr/>
                    <a:lstStyle/>
                    <a:p>
                      <a:r>
                        <a:rPr lang="en-IN" dirty="0"/>
                        <a:t>Python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 3.7 or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14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16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90984-055C-9B76-228C-2476EB07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33A3B4-6691-2616-31DB-5064AECF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02F1076-D352-C86C-CA2B-6AA4452AA2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8198944"/>
              </p:ext>
            </p:extLst>
          </p:nvPr>
        </p:nvGraphicFramePr>
        <p:xfrm>
          <a:off x="581026" y="1301750"/>
          <a:ext cx="10829924" cy="467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4962">
                  <a:extLst>
                    <a:ext uri="{9D8B030D-6E8A-4147-A177-3AD203B41FA5}">
                      <a16:colId xmlns:a16="http://schemas.microsoft.com/office/drawing/2014/main" val="77727517"/>
                    </a:ext>
                  </a:extLst>
                </a:gridCol>
                <a:gridCol w="5414962">
                  <a:extLst>
                    <a:ext uri="{9D8B030D-6E8A-4147-A177-3AD203B41FA5}">
                      <a16:colId xmlns:a16="http://schemas.microsoft.com/office/drawing/2014/main" val="2812368137"/>
                    </a:ext>
                  </a:extLst>
                </a:gridCol>
              </a:tblGrid>
              <a:tr h="629107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32585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r>
                        <a:rPr lang="en-IN" dirty="0"/>
                        <a:t>Libraries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74664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r>
                        <a:rPr lang="en-IN" dirty="0"/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data manipulation and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4958379"/>
                  </a:ext>
                </a:extLst>
              </a:tr>
              <a:tr h="1062585">
                <a:tc>
                  <a:txBody>
                    <a:bodyPr/>
                    <a:lstStyle/>
                    <a:p>
                      <a:r>
                        <a:rPr lang="en-IN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numerical operations and array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600068"/>
                  </a:ext>
                </a:extLst>
              </a:tr>
              <a:tr h="1100937">
                <a:tc>
                  <a:txBody>
                    <a:bodyPr/>
                    <a:lstStyle/>
                    <a:p>
                      <a:r>
                        <a:rPr lang="en-IN" dirty="0"/>
                        <a:t>Scikit-learn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machine learning algorithms and model evaluation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14580"/>
                  </a:ext>
                </a:extLst>
              </a:tr>
              <a:tr h="629107">
                <a:tc>
                  <a:txBody>
                    <a:bodyPr/>
                    <a:lstStyle/>
                    <a:p>
                      <a:r>
                        <a:rPr lang="en-IN" dirty="0"/>
                        <a:t>Matplotlib/Seaborn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data visualization (graphs, heatmaps, and plots)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13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69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u="sng" dirty="0"/>
              <a:t>Data Collection &amp;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: Gather data from various sources like employee surveys, performance records, and HR databases.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features to collect include: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Workload, job satisfaction, communication, work-life balance, and other demographic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missing values: Use imputation techniques like mean, median, or mode for missing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 duplicates, handle outliers, and standardize formats.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Engineering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new features like work-life balance ratio, job stress score,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Encoding</a:t>
            </a:r>
            <a:r>
              <a:rPr lang="en-US" dirty="0"/>
              <a:t>: Convert categorical data (e.g., department, gender) into numerical format using methods like one-hot encoding or label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Splitting</a:t>
            </a:r>
            <a:r>
              <a:rPr lang="en-US" dirty="0"/>
              <a:t>: Split the dataset into training and testing sets (e.g., 80% training, 20% testing).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E3467-9D50-E121-AAB4-7DA7ACA3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CE707-CB1A-EC4C-D110-7494A8451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95C044-8B39-7883-A4AA-425CC337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2"/>
            <a:ext cx="11115507" cy="4742898"/>
          </a:xfrm>
        </p:spPr>
        <p:txBody>
          <a:bodyPr>
            <a:normAutofit lnSpcReduction="10000"/>
          </a:bodyPr>
          <a:lstStyle/>
          <a:p>
            <a:r>
              <a:rPr lang="en-IN" sz="2000" b="1" u="sng" dirty="0"/>
              <a:t>Model Selection and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Choose Model(s)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Select suitable machine learning algorithms like </a:t>
            </a:r>
            <a:r>
              <a:rPr lang="en-IN" b="1" dirty="0"/>
              <a:t>Random Forest</a:t>
            </a:r>
            <a:r>
              <a:rPr lang="en-IN" dirty="0"/>
              <a:t>, </a:t>
            </a:r>
            <a:r>
              <a:rPr lang="en-IN" b="1" dirty="0"/>
              <a:t>Gradient Boosting</a:t>
            </a:r>
            <a:r>
              <a:rPr lang="en-IN" dirty="0"/>
              <a:t> (</a:t>
            </a:r>
            <a:r>
              <a:rPr lang="en-IN" dirty="0" err="1"/>
              <a:t>XGBoost</a:t>
            </a:r>
            <a:r>
              <a:rPr lang="en-IN" dirty="0"/>
              <a:t>, </a:t>
            </a:r>
            <a:r>
              <a:rPr lang="en-IN" dirty="0" err="1"/>
              <a:t>LightGBM</a:t>
            </a:r>
            <a:r>
              <a:rPr lang="en-IN" dirty="0"/>
              <a:t>), or </a:t>
            </a:r>
            <a:r>
              <a:rPr lang="en-IN" b="1" dirty="0"/>
              <a:t>Linear Regression</a:t>
            </a:r>
            <a:r>
              <a:rPr lang="en-IN" dirty="0"/>
              <a:t> for predicting burnout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Training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Train the model on the training data using scikit-learn or another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Fine-tune hyperparameters using techniques like </a:t>
            </a:r>
            <a:r>
              <a:rPr lang="en-IN" b="1" dirty="0"/>
              <a:t>Grid Search</a:t>
            </a:r>
            <a:r>
              <a:rPr lang="en-IN" dirty="0"/>
              <a:t> or </a:t>
            </a:r>
            <a:r>
              <a:rPr lang="en-IN" b="1" dirty="0"/>
              <a:t>Randomized Search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Evaluation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Evaluate the model on the test data using metrics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b="1" dirty="0"/>
              <a:t>Mean Absolute Error (MAE)</a:t>
            </a:r>
            <a:r>
              <a:rPr lang="en-IN" dirty="0"/>
              <a:t>, </a:t>
            </a:r>
            <a:r>
              <a:rPr lang="en-IN" b="1" dirty="0"/>
              <a:t>Mean Squared Error (MSE)</a:t>
            </a:r>
            <a:r>
              <a:rPr lang="en-IN" dirty="0"/>
              <a:t>, </a:t>
            </a:r>
            <a:r>
              <a:rPr lang="en-IN" b="1" dirty="0"/>
              <a:t>Root Mean Squared Error (RMSE)</a:t>
            </a:r>
            <a:r>
              <a:rPr lang="en-IN" dirty="0"/>
              <a:t>, and </a:t>
            </a:r>
            <a:r>
              <a:rPr lang="en-IN" b="1" dirty="0"/>
              <a:t>R-squared</a:t>
            </a:r>
            <a:r>
              <a:rPr lang="en-IN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Visualize predicted vs actual burnout levels using scatter plots or residual plots.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 Optimization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Perform cross-validation to ensure the model’s generalizability.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If needed, experiment with more complex models (e.g., neural networks, ensemble models).</a:t>
            </a:r>
          </a:p>
        </p:txBody>
      </p:sp>
    </p:spTree>
    <p:extLst>
      <p:ext uri="{BB962C8B-B14F-4D97-AF65-F5344CB8AC3E}">
        <p14:creationId xmlns:p14="http://schemas.microsoft.com/office/powerpoint/2010/main" val="313860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615A3-9FFF-F6F5-82E7-26B25E97B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5EC37C-FCF2-125B-5187-E601DD62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0B9D8F-BEA3-1B7E-26E4-5507EDEE7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232452"/>
            <a:ext cx="11115507" cy="4742898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Insights Extraction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Importance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Extract and visualize feature importance to identify which factors most contribute to burnout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Pattern Recognition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patterns in the data that correlate with high burnout risk (e.g., workload, low job satisfaction).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Segmentation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Segment employees based on burnout risk levels (e.g., high, moderate, low) to tailor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 actionable insights to HR, such as suggesting work-life balance improvements or reducing workloads for at-risk employees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66390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169</TotalTime>
  <Words>977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BURNOUT ANALYSIS</vt:lpstr>
      <vt:lpstr>OUTLINE</vt:lpstr>
      <vt:lpstr>Problem Statement</vt:lpstr>
      <vt:lpstr>System  Approach</vt:lpstr>
      <vt:lpstr>System  Approach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Varun P</cp:lastModifiedBy>
  <cp:revision>25</cp:revision>
  <dcterms:created xsi:type="dcterms:W3CDTF">2021-05-26T16:50:10Z</dcterms:created>
  <dcterms:modified xsi:type="dcterms:W3CDTF">2024-12-31T18:56:46Z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