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64" r:id="rId18"/>
    <p:sldId id="26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A733D5-FC1A-4811-87F0-DCC209DCA561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6"/>
            <p14:sldId id="263"/>
            <p14:sldId id="267"/>
            <p14:sldId id="268"/>
            <p14:sldId id="269"/>
            <p14:sldId id="270"/>
            <p14:sldId id="272"/>
            <p14:sldId id="271"/>
            <p14:sldId id="273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62401-67B3-4C4D-B08C-AD7CB8DF44FE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1EE7-CAD5-48D6-8EEB-7202F3472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5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AE0C-D5E4-4F84-9CB7-358E9D5D6A35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55B9-ACEC-4F40-BEBB-44324BB4F42A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94D9-0C87-43E4-B24A-70F8B4B0973E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2761-ABC1-4ED3-9F93-F16840DED53B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2EF1-DBCE-48B5-A634-6BD065C36CC0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FEBD-7C2C-4758-8805-D57A6BB5E7FB}" type="datetime1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7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01AF-CABF-4538-AA15-A5B48B786A4B}" type="datetime1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571E-E772-4298-956C-6F934FB19AF4}" type="datetime1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0D63-7010-455C-BC1D-A0517BD11374}" type="datetime1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0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DD7B-216B-425B-BBA4-4159CFA75304}" type="datetime1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054-B955-4AF0-8224-A62293B9C1B9}" type="datetime1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CSE - CS 8811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4E81-4EAA-4FFD-9743-C37CFA14C2CF}" type="datetime1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CSE - CS 8811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5FFC-D80F-48E4-9F5F-D3956EF93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886358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ieeexplore.ieee.org/author/370868762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275958400" TargetMode="External"/><Relationship Id="rId5" Type="http://schemas.openxmlformats.org/officeDocument/2006/relationships/hyperlink" Target="https://ieeexplore.ieee.org/author/37545036000" TargetMode="External"/><Relationship Id="rId4" Type="http://schemas.openxmlformats.org/officeDocument/2006/relationships/hyperlink" Target="https://ieeexplore.ieee.org/author/38474109000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545374700" TargetMode="External"/><Relationship Id="rId13" Type="http://schemas.openxmlformats.org/officeDocument/2006/relationships/hyperlink" Target="https://ieeexplore.ieee.org/author/37072421500" TargetMode="External"/><Relationship Id="rId3" Type="http://schemas.openxmlformats.org/officeDocument/2006/relationships/hyperlink" Target="https://ieeexplore.ieee.org/author/37086848445" TargetMode="External"/><Relationship Id="rId7" Type="http://schemas.openxmlformats.org/officeDocument/2006/relationships/hyperlink" Target="https://ieeexplore.ieee.org/author/37088335617" TargetMode="External"/><Relationship Id="rId12" Type="http://schemas.openxmlformats.org/officeDocument/2006/relationships/hyperlink" Target="https://ieeexplore.ieee.org/author/37089153593" TargetMode="External"/><Relationship Id="rId2" Type="http://schemas.openxmlformats.org/officeDocument/2006/relationships/hyperlink" Target="https://ieeexplore.ieee.org/document/8946198/" TargetMode="Externa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475956/" TargetMode="External"/><Relationship Id="rId11" Type="http://schemas.openxmlformats.org/officeDocument/2006/relationships/hyperlink" Target="https://ieeexplore.ieee.org/document/9644736/" TargetMode="External"/><Relationship Id="rId5" Type="http://schemas.openxmlformats.org/officeDocument/2006/relationships/hyperlink" Target="https://ieeexplore.ieee.org/author/37268968800" TargetMode="External"/><Relationship Id="rId15" Type="http://schemas.openxmlformats.org/officeDocument/2006/relationships/hyperlink" Target="https://ieeexplore.ieee.org/author/37086687266" TargetMode="External"/><Relationship Id="rId10" Type="http://schemas.openxmlformats.org/officeDocument/2006/relationships/hyperlink" Target="https://ieeexplore.ieee.org/document/9680515/" TargetMode="External"/><Relationship Id="rId4" Type="http://schemas.openxmlformats.org/officeDocument/2006/relationships/hyperlink" Target="https://ieeexplore.ieee.org/author/37279375600" TargetMode="External"/><Relationship Id="rId9" Type="http://schemas.openxmlformats.org/officeDocument/2006/relationships/hyperlink" Target="https://ieeexplore.ieee.org/author/37280682600" TargetMode="External"/><Relationship Id="rId14" Type="http://schemas.openxmlformats.org/officeDocument/2006/relationships/hyperlink" Target="https://ieeexplore.ieee.org/author/37086157642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07704" y="6381328"/>
            <a:ext cx="5688632" cy="365125"/>
          </a:xfrm>
        </p:spPr>
        <p:txBody>
          <a:bodyPr/>
          <a:lstStyle/>
          <a:p>
            <a:pPr algn="l"/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61307"/>
              </p:ext>
            </p:extLst>
          </p:nvPr>
        </p:nvGraphicFramePr>
        <p:xfrm>
          <a:off x="169478" y="1196752"/>
          <a:ext cx="8650994" cy="128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596">
                <a:tc gridSpan="3">
                  <a:txBody>
                    <a:bodyPr/>
                    <a:lstStyle/>
                    <a:p>
                      <a:pPr algn="ctr">
                        <a:lnSpc>
                          <a:spcPts val="4130"/>
                        </a:lnSpc>
                      </a:pPr>
                      <a:r>
                        <a:rPr lang="en-IN" sz="3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Cloud-based </a:t>
                      </a:r>
                      <a:r>
                        <a:rPr lang="en-IN" sz="36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Antiquetion</a:t>
                      </a:r>
                      <a:r>
                        <a:rPr lang="en-IN" sz="3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blockchain </a:t>
                      </a:r>
                      <a:endParaRPr sz="36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CC1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059">
                <a:tc>
                  <a:txBody>
                    <a:bodyPr/>
                    <a:lstStyle/>
                    <a:p>
                      <a:pPr marL="394335" indent="-175895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  <a:tabLst>
                          <a:tab pos="394970" algn="l"/>
                        </a:tabLst>
                      </a:pPr>
                      <a:r>
                        <a:rPr lang="en-IN" sz="2000" spc="-5" dirty="0">
                          <a:latin typeface="Times New Roman"/>
                          <a:cs typeface="Times New Roman"/>
                        </a:rPr>
                        <a:t>NAME OF THE</a:t>
                      </a:r>
                      <a:r>
                        <a:rPr lang="en-IN"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000" spc="-30" dirty="0">
                          <a:latin typeface="Times New Roman"/>
                          <a:cs typeface="Times New Roman"/>
                        </a:rPr>
                        <a:t>SUPERVISOR</a:t>
                      </a:r>
                      <a:endParaRPr lang="en-IN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 anchor="ctr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CC1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3940" indent="-175895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  <a:tabLst>
                          <a:tab pos="1044575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 anchor="ctr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9CC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/>
          <p:nvPr/>
        </p:nvSpPr>
        <p:spPr>
          <a:xfrm>
            <a:off x="169477" y="2545591"/>
            <a:ext cx="4258507" cy="3642023"/>
          </a:xfrm>
          <a:prstGeom prst="rect">
            <a:avLst/>
          </a:prstGeom>
          <a:solidFill>
            <a:srgbClr val="9CC1E4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85725"/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INTERNAL GUIDE:</a:t>
            </a:r>
            <a:endParaRPr lang="en-US" sz="2000" b="1" u="sng" spc="-25" dirty="0">
              <a:uFill>
                <a:solidFill>
                  <a:srgbClr val="000000"/>
                </a:solidFill>
              </a:uFill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ts val="2220"/>
              </a:lnSpc>
            </a:pPr>
            <a:endParaRPr lang="en-IN" sz="2000" spc="-45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ts val="2220"/>
              </a:lnSpc>
            </a:pP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Kanimozhi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ME, PH.D.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</a:t>
            </a:r>
          </a:p>
          <a:p>
            <a:pPr marL="85725">
              <a:lnSpc>
                <a:spcPts val="2220"/>
              </a:lnSpc>
            </a:pPr>
            <a:r>
              <a:rPr sz="2000" spc="-60" dirty="0">
                <a:latin typeface="Times New Roman" panose="02020603050405020304" pitchFamily="18" charset="0"/>
                <a:cs typeface="Times New Roman" pitchFamily="18" charset="0"/>
              </a:rPr>
              <a:t>Dept. of Computer Science &amp; Engineering</a:t>
            </a:r>
            <a:endParaRPr lang="en-IN" sz="2000" spc="-6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85725">
              <a:lnSpc>
                <a:spcPts val="222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ct val="100000"/>
              </a:lnSpc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HEAD OF THE</a:t>
            </a:r>
            <a:r>
              <a:rPr sz="2000" b="1" u="sng" spc="-13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000" b="1" u="sng" spc="-25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000" b="1" u="sng" spc="-25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ct val="100000"/>
              </a:lnSpc>
            </a:pPr>
            <a:endParaRPr sz="2000" u="sng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2000" spc="-45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PAVITHRA,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M.E.,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Ph.D.</a:t>
            </a:r>
            <a:r>
              <a:rPr lang="en-IN" sz="2000" spc="-5" dirty="0">
                <a:latin typeface="Times New Roman" pitchFamily="18" charset="0"/>
                <a:cs typeface="Times New Roman" pitchFamily="18" charset="0"/>
              </a:rPr>
              <a:t>,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lang="en-IN" sz="2000" spc="-15" dirty="0">
                <a:latin typeface="Times New Roman" pitchFamily="18" charset="0"/>
                <a:cs typeface="Times New Roman" pitchFamily="18" charset="0"/>
              </a:rPr>
              <a:t>Assistant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Professor,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57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Dept.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Computer Science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Engineering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4572000" y="2567634"/>
            <a:ext cx="4320479" cy="3619979"/>
          </a:xfrm>
          <a:custGeom>
            <a:avLst/>
            <a:gdLst/>
            <a:ahLst/>
            <a:cxnLst/>
            <a:rect l="l" t="t" r="r" b="b"/>
            <a:pathLst>
              <a:path w="5183505" h="3684904">
                <a:moveTo>
                  <a:pt x="5183189" y="3684592"/>
                </a:moveTo>
                <a:lnTo>
                  <a:pt x="0" y="3684592"/>
                </a:lnTo>
                <a:lnTo>
                  <a:pt x="0" y="0"/>
                </a:lnTo>
                <a:lnTo>
                  <a:pt x="5183189" y="0"/>
                </a:lnTo>
                <a:lnTo>
                  <a:pt x="5183189" y="3684592"/>
                </a:lnTo>
                <a:close/>
              </a:path>
            </a:pathLst>
          </a:custGeom>
          <a:solidFill>
            <a:srgbClr val="9C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 txBox="1">
            <a:spLocks/>
          </p:cNvSpPr>
          <p:nvPr/>
        </p:nvSpPr>
        <p:spPr>
          <a:xfrm>
            <a:off x="4539589" y="2586593"/>
            <a:ext cx="4352890" cy="524759"/>
          </a:xfrm>
          <a:prstGeom prst="rect">
            <a:avLst/>
          </a:prstGeom>
        </p:spPr>
        <p:txBody>
          <a:bodyPr vert="horz" wrap="square" lIns="0" tIns="6604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11313" marR="5080" indent="-1611313">
              <a:lnSpc>
                <a:spcPct val="80000"/>
              </a:lnSpc>
              <a:spcBef>
                <a:spcPts val="520"/>
              </a:spcBef>
            </a:pPr>
            <a:r>
              <a:rPr lang="en-IN" sz="1600" b="1" spc="-25" dirty="0">
                <a:latin typeface="Times New Roman"/>
                <a:cs typeface="Times New Roman"/>
              </a:rPr>
              <a:t>DEPARTMENT OF COMPUTER SCIENCE </a:t>
            </a:r>
          </a:p>
          <a:p>
            <a:pPr marL="1611313" marR="5080" indent="-1611313">
              <a:lnSpc>
                <a:spcPct val="80000"/>
              </a:lnSpc>
              <a:spcBef>
                <a:spcPts val="520"/>
              </a:spcBef>
            </a:pPr>
            <a:r>
              <a:rPr lang="en-IN" sz="1600" b="1" spc="-25" dirty="0">
                <a:latin typeface="Times New Roman"/>
                <a:cs typeface="Times New Roman"/>
              </a:rPr>
              <a:t>&amp;  ENGINEERING</a:t>
            </a:r>
          </a:p>
        </p:txBody>
      </p:sp>
      <p:sp>
        <p:nvSpPr>
          <p:cNvPr id="15" name="object 6"/>
          <p:cNvSpPr txBox="1"/>
          <p:nvPr/>
        </p:nvSpPr>
        <p:spPr>
          <a:xfrm>
            <a:off x="4679762" y="3324983"/>
            <a:ext cx="4212718" cy="2758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dirty="0">
                <a:latin typeface="Times New Roman"/>
                <a:cs typeface="Times New Roman"/>
              </a:rPr>
              <a:t>1</a:t>
            </a:r>
            <a:r>
              <a:rPr lang="en-IN" dirty="0">
                <a:latin typeface="Times New Roman"/>
                <a:cs typeface="Times New Roman"/>
              </a:rPr>
              <a:t>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Varun Raj V R- 210419104177</a:t>
            </a:r>
          </a:p>
          <a:p>
            <a:pPr algn="just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IN" dirty="0">
                <a:latin typeface="Times New Roman"/>
                <a:cs typeface="Times New Roman"/>
              </a:rPr>
              <a:t>2.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Sakthi Kumar S – 210419104166</a:t>
            </a:r>
          </a:p>
          <a:p>
            <a:pPr marL="531495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2967355" algn="l"/>
              </a:tabLst>
            </a:pPr>
            <a:endParaRPr lang="en-IN" sz="1750" dirty="0">
              <a:latin typeface="Times New Roman"/>
              <a:cs typeface="Times New Roman"/>
            </a:endParaRPr>
          </a:p>
          <a:p>
            <a:pPr marL="531495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2967355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531495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2967355" algn="l"/>
              </a:tabLst>
            </a:pPr>
            <a:endParaRPr lang="en-IN" sz="2000" dirty="0">
              <a:latin typeface="Times New Roman"/>
              <a:cs typeface="Times New Roman"/>
            </a:endParaRPr>
          </a:p>
          <a:p>
            <a:pPr marL="12700" marR="532130" algn="ctr">
              <a:lnSpc>
                <a:spcPct val="123200"/>
              </a:lnSpc>
            </a:pPr>
            <a:endParaRPr lang="en-IN" spc="10" dirty="0">
              <a:latin typeface="Times New Roman"/>
              <a:cs typeface="Times New Roman"/>
            </a:endParaRPr>
          </a:p>
          <a:p>
            <a:pPr marL="12700" marR="532130" algn="ctr">
              <a:lnSpc>
                <a:spcPct val="123200"/>
              </a:lnSpc>
            </a:pPr>
            <a:r>
              <a:rPr lang="en-IN" spc="10" dirty="0">
                <a:latin typeface="Times New Roman"/>
                <a:cs typeface="Times New Roman"/>
              </a:rPr>
              <a:t>C</a:t>
            </a:r>
            <a:r>
              <a:rPr spc="10" dirty="0">
                <a:latin typeface="Times New Roman"/>
                <a:cs typeface="Times New Roman"/>
              </a:rPr>
              <a:t>HENNAI INSTITUTE OF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TECHNOLOGY</a:t>
            </a:r>
            <a:r>
              <a:rPr lang="en-IN" spc="10" dirty="0">
                <a:latin typeface="Times New Roman"/>
                <a:cs typeface="Times New Roman"/>
              </a:rPr>
              <a:t>,</a:t>
            </a:r>
            <a:r>
              <a:rPr spc="10" dirty="0">
                <a:latin typeface="Times New Roman"/>
                <a:cs typeface="Times New Roman"/>
              </a:rPr>
              <a:t>  </a:t>
            </a:r>
            <a:r>
              <a:rPr spc="5" dirty="0">
                <a:latin typeface="Times New Roman"/>
                <a:cs typeface="Times New Roman"/>
              </a:rPr>
              <a:t>CHENNAI-600069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58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93281-EB0D-3EDB-CA00-D4AD2B8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5725B-1627-2699-8330-AA7E1EAD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356350"/>
            <a:ext cx="6048672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980C-0820-8250-D23F-6E647DF2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0FF7B99-3DD5-F008-1C81-9D611398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ow to build Your First DApp. This article is a quick guide to get… | by  Anubhav Girdhar | Biconomy | Medium">
            <a:extLst>
              <a:ext uri="{FF2B5EF4-FFF2-40B4-BE49-F238E27FC236}">
                <a16:creationId xmlns:a16="http://schemas.microsoft.com/office/drawing/2014/main" id="{4CE4859C-E509-5423-1629-F09210FBE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r="9016" b="7815"/>
          <a:stretch/>
        </p:blipFill>
        <p:spPr bwMode="auto">
          <a:xfrm>
            <a:off x="3779912" y="1340768"/>
            <a:ext cx="5090160" cy="4536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7D2EC4-0855-8418-B423-D0D14938514C}"/>
              </a:ext>
            </a:extLst>
          </p:cNvPr>
          <p:cNvSpPr txBox="1"/>
          <p:nvPr/>
        </p:nvSpPr>
        <p:spPr>
          <a:xfrm>
            <a:off x="665566" y="1040726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6. System Design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0B5C4-D51F-3054-7F11-0F9D54656E12}"/>
              </a:ext>
            </a:extLst>
          </p:cNvPr>
          <p:cNvSpPr txBox="1"/>
          <p:nvPr/>
        </p:nvSpPr>
        <p:spPr>
          <a:xfrm>
            <a:off x="681790" y="2204864"/>
            <a:ext cx="2296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above diagram shows the typical working of the a decentralized application.</a:t>
            </a:r>
          </a:p>
          <a:p>
            <a:r>
              <a:rPr lang="en-IN" dirty="0"/>
              <a:t>The backend of the </a:t>
            </a:r>
            <a:r>
              <a:rPr lang="en-IN" dirty="0" err="1"/>
              <a:t>Dapps</a:t>
            </a:r>
            <a:r>
              <a:rPr lang="en-IN" dirty="0"/>
              <a:t> is an integrated unit called “smart contract”.</a:t>
            </a:r>
          </a:p>
        </p:txBody>
      </p:sp>
    </p:spTree>
    <p:extLst>
      <p:ext uri="{BB962C8B-B14F-4D97-AF65-F5344CB8AC3E}">
        <p14:creationId xmlns:p14="http://schemas.microsoft.com/office/powerpoint/2010/main" val="148419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6FD972-AD84-DF75-DC43-170D8443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2189"/>
            <a:ext cx="8229600" cy="50204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7.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3B0B30-99E1-C65E-AF6F-9B0CD5DA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Frontend was developed using React.JS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Smart contract was then developed and integrated with the frontend.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project was hosted on the cloud successfully.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5398DF-6AFC-43E5-341E-FF7811611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4978896" cy="3528392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4932B-C8C4-2609-0AAF-4A56BEB8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21-06-2022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BD89F-BD69-3FDD-CE92-BAB94EB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6048672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7DBE1-1EE1-91FC-C7BC-4DA9A95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383D87-8BFD-8691-20D0-6AA4D15F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54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16F98-3F78-ED5B-E70D-A046294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5165"/>
            <a:ext cx="8229600" cy="43691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8. REQUIREMENTS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376A45-CD34-C323-8F36-B26406DF4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26443"/>
              </p:ext>
            </p:extLst>
          </p:nvPr>
        </p:nvGraphicFramePr>
        <p:xfrm>
          <a:off x="827584" y="2132856"/>
          <a:ext cx="7488832" cy="28905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707732">
                  <a:extLst>
                    <a:ext uri="{9D8B030D-6E8A-4147-A177-3AD203B41FA5}">
                      <a16:colId xmlns:a16="http://schemas.microsoft.com/office/drawing/2014/main" val="2300055289"/>
                    </a:ext>
                  </a:extLst>
                </a:gridCol>
                <a:gridCol w="1783742">
                  <a:extLst>
                    <a:ext uri="{9D8B030D-6E8A-4147-A177-3AD203B41FA5}">
                      <a16:colId xmlns:a16="http://schemas.microsoft.com/office/drawing/2014/main" val="3469145684"/>
                    </a:ext>
                  </a:extLst>
                </a:gridCol>
                <a:gridCol w="1210510">
                  <a:extLst>
                    <a:ext uri="{9D8B030D-6E8A-4147-A177-3AD203B41FA5}">
                      <a16:colId xmlns:a16="http://schemas.microsoft.com/office/drawing/2014/main" val="61026134"/>
                    </a:ext>
                  </a:extLst>
                </a:gridCol>
                <a:gridCol w="3786848">
                  <a:extLst>
                    <a:ext uri="{9D8B030D-6E8A-4147-A177-3AD203B41FA5}">
                      <a16:colId xmlns:a16="http://schemas.microsoft.com/office/drawing/2014/main" val="768628044"/>
                    </a:ext>
                  </a:extLst>
                </a:gridCol>
              </a:tblGrid>
              <a:tr h="442254">
                <a:tc>
                  <a:txBody>
                    <a:bodyPr/>
                    <a:lstStyle/>
                    <a:p>
                      <a:pPr marL="78740" algn="l">
                        <a:lnSpc>
                          <a:spcPts val="1550"/>
                        </a:lnSpc>
                      </a:pPr>
                      <a:r>
                        <a:rPr lang="en-US" sz="1400" dirty="0">
                          <a:effectLst/>
                        </a:rPr>
                        <a:t>S.</a:t>
                      </a:r>
                      <a:r>
                        <a:rPr lang="en-US" sz="1400" spc="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8194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8161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4699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6054162"/>
                  </a:ext>
                </a:extLst>
              </a:tr>
              <a:tr h="445939">
                <a:tc>
                  <a:txBody>
                    <a:bodyPr/>
                    <a:lstStyle/>
                    <a:p>
                      <a:pPr marL="8890" algn="ctr">
                        <a:lnSpc>
                          <a:spcPts val="1550"/>
                        </a:lnSpc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7813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Avalanche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7780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l">
                        <a:lnSpc>
                          <a:spcPts val="1550"/>
                        </a:lnSpc>
                      </a:pPr>
                      <a:r>
                        <a:rPr lang="en-US" sz="1400">
                          <a:effectLst/>
                        </a:rPr>
                        <a:t>      https://www.avax.network/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8867970"/>
                  </a:ext>
                </a:extLst>
              </a:tr>
              <a:tr h="445939">
                <a:tc>
                  <a:txBody>
                    <a:bodyPr/>
                    <a:lstStyle/>
                    <a:p>
                      <a:pPr marL="8890" algn="ctr">
                        <a:lnSpc>
                          <a:spcPts val="155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8194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Metamask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7780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10.11.3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5207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https://metamask.io/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8477149"/>
                  </a:ext>
                </a:extLst>
              </a:tr>
              <a:tr h="589672">
                <a:tc>
                  <a:txBody>
                    <a:bodyPr/>
                    <a:lstStyle/>
                    <a:p>
                      <a:pPr marL="8890" algn="ctr">
                        <a:lnSpc>
                          <a:spcPts val="155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8067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Truffle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77800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5.5.18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52705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https://www.npmjs.com/package/truffle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1588051"/>
                  </a:ext>
                </a:extLst>
              </a:tr>
              <a:tr h="524468">
                <a:tc>
                  <a:txBody>
                    <a:bodyPr/>
                    <a:lstStyle/>
                    <a:p>
                      <a:pPr marL="8890" algn="ctr">
                        <a:lnSpc>
                          <a:spcPts val="1555"/>
                        </a:lnSpc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79400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React.js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80975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18.2.3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52705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https://reactjs.org/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9775363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marL="8890" algn="ctr">
                        <a:lnSpc>
                          <a:spcPts val="1555"/>
                        </a:lnSpc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305" marR="279400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AWS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 marR="180975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marR="52705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https://aws.amazon.com/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22360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D25CD-B865-079D-2D1E-BDB23F83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D0A62-7C6C-8061-53F6-C919262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360118"/>
            <a:ext cx="6048672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C4B37-77C2-E363-D9EA-C12F51C7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F333E93-BA3F-A02E-E7DE-3E5DF1E45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56826B3-8580-8FCD-7AAE-11C97CE7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2335" y="-144318"/>
            <a:ext cx="11528670" cy="56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I. Software Specifications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C28D08-9A8C-D948-B0D8-2C5802E0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7233"/>
            <a:ext cx="8229600" cy="41394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9.IMPLEMENATION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1DB6E-4CE2-6223-5A76-D8542C51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6813-E68F-846C-E355-A20C2EE6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616624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B4EE-4D28-1DEF-8EAD-37CC6F5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4EEC19-1661-8DC4-BC5C-EA824745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06B61-6B5A-FD74-854C-4435C661E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16831"/>
            <a:ext cx="6687721" cy="3937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BB8A5-D5F1-CE9D-7DFA-7BCBE80AD6BE}"/>
              </a:ext>
            </a:extLst>
          </p:cNvPr>
          <p:cNvSpPr txBox="1"/>
          <p:nvPr/>
        </p:nvSpPr>
        <p:spPr>
          <a:xfrm>
            <a:off x="457200" y="2060848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DApp</a:t>
            </a:r>
            <a:r>
              <a:rPr lang="en-IN" dirty="0"/>
              <a:t> was executed and run in the local environ</a:t>
            </a:r>
          </a:p>
          <a:p>
            <a:r>
              <a:rPr lang="en-IN" dirty="0"/>
              <a:t>-</a:t>
            </a:r>
            <a:r>
              <a:rPr lang="en-IN" dirty="0" err="1"/>
              <a:t>ent</a:t>
            </a:r>
            <a:r>
              <a:rPr lang="en-IN" dirty="0"/>
              <a:t> before hosting it in cloud . </a:t>
            </a:r>
          </a:p>
        </p:txBody>
      </p:sp>
    </p:spTree>
    <p:extLst>
      <p:ext uri="{BB962C8B-B14F-4D97-AF65-F5344CB8AC3E}">
        <p14:creationId xmlns:p14="http://schemas.microsoft.com/office/powerpoint/2010/main" val="112836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1A8806-9785-F5FB-E6D9-D3A9725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3894"/>
            <a:ext cx="8229600" cy="50204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10.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4C9A-A45F-4E61-5698-1C3957DE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0C8F0-53F6-5455-0FFE-AC0A49B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760640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EE2AE-F4AD-64D2-608D-99D65F7E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721D868-F2DD-1D99-AB04-962C6572C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B66C96-4A27-D712-7881-C9EB218A8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544"/>
            <a:ext cx="8229600" cy="34917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2C9F5D-CD24-A53A-6EFC-1ACA9FFA5D37}"/>
              </a:ext>
            </a:extLst>
          </p:cNvPr>
          <p:cNvSpPr txBox="1"/>
          <p:nvPr/>
        </p:nvSpPr>
        <p:spPr>
          <a:xfrm>
            <a:off x="457200" y="167482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Avalanche C-Chain Average Gas Price Chart shows the daily average gas price used of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1B6-BEC4-B1C5-5D35-1712567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8153"/>
            <a:ext cx="8229600" cy="502047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11. CONCLUSIONS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1FDC-E1F4-A0B1-1DAB-4CA494FC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8467"/>
            <a:ext cx="8229600" cy="4525963"/>
          </a:xfrm>
        </p:spPr>
        <p:txBody>
          <a:bodyPr/>
          <a:lstStyle/>
          <a:p>
            <a:r>
              <a:rPr lang="en-IN" dirty="0"/>
              <a:t>The decentralized app (</a:t>
            </a:r>
            <a:r>
              <a:rPr lang="en-IN" dirty="0" err="1"/>
              <a:t>DApp</a:t>
            </a:r>
            <a:r>
              <a:rPr lang="en-IN" dirty="0"/>
              <a:t>) was developed successfully and hosted on the cloud. The devolved model is efficient in removing the middle man brokerage amongst the artists and the buyers. </a:t>
            </a:r>
          </a:p>
          <a:p>
            <a:r>
              <a:rPr lang="en-IN" dirty="0"/>
              <a:t>The app is fully based upon cloud and decentralization and it is efficient.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230A-109D-90CB-A949-BE1E5F4E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C1E1-F650-4612-B204-E7F70EBF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672" y="6356350"/>
            <a:ext cx="5760640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0C61-8497-B7AE-9EF3-3AD1889C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AC85E1B-134E-C6A7-B940-9762FE13D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3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E0EEF1-ECC2-E53D-21AB-EE1394CA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88"/>
            <a:ext cx="8229600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12. FUTURE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374DE-12EA-BE50-47F1-5AD55853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1651"/>
            <a:ext cx="8229600" cy="4525963"/>
          </a:xfrm>
        </p:spPr>
        <p:txBody>
          <a:bodyPr/>
          <a:lstStyle/>
          <a:p>
            <a:r>
              <a:rPr lang="en-IN" dirty="0"/>
              <a:t>We are moving towards the digital arts(NFTs) </a:t>
            </a:r>
          </a:p>
          <a:p>
            <a:pPr marL="0" indent="0">
              <a:buNone/>
            </a:pPr>
            <a:r>
              <a:rPr lang="en-IN" dirty="0"/>
              <a:t>and this application can be extended to sell the NFTs as well.</a:t>
            </a:r>
          </a:p>
          <a:p>
            <a:pPr marL="0" indent="0">
              <a:buNone/>
            </a:pPr>
            <a:r>
              <a:rPr lang="en-IN" dirty="0"/>
              <a:t>The auction app can also be added with a lot of features using cookies and user data can be collected and the user-experience has scope for improvement.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27910-5616-7B79-9793-11B8201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9F5FC-B715-16C8-A176-E75910CC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664" y="6356350"/>
            <a:ext cx="5904656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D73B-4036-B164-85C0-99017FB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AEC6541-719D-FBD3-3893-0F0C46CC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1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E8933A-B37A-8208-63D5-5A87D8E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66" y="1016902"/>
            <a:ext cx="8229600" cy="63983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13. 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A13DA-E8B2-8003-05D5-9F06D1AB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7921"/>
            <a:ext cx="8229600" cy="4338242"/>
          </a:xfrm>
        </p:spPr>
        <p:txBody>
          <a:bodyPr>
            <a:normAutofit fontScale="85000" lnSpcReduction="10000"/>
          </a:bodyPr>
          <a:lstStyle/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Vikas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Hassija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Gaurang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Bansal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Vinay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Chamola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Vikas Saxena</a:t>
            </a:r>
            <a:r>
              <a:rPr lang="en-US" sz="1800" spc="-1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US" sz="1800" u="sng" spc="-1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Biplab</a:t>
            </a:r>
            <a:r>
              <a:rPr lang="en-US" sz="1800" u="sng" spc="-1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spc="-1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Sikdar</a:t>
            </a:r>
            <a:r>
              <a:rPr lang="en-US" sz="1800" spc="-1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8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BlockCom</a:t>
            </a:r>
            <a:r>
              <a:rPr lang="en-IN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Blockchain Based Commerce Model for Smart Communities using Auction Mechanism</a:t>
            </a: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Steven 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Goldfeder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Joseph Bonneau, Rosario Gennaro &amp; Arvind Narayanan : “Escrow Protocols for Cryptocurrencies: How to Buy Physical Goods Using Bitcoin”</a:t>
            </a: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endParaRPr lang="en-IN" sz="18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Jehangir Arshad; Muhammad Abu Bakar Siddique; Zainab Zulfiqar; Amna Khokhar; Saqib Salim; Talha Younas: “A Novel Remote User Authentication Scheme by using Private Blockchain-Based Secure Access Control”</a:t>
            </a:r>
            <a:endParaRPr lang="en-IN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marR="20574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Font typeface="+mj-lt"/>
              <a:buAutoNum type="arabicPeriod"/>
              <a:tabLst>
                <a:tab pos="5467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546735" algn="l"/>
              </a:tabLst>
            </a:pP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Xianyun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 : “Smart Payment Contract Mechanism Based on Blockchain Smart Contract Mechanism.</a:t>
            </a:r>
            <a:endParaRPr lang="en-IN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472608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DC5E2-019F-29CF-6F4C-D3C9DEE3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E815-3377-70D9-20C0-275AB746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arenR" startAt="5"/>
              <a:tabLst>
                <a:tab pos="546735" algn="l"/>
              </a:tabLst>
            </a:pPr>
            <a:r>
              <a:rPr lang="en-US" sz="1800" u="none" strike="noStrike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Hybrid Blockchain Architecture for Privacy-Enabled and Accountable Auctions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u="none" strike="noStrike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Harsh Desai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u="none" strike="noStrike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Murat </a:t>
            </a:r>
            <a:r>
              <a:rPr lang="en-US" sz="1800" u="none" strike="noStrike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Kantarcioglu</a:t>
            </a:r>
            <a:r>
              <a:rPr lang="en-US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u="none" strike="noStrike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Lalana</a:t>
            </a:r>
            <a:r>
              <a:rPr lang="en-US" sz="1800" u="none" strike="noStrike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1800" u="none" strike="noStrike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Kagal</a:t>
            </a:r>
            <a:endParaRPr lang="en-US" sz="1800" u="none" strike="noStrike" spc="-1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05740" lvl="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400"/>
              <a:buFont typeface="+mj-lt"/>
              <a:buAutoNum type="arabicParenR" startAt="5"/>
              <a:tabLst>
                <a:tab pos="5467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  <a:buFont typeface="+mj-lt"/>
              <a:buAutoNum type="arabicParenR" startAt="5"/>
            </a:pPr>
            <a:r>
              <a:rPr lang="en-IN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Optimizing Blockchain Based Smart Grid Auctions: A Green Revolution</a:t>
            </a:r>
            <a:r>
              <a:rPr lang="en-IN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Muneeb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Ul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Hassan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Mubashir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 Husain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Rehmani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Jinjun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Chen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150000"/>
              </a:lnSpc>
              <a:buSzPts val="1400"/>
              <a:buFont typeface="+mj-lt"/>
              <a:buAutoNum type="arabicParenR" startAt="5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220"/>
              </a:spcBef>
              <a:spcAft>
                <a:spcPts val="0"/>
              </a:spcAft>
              <a:buSzPts val="1400"/>
              <a:buFont typeface="+mj-lt"/>
              <a:buAutoNum type="arabicParenR" startAt="5"/>
              <a:tabLst>
                <a:tab pos="546735" algn="l"/>
              </a:tabLst>
            </a:pPr>
            <a:r>
              <a:rPr lang="en-IN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SECAUCTEE: Securing Auction Smart Contracts using Trusted Execution Environments</a:t>
            </a:r>
            <a:r>
              <a:rPr lang="en-IN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Harsh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Desai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Murat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Kantarcioglu</a:t>
            </a:r>
            <a:endParaRPr lang="en-US" sz="1800" u="sng" spc="-1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220"/>
              </a:spcBef>
              <a:spcAft>
                <a:spcPts val="0"/>
              </a:spcAft>
              <a:buSzPts val="1400"/>
              <a:buFont typeface="+mj-lt"/>
              <a:buAutoNum type="arabicParenR" startAt="5"/>
              <a:tabLst>
                <a:tab pos="5467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220"/>
              </a:spcBef>
              <a:spcAft>
                <a:spcPts val="0"/>
              </a:spcAft>
              <a:buSzPts val="1400"/>
              <a:buFont typeface="+mj-lt"/>
              <a:buAutoNum type="arabicParenR" startAt="5"/>
              <a:tabLst>
                <a:tab pos="546735" algn="l"/>
              </a:tabLst>
            </a:pPr>
            <a:r>
              <a:rPr lang="en-IN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BEADS: Blockchain-Empowered Auction in Decentralized Storage</a:t>
            </a:r>
            <a:r>
              <a:rPr lang="en-IN" sz="1800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Xinxuan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Huang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Jigang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Wu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Jiaxing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 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Li</a:t>
            </a:r>
            <a:r>
              <a:rPr lang="en-US" sz="1800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u="sng" spc="-1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Chengpeng</a:t>
            </a:r>
            <a:r>
              <a:rPr lang="en-US" sz="1800" u="sng" spc="-1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 Xia</a:t>
            </a:r>
            <a:endParaRPr lang="en-IN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18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D57C9-34B0-C1DE-B13D-3BA78D6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9E598-CE7E-AB48-51B7-4C28629E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1313A-11F2-7DD5-1808-24DCABE1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77A5C85-364E-C263-E2CF-72664418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1BAA6-5D5E-0391-C44D-8F0570960C04}"/>
              </a:ext>
            </a:extLst>
          </p:cNvPr>
          <p:cNvSpPr txBox="1"/>
          <p:nvPr/>
        </p:nvSpPr>
        <p:spPr>
          <a:xfrm>
            <a:off x="1907704" y="2708920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86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78496" cy="365125"/>
          </a:xfrm>
        </p:spPr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35696" y="6376243"/>
            <a:ext cx="6192688" cy="365125"/>
          </a:xfrm>
        </p:spPr>
        <p:txBody>
          <a:bodyPr/>
          <a:lstStyle/>
          <a:p>
            <a:pPr algn="l"/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2539" y="1752600"/>
            <a:ext cx="670560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1074738" indent="-538163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28229" y="1113608"/>
            <a:ext cx="9043763" cy="543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130"/>
              </a:lnSpc>
            </a:pPr>
            <a:r>
              <a:rPr lang="en-IN" spc="-5" dirty="0">
                <a:solidFill>
                  <a:schemeClr val="accent4"/>
                </a:solidFill>
              </a:rPr>
              <a:t>Agenda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58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9F0AB-4974-5C3D-B795-B51AC26E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5778"/>
            <a:ext cx="8229600" cy="69904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3FDA-0A5C-10AC-B1C6-05F57FBE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77500" lnSpcReduction="20000"/>
          </a:bodyPr>
          <a:lstStyle/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Selling art and   collectibles, have always remained a huge challenge nevertheless the internet and e-commerce.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Also, the artists take a huge toll when they are ripped off and duplicate copies are sold.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developed a web application that can solve this very problem by means of auctioning the art. the customers are made happy because better quality assurance standards are met. 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760640" cy="365125"/>
          </a:xfrm>
        </p:spPr>
        <p:txBody>
          <a:bodyPr/>
          <a:lstStyle/>
          <a:p>
            <a:pPr algn="l"/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3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99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2793B-E319-5632-FF6E-83DE198E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2669"/>
            <a:ext cx="8229600" cy="942975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2.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4E8A-7BF0-AADD-E435-EF49B2F4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that can solve the problem of middle-men and eliminate unambiguous broker commission in the process of selling artworks and antique works using blockchain technology. </a:t>
            </a:r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408712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4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5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BC393-F7D0-5175-BA28-3C85C764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5778"/>
            <a:ext cx="8229600" cy="54086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3.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974C-324A-EFD8-778A-375EC19F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IN" dirty="0"/>
              <a:t>We have developed  a cloud-based (AWS) application that can perform auctions and store the databases in a decentralized database. </a:t>
            </a:r>
          </a:p>
          <a:p>
            <a:r>
              <a:rPr lang="en-IN" dirty="0"/>
              <a:t>The decentralization was achieved by the means of Blockchain.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19672" y="6356350"/>
            <a:ext cx="5904656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5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E996EC-3AC3-DED4-779B-8239920D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5778"/>
            <a:ext cx="8229600" cy="74014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4. LITERATURE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D778-F456-EF0F-10D6-620BCF5D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800136"/>
            <a:ext cx="8229600" cy="4525963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blockchain technology can be used as a really useful tool to build selling apps.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[8][9].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features of blockchain are imminent.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[6][7].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Commerce is made easy with blockchain and accessing it at ease with Cloud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computiong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.[1][6][5].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760640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ADD00-F68B-EFDC-2181-50D5C4E4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91" y="4066985"/>
            <a:ext cx="8229600" cy="14638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Drawbacks of existing model: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2F896-089C-1039-1A4C-08DBDA73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201" y="1664817"/>
            <a:ext cx="4040188" cy="197115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Artfare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puts a new spin on the art fair model, using a mobile app, in-house curators and local pop-up shows and fairs to create connections between artists and collectors in local art scenes, starting with New York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94C404-D23B-094A-F9B0-AA0BDB83C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042016"/>
            <a:ext cx="4041775" cy="514776"/>
          </a:xfrm>
        </p:spPr>
        <p:txBody>
          <a:bodyPr/>
          <a:lstStyle/>
          <a:p>
            <a:r>
              <a:rPr lang="en-IN" dirty="0"/>
              <a:t>PADDLE8: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6D1382-E55D-9399-B1AC-2033F5B8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6177" y="1716092"/>
            <a:ext cx="4041775" cy="167089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Paddle 8 is a curated auction platform that enables a global community of buyers to discover and bid for art in real time. 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21-06-2022</a:t>
            </a:r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19672" y="6356350"/>
            <a:ext cx="5760640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7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934B-CBC9-8D91-BD32-D90EBC67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32670"/>
            <a:ext cx="4040188" cy="524122"/>
          </a:xfrm>
        </p:spPr>
        <p:txBody>
          <a:bodyPr/>
          <a:lstStyle/>
          <a:p>
            <a:r>
              <a:rPr lang="en-IN" dirty="0"/>
              <a:t>ARTFARE: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89651D-9F00-8CB3-2440-693F119975E4}"/>
              </a:ext>
            </a:extLst>
          </p:cNvPr>
          <p:cNvSpPr txBox="1"/>
          <p:nvPr/>
        </p:nvSpPr>
        <p:spPr>
          <a:xfrm>
            <a:off x="543773" y="4360950"/>
            <a:ext cx="7971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decentralization.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reliable.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cloud based.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security</a:t>
            </a:r>
          </a:p>
        </p:txBody>
      </p:sp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BB7689-A62F-8046-44E8-F2CC881F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0538"/>
            <a:ext cx="8229600" cy="36490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5. PROPOSED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5543B9-210F-6749-1262-287625B80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1" y="183038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have created an application that is cloud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and we have implemented the backend using blockchain technology(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wallet and Truffle suite).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offers additional security with cloud security and blockchain.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8745B-A6E7-2F06-D7D1-CB541F12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A3A27-AED2-2D38-CAFC-FD416648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3688" y="6356350"/>
            <a:ext cx="5688632" cy="365125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Department of CSE - CS 8611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9CF19-026D-CBF7-F077-7C1255D2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4F6DE1D-0B0B-7FC6-598E-D249CC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52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 descr="Anna Universit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16836-9E13-0084-7324-233619D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5864"/>
            <a:ext cx="3008313" cy="942975"/>
          </a:xfrm>
        </p:spPr>
        <p:txBody>
          <a:bodyPr/>
          <a:lstStyle/>
          <a:p>
            <a:r>
              <a:rPr lang="en-IN" dirty="0"/>
              <a:t>5.1 ADVANTAGES OF PROPOSED SYTEM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797B1-EEB5-5004-4CE2-37593EF4C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818" y="1905000"/>
            <a:ext cx="3008313" cy="39071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because of cloud based hosting.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reliability because of decentralization using Blockchain.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and sustainable.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21-06-2022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16624" cy="365125"/>
          </a:xfrm>
        </p:spPr>
        <p:txBody>
          <a:bodyPr/>
          <a:lstStyle/>
          <a:p>
            <a:r>
              <a:rPr lang="en-IN" sz="2400" dirty="0">
                <a:solidFill>
                  <a:schemeClr val="tx2"/>
                </a:solidFill>
              </a:rPr>
              <a:t>Department of CSE - CS 8611 Project Work</a:t>
            </a:r>
            <a:endParaRPr lang="en-IN" sz="16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5FFC-D80F-48E4-9F5F-D3956EF93FAF}" type="slidenum">
              <a:rPr lang="en-IN" smtClean="0"/>
              <a:t>9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" y="-27384"/>
            <a:ext cx="9039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5C57E7-BCD0-8FCF-D635-D4AB3AFDB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28801"/>
            <a:ext cx="4546848" cy="4392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BE5A5-1A3D-9C20-A7AC-616A29B3EF27}"/>
              </a:ext>
            </a:extLst>
          </p:cNvPr>
          <p:cNvSpPr txBox="1"/>
          <p:nvPr/>
        </p:nvSpPr>
        <p:spPr>
          <a:xfrm>
            <a:off x="4355976" y="10659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5.2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51816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1105</Words>
  <Application>Microsoft Office PowerPoint</Application>
  <PresentationFormat>On-screen Show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1. ABSTRACT</vt:lpstr>
      <vt:lpstr>2. OBJECTIVE</vt:lpstr>
      <vt:lpstr>3. INTRODUCTION </vt:lpstr>
      <vt:lpstr>4. LITERATURE REVIEW</vt:lpstr>
      <vt:lpstr>Drawbacks of existing model:  </vt:lpstr>
      <vt:lpstr>5. PROPOSED SYSTEM</vt:lpstr>
      <vt:lpstr>5.1 ADVANTAGES OF PROPOSED SYTEM</vt:lpstr>
      <vt:lpstr>PowerPoint Presentation</vt:lpstr>
      <vt:lpstr>7. Methodology</vt:lpstr>
      <vt:lpstr>8. REQUIREMENTS</vt:lpstr>
      <vt:lpstr>9.IMPLEMENATION</vt:lpstr>
      <vt:lpstr>10. ANALYSIS</vt:lpstr>
      <vt:lpstr>11. CONCLUSIONS </vt:lpstr>
      <vt:lpstr>12. FUTURE SCOPE</vt:lpstr>
      <vt:lpstr>13.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Varun Raj</cp:lastModifiedBy>
  <cp:revision>19</cp:revision>
  <dcterms:created xsi:type="dcterms:W3CDTF">2022-02-23T04:00:49Z</dcterms:created>
  <dcterms:modified xsi:type="dcterms:W3CDTF">2022-06-20T15:04:51Z</dcterms:modified>
</cp:coreProperties>
</file>