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1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315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000" dirty="0"/>
          </a:p>
          <a:p>
            <a:r>
              <a:rPr lang="en-IN" sz="3000" b="1" dirty="0">
                <a:solidFill>
                  <a:srgbClr val="FFFFFF"/>
                </a:solidFill>
              </a:rPr>
              <a:t>MCQ’s Practice will start in 5mins</a:t>
            </a:r>
            <a:endParaRPr sz="30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What is the primary goal of dimensionality reduction?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Increase overfitting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Remove uninformative features while retaining variance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Increase data redundancy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Improve model bias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In anomaly detection, which metric is most reliable for highly imbalanced data?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RMSE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Recall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Accuracy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Adjusted R²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query returns the top 3 spenders in each city?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SELECT city, user_id FROM purchases ORDER BY SUM(amount) DESC LIMIT 3;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SELECT city, user_id, total FROM (SELECT city, user_id, RANK() OVER(PARTITION BY city ORDER BY SUM(amount) DESC) AS rnk FROM purchases GROUP BY city, user_id) WHERE rnk &lt;= 3;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SELECT city, user_id, SUM(amount) FROM purchases GROUP BY city, user_id LIMIT 3;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SELECT * FROM purchases ORDER BY amount DESC LIMIT 3;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approach works best for analyzing users who spent on 3 consecutive days?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COUNT(*) over all users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Window count on difference = 1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SUM(LAG()) to compare dates within each partition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Running total across all users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What is the output of this query: SELECT SUM(amount) OVER(PARTITION BY user_id ORDER BY txn_date) AS running_total FROM transactions;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Running total per user over time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Total revenue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Invalid syntax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Running total across all users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SQL clause is used to group rows that have the same values into summary rows?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ORDER BY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DISTINCT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GROUP BY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SORT BY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of the following improves performance in a query over a &gt; 1 million-row table?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Using SELECT *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Adding indexes on filtering columns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Avoiding WHERE clause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Using multiple subqueries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How can you calculate month-over-month growth using SQL?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Using COUNT() to compare months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Using LAG() to get previous month revenue and compute difference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Using UNION ALL between months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Using JOIN on identical months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What will the following query return: SELECT name, salary, RANK() OVER(ORDER BY salary DESC) AS rnk FROM employees;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Top 1 salary only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Salary ranks for each employee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Groups employees by salary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Returns employees with duplicate ranks removed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What is the key difference between a correlated and non-correlated subquery?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Correlated runs once; non-correlated runs for each row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Correlated runs per row; non-correlated runs once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Both run only once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None of the above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FC147C-F772-812F-F27B-3C61914CC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AA00-5228-A730-17BD-D71DB597A45F}"/>
              </a:ext>
            </a:extLst>
          </p:cNvPr>
          <p:cNvSpPr txBox="1"/>
          <p:nvPr/>
        </p:nvSpPr>
        <p:spPr>
          <a:xfrm>
            <a:off x="731520" y="731520"/>
            <a:ext cx="7772400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000" dirty="0"/>
          </a:p>
          <a:p>
            <a:r>
              <a:rPr sz="3000" b="1" dirty="0">
                <a:solidFill>
                  <a:srgbClr val="FFFFFF"/>
                </a:solidFill>
              </a:rPr>
              <a:t>What is a key assumption in Naive Bayes classifiers?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A) Features are dependent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B) Features are conditionally independent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C) Data must be normally distributed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D) Target variable is binary</a:t>
            </a:r>
          </a:p>
        </p:txBody>
      </p:sp>
    </p:spTree>
    <p:extLst>
      <p:ext uri="{BB962C8B-B14F-4D97-AF65-F5344CB8AC3E}">
        <p14:creationId xmlns:p14="http://schemas.microsoft.com/office/powerpoint/2010/main" val="1365156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What will this query do: SELECT department, AVG(salary) FROM employees HAVING AVG(salary) &gt; 60000;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Returns employees with salary &gt; 60000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Throws error (no GROUP BY)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Returns average salary across all departments if &gt; 60000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Returns all departments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SQL statement counts all rows in a table, including NULL values?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COUNT(column)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COUNT(*)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COUNT(DISTINCT column)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COUNT(NULL)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All teachers have degrees. Some people with degrees are doctors. Therefore, some teachers are doctors.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True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False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Uncertain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sz="3000" b="1" dirty="0">
                <a:solidFill>
                  <a:srgbClr val="FFFFFF"/>
                </a:solidFill>
              </a:rPr>
              <a:t>The city plans to build a new public park, but residents are divided between green space and recreational facilities.</a:t>
            </a:r>
          </a:p>
          <a:p>
            <a:pPr marL="514350" indent="-514350">
              <a:buAutoNum type="arabicPeriod"/>
            </a:pPr>
            <a:r>
              <a:rPr lang="en-US" sz="3000" b="1" dirty="0">
                <a:solidFill>
                  <a:srgbClr val="FFFFFF"/>
                </a:solidFill>
              </a:rPr>
              <a:t>The park should include both green spaces and recreational facilities. </a:t>
            </a:r>
          </a:p>
          <a:p>
            <a:pPr marL="514350" indent="-514350">
              <a:buAutoNum type="arabicPeriod"/>
            </a:pPr>
            <a:r>
              <a:rPr lang="en-US" sz="3000" b="1" dirty="0">
                <a:solidFill>
                  <a:srgbClr val="FFFFFF"/>
                </a:solidFill>
              </a:rPr>
              <a:t>The park should be entirely dedicated to green spaces.</a:t>
            </a:r>
          </a:p>
          <a:p>
            <a:r>
              <a:rPr lang="en-US" sz="3000" i="1" dirty="0">
                <a:solidFill>
                  <a:srgbClr val="FFFFFF"/>
                </a:solidFill>
              </a:rPr>
              <a:t>A) Only 1</a:t>
            </a:r>
            <a:br>
              <a:rPr lang="en-US" sz="1800" i="1" dirty="0"/>
            </a:br>
            <a:r>
              <a:rPr lang="en-US" sz="3000" i="1" dirty="0">
                <a:solidFill>
                  <a:srgbClr val="FFFFFF"/>
                </a:solidFill>
              </a:rPr>
              <a:t>B) Only 2</a:t>
            </a:r>
            <a:br>
              <a:rPr lang="en-US" sz="1800" i="1" dirty="0"/>
            </a:br>
            <a:r>
              <a:rPr lang="en-US" sz="3000" i="1" dirty="0">
                <a:solidFill>
                  <a:srgbClr val="FFFFFF"/>
                </a:solidFill>
              </a:rPr>
              <a:t>C) Both 1 and 2</a:t>
            </a:r>
            <a:br>
              <a:rPr lang="en-US" sz="1800" i="1" dirty="0"/>
            </a:br>
            <a:r>
              <a:rPr lang="en-US" sz="3000" i="1" dirty="0">
                <a:solidFill>
                  <a:srgbClr val="FFFFFF"/>
                </a:solidFill>
              </a:rPr>
              <a:t>D) Neither 1 nor 2</a:t>
            </a:r>
            <a:endParaRPr sz="1800" i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810607-3F25-F37F-9F35-2F40A364C024}"/>
              </a:ext>
            </a:extLst>
          </p:cNvPr>
          <p:cNvSpPr txBox="1"/>
          <p:nvPr/>
        </p:nvSpPr>
        <p:spPr>
          <a:xfrm>
            <a:off x="167148" y="255639"/>
            <a:ext cx="874087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dirty="0">
                <a:solidFill>
                  <a:srgbClr val="FFFFFF"/>
                </a:solidFill>
              </a:rPr>
              <a:t>A new power plant is being built in an area with limited water resources.</a:t>
            </a:r>
            <a:br>
              <a:rPr lang="en-US" dirty="0"/>
            </a:br>
            <a:r>
              <a:rPr lang="en-US" sz="3000" dirty="0">
                <a:solidFill>
                  <a:srgbClr val="FFFFFF"/>
                </a:solidFill>
              </a:rPr>
              <a:t>1.</a:t>
            </a:r>
            <a:r>
              <a:rPr lang="en-US" sz="3000" b="1" dirty="0">
                <a:solidFill>
                  <a:srgbClr val="FFFFFF"/>
                </a:solidFill>
              </a:rPr>
              <a:t> Use water-efficient technologies to minimize consumption.</a:t>
            </a:r>
            <a:br>
              <a:rPr lang="en-US" b="1" dirty="0"/>
            </a:br>
            <a:r>
              <a:rPr lang="en-US" sz="3000" b="1" dirty="0">
                <a:solidFill>
                  <a:srgbClr val="FFFFFF"/>
                </a:solidFill>
              </a:rPr>
              <a:t>2️. Delay construction until a new water supply system is arranged.</a:t>
            </a:r>
          </a:p>
          <a:p>
            <a:pPr>
              <a:buNone/>
            </a:pPr>
            <a:br>
              <a:rPr lang="en-US" i="1" dirty="0"/>
            </a:br>
            <a:r>
              <a:rPr lang="en-US" sz="3000" i="1" dirty="0">
                <a:solidFill>
                  <a:srgbClr val="FFFFFF"/>
                </a:solidFill>
              </a:rPr>
              <a:t>A) Only 1</a:t>
            </a:r>
            <a:br>
              <a:rPr lang="en-US" i="1" dirty="0"/>
            </a:br>
            <a:r>
              <a:rPr lang="en-US" sz="3000" i="1" dirty="0">
                <a:solidFill>
                  <a:srgbClr val="FFFFFF"/>
                </a:solidFill>
              </a:rPr>
              <a:t>B) Only 2</a:t>
            </a:r>
            <a:br>
              <a:rPr lang="en-US" i="1" dirty="0"/>
            </a:br>
            <a:r>
              <a:rPr lang="en-US" sz="3000" i="1" dirty="0">
                <a:solidFill>
                  <a:srgbClr val="FFFFFF"/>
                </a:solidFill>
              </a:rPr>
              <a:t>C) Both 1 and 2</a:t>
            </a:r>
            <a:br>
              <a:rPr lang="en-US" i="1" dirty="0"/>
            </a:br>
            <a:r>
              <a:rPr lang="en-US" sz="3000" i="1" dirty="0">
                <a:solidFill>
                  <a:srgbClr val="FFFFFF"/>
                </a:solidFill>
              </a:rPr>
              <a:t>D) Neither 1 nor 2</a:t>
            </a:r>
          </a:p>
        </p:txBody>
      </p:sp>
    </p:spTree>
    <p:extLst>
      <p:ext uri="{BB962C8B-B14F-4D97-AF65-F5344CB8AC3E}">
        <p14:creationId xmlns:p14="http://schemas.microsoft.com/office/powerpoint/2010/main" val="1403670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All cats are animals. Some animals are pets. Therefore, some cats are pets.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True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False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Uncertain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2657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sz="3000" b="1" dirty="0">
                <a:solidFill>
                  <a:srgbClr val="FFFFFF"/>
                </a:solidFill>
              </a:rPr>
              <a:t>A hotel is being built near a beach; environmentalists fear ecological harm while tourism expects growth.</a:t>
            </a:r>
            <a:endParaRPr lang="en-IN" sz="2000" b="1" dirty="0"/>
          </a:p>
          <a:p>
            <a:r>
              <a:rPr lang="en-US" sz="3000" b="1" dirty="0">
                <a:solidFill>
                  <a:srgbClr val="FFFFFF"/>
                </a:solidFill>
              </a:rPr>
              <a:t>1. Eco-friendly practices. 2. Halt till impact study.</a:t>
            </a:r>
            <a:endParaRPr sz="2000" b="1" dirty="0"/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A) Only 1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B) Only 2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C) Both 1 and 2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D) Neither 1 nor 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All fish live in water. Some fish are goldfish. Therefore, some goldfish live in water.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True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False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Uncertain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319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sz="3000" b="1" dirty="0">
                <a:solidFill>
                  <a:srgbClr val="FFFFFF"/>
                </a:solidFill>
              </a:rPr>
              <a:t>A self-driving car company is testing vehicles in cities, pedestrians and cyclists fear safety risks.</a:t>
            </a:r>
            <a:endParaRPr lang="en-IN" sz="2000" b="1" dirty="0"/>
          </a:p>
          <a:p>
            <a:pPr marL="514350" indent="-514350">
              <a:buAutoNum type="arabicPeriod"/>
            </a:pPr>
            <a:r>
              <a:rPr lang="en-US" sz="3000" b="1" dirty="0">
                <a:solidFill>
                  <a:srgbClr val="FFFFFF"/>
                </a:solidFill>
              </a:rPr>
              <a:t>Strict monitoring &amp; safety features. </a:t>
            </a:r>
          </a:p>
          <a:p>
            <a:pPr marL="514350" indent="-514350">
              <a:buAutoNum type="arabicPeriod"/>
            </a:pPr>
            <a:r>
              <a:rPr lang="en-US" sz="3000" b="1" dirty="0">
                <a:solidFill>
                  <a:srgbClr val="FFFFFF"/>
                </a:solidFill>
              </a:rPr>
              <a:t>Suspend until review</a:t>
            </a:r>
            <a:endParaRPr sz="2000" b="1" dirty="0"/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A) Only 1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B) Only 2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C) Both 1 and 2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D) Neither 1 nor 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2382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sz="3000" b="1" dirty="0">
                <a:solidFill>
                  <a:srgbClr val="FFFFFF"/>
                </a:solidFill>
              </a:rPr>
              <a:t>A food-delivery app is criticized for single-use packaging waste.</a:t>
            </a:r>
          </a:p>
          <a:p>
            <a:pPr>
              <a:spcBef>
                <a:spcPts val="500"/>
              </a:spcBef>
            </a:pPr>
            <a:r>
              <a:rPr lang="en-US" sz="3000" b="1" dirty="0">
                <a:solidFill>
                  <a:srgbClr val="FFFFFF"/>
                </a:solidFill>
              </a:rPr>
              <a:t>1. Offer reusable packs. 2. Remove app until resolved.</a:t>
            </a:r>
            <a:endParaRPr lang="en-IN" sz="1800" b="1" i="1" dirty="0"/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A) Only 1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B) Only 2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C) Both 1 and 2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D) Neither 1 nor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41352" y="780680"/>
            <a:ext cx="7772400" cy="4042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000" dirty="0"/>
          </a:p>
          <a:p>
            <a:r>
              <a:rPr sz="3000" b="1" dirty="0">
                <a:solidFill>
                  <a:srgbClr val="FFFFFF"/>
                </a:solidFill>
              </a:rPr>
              <a:t>What happens if L2 regularization coefficient λ is too large?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A) Gradient descent fails to converge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B) Model weights shrink too much, causing underfitting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C) Model overfits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D) Learning rate decreases automatically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2382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sz="3000" b="1" dirty="0">
                <a:solidFill>
                  <a:srgbClr val="FFFFFF"/>
                </a:solidFill>
              </a:rPr>
              <a:t>A retailer plans to automate its warehouses, employees fear job loss.</a:t>
            </a:r>
          </a:p>
          <a:p>
            <a:pPr>
              <a:spcBef>
                <a:spcPts val="500"/>
              </a:spcBef>
            </a:pPr>
            <a:r>
              <a:rPr lang="en-US" sz="3000" b="1" dirty="0">
                <a:solidFill>
                  <a:srgbClr val="FFFFFF"/>
                </a:solidFill>
              </a:rPr>
              <a:t>1. Retrain workers. 2. Halt until union talks.</a:t>
            </a:r>
            <a:endParaRPr lang="en-IN" sz="1800" b="1" i="1" dirty="0"/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A) Only 1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B) Only 2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C) Both 1 and 2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D) Neither 1 nor 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054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sz="3000" b="1" dirty="0">
                <a:solidFill>
                  <a:srgbClr val="FFFFFF"/>
                </a:solidFill>
              </a:rPr>
              <a:t>Identify the figure that completes the pattern.</a:t>
            </a:r>
            <a:endParaRPr lang="en-IN" sz="2000" b="1" dirty="0"/>
          </a:p>
          <a:p>
            <a:endParaRPr sz="2000" b="1" dirty="0"/>
          </a:p>
          <a:p>
            <a:pPr>
              <a:spcBef>
                <a:spcPts val="500"/>
              </a:spcBef>
            </a:pPr>
            <a:endParaRPr lang="en-IN" sz="1800" i="1" dirty="0"/>
          </a:p>
          <a:p>
            <a:pPr>
              <a:spcBef>
                <a:spcPts val="500"/>
              </a:spcBef>
            </a:pPr>
            <a:endParaRPr lang="en-IN" i="1" dirty="0"/>
          </a:p>
          <a:p>
            <a:pPr>
              <a:spcBef>
                <a:spcPts val="500"/>
              </a:spcBef>
            </a:pPr>
            <a:endParaRPr lang="en-IN" sz="1800" i="1" dirty="0"/>
          </a:p>
          <a:p>
            <a:pPr>
              <a:spcBef>
                <a:spcPts val="500"/>
              </a:spcBef>
            </a:pPr>
            <a:endParaRPr lang="en-IN" i="1" dirty="0"/>
          </a:p>
          <a:p>
            <a:pPr>
              <a:spcBef>
                <a:spcPts val="500"/>
              </a:spcBef>
            </a:pPr>
            <a:endParaRPr lang="en-IN" sz="1800" i="1" dirty="0"/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A) (1)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B) (2)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C) (3)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D) (4)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11E2C4-4033-6AB6-FC3D-5B5F5DF75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33" y="1654416"/>
            <a:ext cx="6027313" cy="16613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When a collection of various computers appears as a single coherent system to its clients, what is this called?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Mail system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Networking system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Computer network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Distributed system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of the following allows LAN users to share computer programs and data?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File server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Network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Communication server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Print server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of the following is an example of Bluetooth?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Wide area network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Virtual private network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Local area network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Personal area network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What is the full form of OSI?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Optical service implementation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Open service Internet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Open system interconnection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Operating system interface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of the following devices forwards packets between networks by processing routing info?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Firewall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Bridge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Hub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Router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What are nodes in a computer network?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The computer that routes data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The computer that terminates the data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The computer that originates the data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All of the mentioned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type of network shares the communication channel among all machines?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Anycast network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Multicast network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Unicast network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Broadcast network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of the following maintains the Domain Name System?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Single server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Single computer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Distributed database system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Network gateway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000" dirty="0"/>
          </a:p>
          <a:p>
            <a:r>
              <a:rPr sz="3000" b="1" dirty="0">
                <a:solidFill>
                  <a:srgbClr val="FFFFFF"/>
                </a:solidFill>
              </a:rPr>
              <a:t>Which ensemble method combines multiple weak learners sequentially?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A) Random Forest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B) Bagging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C) AdaBoost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D) Voting Classifier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one of the following is not a function of the network layer?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Congestion control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Error control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Routing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Internetworking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When discussing IDS/IPS, what is a signature?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Refers to normal baseline network behavior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Characterizes users on a network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Electronic signature used to authenticate user identity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Attack-definition file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What is the main function of the command interpreter?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To provide interface between API and program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To handle the files in OS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To get and execute user-specified command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None of the above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of the following errors will be handled by the operating system?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Lack of paper in printer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Power failure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Connection failure in the network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All of the mentioned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An un-interruptible unit is known as?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Static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Single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Atomic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None of the mentioned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Semaphore is a/an ______ to solve critical section problem.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Integer variable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Special program for a system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Hardware for a system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None of the mentioned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What are two atomic operations on semaphores?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Hold and signal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Wait and signal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Stop and wait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None of the mentioned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Cascading termination refers to termination of all child processes if parent terminates ______.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Normally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Abnormally or normally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Abnormally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None of the mentioned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one of the following is a deadlock avoidance algorithm?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Banker’s algorithm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Elevator algorithm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Round-robin algorithm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Karn’s algorithm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The FCFS algorithm is particularly troublesome for ______.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Multiprogramming systems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Time sharing systems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Operating systems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Multiprocessor systems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000" dirty="0"/>
          </a:p>
          <a:p>
            <a:r>
              <a:rPr sz="3000" b="1" dirty="0">
                <a:solidFill>
                  <a:srgbClr val="FFFFFF"/>
                </a:solidFill>
              </a:rPr>
              <a:t>Which optimization algorithm adapts the learning rate for each parameter?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A) </a:t>
            </a:r>
            <a:r>
              <a:rPr sz="3000" i="1" dirty="0" err="1">
                <a:solidFill>
                  <a:srgbClr val="FFFFFF"/>
                </a:solidFill>
              </a:rPr>
              <a:t>RMSProp</a:t>
            </a:r>
            <a:endParaRPr sz="3000" i="1" dirty="0"/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B) Adam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C) SGD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D) Momentum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For an effective OS, when to check for deadlock?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At fixed intervals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Every time a resource request is made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Every time a resource request is made at fixed intervals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None of the mentioned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In ______ information is recorded magnetically on platters.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Electrical disks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Assemblies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Magnetic disks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Cylinders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Consider the given binary search tree. If the root node is deleted, the new root can be: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30 or 63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48 or 59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48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73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What is the functionality of the following code?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Insert at beginning of list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Insert at end of list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Delete at beginning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Delete at end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What will be the output of this code: Integer a=100; Integer b=100; System.out.println(a==b);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True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False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Can't say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Compilation error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In Java, what is the value returned by compareTo() if invoking string &lt; compared string?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Zero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Less than zero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Greater than zero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None of the mentioned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of these methods of class String compares two String objects for equality?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equals()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Equals()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isequal()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IsEqual()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Dijkstra's Algorithm can be implemented using which data structure?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Min Heap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Max Heap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Binary Tree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B+ Tree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sorting algorithm is best for many repetitive elements?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Insertion Sort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Merge Sort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Counting Sort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Heap Sort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Which of these is an incorrect array declaration?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int arr[] = new int[5]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int[] arr = new int[5]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int arr = new int[5]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int[] arr = new int[5] new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000" dirty="0"/>
          </a:p>
          <a:p>
            <a:r>
              <a:rPr sz="3000" b="1" dirty="0">
                <a:solidFill>
                  <a:srgbClr val="FFFFFF"/>
                </a:solidFill>
              </a:rPr>
              <a:t>Which factor does NOT directly appear in a confusion matrix?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A) True Positive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B) True Negative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C) Precision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D) False Negative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You call an API and get HTTP 404. What does it indicate?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Unauthorized access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Resource not found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Rate limit exceeded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Internal server error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r>
              <a:rPr sz="3000" b="1">
                <a:solidFill>
                  <a:srgbClr val="FFFFFF"/>
                </a:solidFill>
              </a:rPr>
              <a:t>What is a deque?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A) Queue with singly and doubly linked lists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B) Queue with insert/delete at front only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C) Queue with insert/delete from front and rear ends</a:t>
            </a:r>
          </a:p>
          <a:p>
            <a:pPr>
              <a:spcBef>
                <a:spcPts val="500"/>
              </a:spcBef>
            </a:pPr>
            <a:r>
              <a:rPr sz="3000" i="1">
                <a:solidFill>
                  <a:srgbClr val="FFFFFF"/>
                </a:solidFill>
              </a:rPr>
              <a:t>D) Queue implemented with doubly linked list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4042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000" dirty="0"/>
          </a:p>
          <a:p>
            <a:r>
              <a:rPr sz="3000" b="1" dirty="0">
                <a:solidFill>
                  <a:srgbClr val="FFFFFF"/>
                </a:solidFill>
              </a:rPr>
              <a:t>What is the main role of the validation set in ML?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A) Train the model further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B) Detect multicollinearity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C) Measure data for generalization and tune hyperparameters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D) None of these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3580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000" dirty="0"/>
          </a:p>
          <a:p>
            <a:r>
              <a:rPr sz="3000" b="1" dirty="0">
                <a:solidFill>
                  <a:srgbClr val="FFFFFF"/>
                </a:solidFill>
              </a:rPr>
              <a:t>What type of problem does Support Vector Machine (SVM) primarily solve?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A) Feature selection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B) Clustering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C) Regression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D) Classification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D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31520" y="731520"/>
            <a:ext cx="7772400" cy="3118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3000" dirty="0"/>
          </a:p>
          <a:p>
            <a:r>
              <a:rPr sz="3000" b="1" dirty="0">
                <a:solidFill>
                  <a:srgbClr val="FFFFFF"/>
                </a:solidFill>
              </a:rPr>
              <a:t>In cross-validation, what does k = 10 indicate?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A) 10 training epochs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B) 10 folds of training/validation splits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C) 10 hyperparameters</a:t>
            </a:r>
          </a:p>
          <a:p>
            <a:pPr>
              <a:spcBef>
                <a:spcPts val="500"/>
              </a:spcBef>
            </a:pPr>
            <a:r>
              <a:rPr sz="3000" i="1" dirty="0">
                <a:solidFill>
                  <a:srgbClr val="FFFFFF"/>
                </a:solidFill>
              </a:rPr>
              <a:t>D) 10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2237</Words>
  <Application>Microsoft Office PowerPoint</Application>
  <PresentationFormat>On-screen Show (4:3)</PresentationFormat>
  <Paragraphs>365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appireddy ashokkumarreddy</cp:lastModifiedBy>
  <cp:revision>21</cp:revision>
  <dcterms:created xsi:type="dcterms:W3CDTF">2013-01-27T09:14:16Z</dcterms:created>
  <dcterms:modified xsi:type="dcterms:W3CDTF">2025-10-23T05:53:47Z</dcterms:modified>
  <cp:category/>
</cp:coreProperties>
</file>