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259D3-6C5B-4BB3-A74C-62EEB73D451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EFE80-FD59-4436-8FAF-34C37DF9E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0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224074-B203-41F6-8F2C-0B2E64B5163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23AF23-FE9D-49A9-9296-6AF0C88F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>
            <a:off x="7620000" y="0"/>
            <a:ext cx="1524000" cy="4724400"/>
          </a:xfrm>
          <a:prstGeom prst="rt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>
            <a:off x="0" y="2133600"/>
            <a:ext cx="1524000" cy="4724400"/>
          </a:xfrm>
          <a:prstGeom prst="rtTriangle">
            <a:avLst/>
          </a:prstGeom>
          <a:solidFill>
            <a:srgbClr val="006666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NGIT ADMIN\Downloads\kmec _ 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152400"/>
            <a:ext cx="1752600" cy="12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NGIT ADMIN\Downloads\ngit 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132902"/>
            <a:ext cx="1577762" cy="111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sz="2800" b="1" dirty="0">
                <a:solidFill>
                  <a:srgbClr val="006600"/>
                </a:solidFill>
              </a:rPr>
              <a:t>NEIL GOGTE INSTITUTE OF TECHNOLOGY</a:t>
            </a:r>
            <a:br>
              <a:rPr lang="en-US" sz="2800" b="1" dirty="0">
                <a:solidFill>
                  <a:srgbClr val="006600"/>
                </a:solidFill>
              </a:rPr>
            </a:br>
            <a:r>
              <a:rPr lang="en-US" sz="2800" b="1" dirty="0">
                <a:solidFill>
                  <a:srgbClr val="006600"/>
                </a:solidFill>
              </a:rPr>
              <a:t>&amp;</a:t>
            </a:r>
            <a:br>
              <a:rPr lang="en-US" sz="2800" b="1" dirty="0">
                <a:solidFill>
                  <a:srgbClr val="006600"/>
                </a:solidFill>
              </a:rPr>
            </a:br>
            <a:r>
              <a:rPr lang="en-US" sz="2800" b="1" dirty="0">
                <a:solidFill>
                  <a:srgbClr val="006600"/>
                </a:solidFill>
              </a:rPr>
              <a:t>KESHAV MEMORIAL ENGINEERING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858000" cy="15240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IN" b="1" dirty="0">
                <a:solidFill>
                  <a:srgbClr val="FF0000"/>
                </a:solidFill>
              </a:rPr>
              <a:t>PC 502CSM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Deepika.M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Assistant Professor, CSE(AIML) 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NGIT</a:t>
            </a:r>
          </a:p>
        </p:txBody>
      </p:sp>
    </p:spTree>
    <p:extLst>
      <p:ext uri="{BB962C8B-B14F-4D97-AF65-F5344CB8AC3E}">
        <p14:creationId xmlns:p14="http://schemas.microsoft.com/office/powerpoint/2010/main" val="15836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1C02B8-B2EE-5945-F78A-49D33CB9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85800"/>
            <a:ext cx="2810267" cy="3620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96CC7-B77A-EB1D-609F-0F189E1C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2734"/>
            <a:ext cx="2514600" cy="2467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D347F9-10B2-B0AF-AD5D-E7601CF9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219200"/>
            <a:ext cx="2629267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44452B-9881-4103-1DB7-93CF7FC13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55" y="3276600"/>
            <a:ext cx="3476845" cy="18481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879805-76DB-C8CB-1CE8-DDB2036A2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42" y="5233963"/>
            <a:ext cx="501084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4D189A-E48B-E052-725F-AAC7F1D0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64" y="1218891"/>
            <a:ext cx="516327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6C5775-4F39-A006-3CA0-B42C11EB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27" y="1095049"/>
            <a:ext cx="6058746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6AA4C-9E19-39D8-7EB6-8DC137E8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1171260"/>
            <a:ext cx="579200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97320-65BE-449D-D83F-3656095B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09600"/>
            <a:ext cx="48012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24A67-131D-8802-8D43-5F254F6E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23522"/>
            <a:ext cx="716280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C8334-575E-A996-2B86-AD8AF608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2295367"/>
            <a:ext cx="529663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20383-EFF6-FBF7-693C-F391C35B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9259"/>
            <a:ext cx="73914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5662B-43F6-84F6-A9FF-32A44086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1433234"/>
            <a:ext cx="582058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7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18251-B216-26EF-168E-84E49437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996"/>
            <a:ext cx="739139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381000"/>
            <a:ext cx="4724400" cy="612822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E997A-CD4B-D88C-D9A3-6E752007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737812"/>
            <a:ext cx="5925377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5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2735A-250E-210B-B662-3D300C62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99706"/>
            <a:ext cx="708659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89DD1-E523-C591-A656-D5F3E6F1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42601"/>
            <a:ext cx="731520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0D995-71DF-5C23-17E2-F0108D5B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866417"/>
            <a:ext cx="609685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AB492-4F7A-7FF7-402B-40133007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69" y="875943"/>
            <a:ext cx="617306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5ABE4-011D-C0AB-D94D-52B17D7E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9" y="799733"/>
            <a:ext cx="635406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B9C5-9319-C4CA-0770-513277A2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sz="2800" b="0" i="0" dirty="0">
                <a:solidFill>
                  <a:srgbClr val="374151"/>
                </a:solidFill>
                <a:effectLst/>
                <a:latin typeface="Inter"/>
              </a:rPr>
              <a:t>By leveraging the Gini index, which measures the impurity of a node, we were able to determine the best splitting criteria for creating an effective decision tree model. </a:t>
            </a:r>
          </a:p>
          <a:p>
            <a:pPr algn="just"/>
            <a:r>
              <a:rPr lang="en-US" sz="2800" b="0" i="0" dirty="0">
                <a:solidFill>
                  <a:srgbClr val="374151"/>
                </a:solidFill>
                <a:effectLst/>
                <a:latin typeface="Inter"/>
              </a:rPr>
              <a:t>This approach allowed us to make informed decisions based on the purity and predictive power of each node in the tree.</a:t>
            </a:r>
          </a:p>
          <a:p>
            <a:pPr algn="just"/>
            <a:r>
              <a:rPr lang="en-US" sz="2800" dirty="0">
                <a:solidFill>
                  <a:srgbClr val="374151"/>
                </a:solidFill>
                <a:latin typeface="Inter"/>
              </a:rPr>
              <a:t>The Gini index offers a valuable tool for decision tree construction, enabling us to efficiently handle categorical and numerical features. </a:t>
            </a:r>
            <a:endParaRPr lang="en-IN" sz="2800" dirty="0">
              <a:solidFill>
                <a:srgbClr val="37415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4431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/>
          <a:lstStyle/>
          <a:p>
            <a:br>
              <a:rPr lang="en-US" sz="4000" b="1" dirty="0">
                <a:solidFill>
                  <a:schemeClr val="accent2"/>
                </a:solidFill>
              </a:rPr>
            </a:br>
            <a:br>
              <a:rPr lang="en-US" sz="4000" b="1" dirty="0">
                <a:solidFill>
                  <a:schemeClr val="accent2"/>
                </a:solidFill>
              </a:rPr>
            </a:b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1,000+ Best Thank You Images · 100% Free Download · Pexels ...">
            <a:extLst>
              <a:ext uri="{FF2B5EF4-FFF2-40B4-BE49-F238E27FC236}">
                <a16:creationId xmlns:a16="http://schemas.microsoft.com/office/drawing/2014/main" id="{F51560BA-276B-5E54-83F1-4BD4181B0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800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67B3-4DF8-40BA-ACA1-F8BD08D8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IN" sz="4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b="1" dirty="0">
                <a:solidFill>
                  <a:srgbClr val="00B0F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UNIT-IV</a:t>
            </a:r>
            <a:br>
              <a:rPr lang="en-IN" sz="4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rgbClr val="FF0000"/>
                </a:solidFill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IN" sz="4400" b="1" dirty="0">
                <a:solidFill>
                  <a:srgbClr val="FF0000"/>
                </a:solidFill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4400" b="1" dirty="0">
                <a:solidFill>
                  <a:srgbClr val="FF0000"/>
                </a:solidFill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rgbClr val="FF0000"/>
                </a:solidFill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TREES</a:t>
            </a:r>
            <a:endParaRPr lang="en-IN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2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39B-7818-A267-07ED-9B423E27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563562"/>
          </a:xfrm>
        </p:spPr>
        <p:txBody>
          <a:bodyPr/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var(--font-family-system)"/>
              </a:rPr>
              <a:t>Gini index</a:t>
            </a:r>
            <a:br>
              <a:rPr lang="en-IN" b="1" i="0" dirty="0">
                <a:solidFill>
                  <a:srgbClr val="000000"/>
                </a:solidFill>
                <a:effectLst/>
                <a:latin typeface="var(--font-family-system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D58B-7032-1CF8-84E8-590BCF95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374151"/>
                </a:solidFill>
                <a:latin typeface="Inter"/>
              </a:rPr>
              <a:t>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he 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Gini index 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measures impurity or inequality frequently used in decision tree algorithms. 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It quantifies the probability of misclassifying a randomly chosen element if it were randomly labeled according to the distribution of labels in a particular node.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The equation for the Gini index is as follows:</a:t>
            </a:r>
          </a:p>
          <a:p>
            <a:pPr algn="just"/>
            <a:endParaRPr lang="en-US" sz="2400" dirty="0">
              <a:solidFill>
                <a:srgbClr val="374151"/>
              </a:solidFill>
              <a:latin typeface="Inter"/>
            </a:endParaRPr>
          </a:p>
          <a:p>
            <a:pPr algn="just"/>
            <a:endParaRPr lang="en-US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just"/>
            <a:endParaRPr lang="en-US" sz="2400" dirty="0">
              <a:solidFill>
                <a:srgbClr val="374151"/>
              </a:solidFill>
              <a:latin typeface="Inter"/>
            </a:endParaRP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ystem-ui"/>
              </a:rPr>
              <a:t>        where </a:t>
            </a:r>
            <a:r>
              <a:rPr lang="en-US" sz="2000" b="1" i="1" dirty="0">
                <a:effectLst/>
                <a:latin typeface="KaTeX_Math"/>
              </a:rPr>
              <a:t>p</a:t>
            </a:r>
            <a:r>
              <a:rPr lang="en-US" sz="2000" b="1" dirty="0">
                <a:effectLst/>
                <a:latin typeface="KaTeX_Main"/>
              </a:rPr>
              <a:t>1​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ystem-ui"/>
              </a:rPr>
              <a:t>, </a:t>
            </a:r>
            <a:r>
              <a:rPr lang="en-US" sz="2000" b="1" i="1" dirty="0">
                <a:effectLst/>
                <a:latin typeface="KaTeX_Math"/>
              </a:rPr>
              <a:t>p</a:t>
            </a:r>
            <a:r>
              <a:rPr lang="en-US" sz="2000" b="1" dirty="0">
                <a:effectLst/>
                <a:latin typeface="KaTeX_Main"/>
              </a:rPr>
              <a:t>2​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ystem-ui"/>
              </a:rPr>
              <a:t>, ..., </a:t>
            </a:r>
            <a:r>
              <a:rPr lang="en-US" sz="2000" b="1" i="1" dirty="0">
                <a:effectLst/>
                <a:latin typeface="KaTeX_Math"/>
              </a:rPr>
              <a:t>pk</a:t>
            </a:r>
            <a:r>
              <a:rPr lang="en-US" sz="2000" b="1" dirty="0">
                <a:effectLst/>
                <a:latin typeface="KaTeX_Main"/>
              </a:rPr>
              <a:t>​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ystem-ui"/>
              </a:rPr>
              <a:t> are the probabilities of each class in the node. </a:t>
            </a:r>
            <a:endParaRPr lang="en-US" sz="2000" b="1" i="0" dirty="0">
              <a:solidFill>
                <a:srgbClr val="374151"/>
              </a:solidFill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7C38-7BB1-BEE2-0679-1C7B5B20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54" y="3581400"/>
            <a:ext cx="441069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97C9A-5AFF-7AF8-D7FD-7DE7CA8C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43000"/>
            <a:ext cx="861060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9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4A8AE0-970A-A811-1F25-99A665DD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The </a:t>
            </a:r>
            <a:r>
              <a:rPr lang="en-US" sz="2400" b="1" i="1" dirty="0" err="1">
                <a:solidFill>
                  <a:srgbClr val="374151"/>
                </a:solidFill>
                <a:effectLst/>
                <a:latin typeface="Inter"/>
              </a:rPr>
              <a:t>GiniA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​(</a:t>
            </a:r>
            <a:r>
              <a:rPr lang="en-US" sz="2400" b="1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)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 represents the weighted Gini index for the entire dataset </a:t>
            </a:r>
            <a:r>
              <a:rPr lang="en-US" sz="2400" b="1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. It's a measure of impurity or inequality in the dataset, considering the weighted average of the impurities of two subsets, 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1​ and 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2​.</a:t>
            </a:r>
          </a:p>
          <a:p>
            <a:pPr algn="l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1​: This is the number of instances (data points) in subset 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1​.</a:t>
            </a:r>
          </a:p>
          <a:p>
            <a:pPr algn="l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2​: This is the number of instances (data points) in subset 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2​.</a:t>
            </a:r>
          </a:p>
          <a:p>
            <a:pPr algn="just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: The total number of instances in the entire dataset </a:t>
            </a:r>
            <a:r>
              <a:rPr lang="en-US" sz="2400" b="1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-US" sz="2400" b="1" i="1" dirty="0">
                <a:solidFill>
                  <a:srgbClr val="374151"/>
                </a:solidFill>
                <a:effectLst/>
                <a:latin typeface="Inter"/>
              </a:rPr>
              <a:t>n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=</a:t>
            </a:r>
            <a:r>
              <a:rPr lang="en-US" sz="2400" b="1" i="1" dirty="0">
                <a:solidFill>
                  <a:srgbClr val="374151"/>
                </a:solidFill>
                <a:effectLst/>
                <a:latin typeface="Inter"/>
              </a:rPr>
              <a:t>n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1+</a:t>
            </a:r>
            <a:r>
              <a:rPr lang="en-US" sz="2400" b="1" i="1" dirty="0">
                <a:solidFill>
                  <a:srgbClr val="374151"/>
                </a:solidFill>
                <a:effectLst/>
                <a:latin typeface="Inter"/>
              </a:rPr>
              <a:t>n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"/>
              </a:rPr>
              <a:t>2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).</a:t>
            </a:r>
          </a:p>
          <a:p>
            <a:pPr algn="just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Gini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1​): This is the Gini index of subset 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1​, which quantifies the impurity or uncertainty of class labels in D1. A lower Gini index indicates higher purity.</a:t>
            </a:r>
          </a:p>
          <a:p>
            <a:pPr algn="just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Gini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2​): This is the Gini index of subset 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2​, similar to Gini(D1)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Gini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Inter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Inter"/>
              </a:rPr>
              <a:t>1​), but for the other subset.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5B68-7290-534E-9F51-ACEFD0FB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0" y="381000"/>
            <a:ext cx="700914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FA70-09B7-9B24-D965-DA6C4C97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400" dirty="0">
                <a:solidFill>
                  <a:srgbClr val="374151"/>
                </a:solidFill>
                <a:latin typeface="Inter"/>
              </a:rPr>
              <a:t>To calculate the Gini index for each attribute and construct a decision tree, we'll start by analyzing the given data and calculating the Gini index for each attribute at the first step. </a:t>
            </a:r>
            <a:r>
              <a:rPr lang="en-US" sz="2400" b="1" dirty="0">
                <a:solidFill>
                  <a:srgbClr val="374151"/>
                </a:solidFill>
                <a:latin typeface="Inter"/>
              </a:rPr>
              <a:t>We have four attributes in the above dataset</a:t>
            </a:r>
            <a:r>
              <a:rPr lang="en-US" b="1" i="0" dirty="0">
                <a:solidFill>
                  <a:srgbClr val="374151"/>
                </a:solidFill>
                <a:effectLst/>
                <a:latin typeface="system-ui"/>
              </a:rPr>
              <a:t>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CD6C-CC7C-BCC1-E51E-FAF6516E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70" y="2438400"/>
            <a:ext cx="544906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1734-0FE4-7D66-AE16-BD32373E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var(--font-family-heading-lesson-markdown)"/>
              </a:rPr>
              <a:t>         </a:t>
            </a:r>
          </a:p>
          <a:p>
            <a:pPr marL="0" indent="0">
              <a:buNone/>
            </a:pPr>
            <a:r>
              <a:rPr lang="en-US" b="1" dirty="0">
                <a:latin typeface="var(--font-family-heading-lesson-markdown)"/>
              </a:rPr>
              <a:t>       </a:t>
            </a:r>
            <a:r>
              <a:rPr lang="en-US" sz="4000" b="1" i="0" dirty="0">
                <a:effectLst/>
                <a:latin typeface="var(--font-family-heading-lesson-markdown)"/>
              </a:rPr>
              <a:t>Steps to construct a decision tree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DBC75-9932-5F3D-66A4-FDEA90EE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0" y="3048000"/>
            <a:ext cx="526806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8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408</Words>
  <Application>Microsoft Office PowerPoint</Application>
  <PresentationFormat>On-screen Show (4:3)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Berlin Sans FB Demi</vt:lpstr>
      <vt:lpstr>Bernard MT Condensed</vt:lpstr>
      <vt:lpstr>Calibri</vt:lpstr>
      <vt:lpstr>Inter</vt:lpstr>
      <vt:lpstr>KaTeX_Main</vt:lpstr>
      <vt:lpstr>KaTeX_Math</vt:lpstr>
      <vt:lpstr>system-ui</vt:lpstr>
      <vt:lpstr>var(--font-family-heading-lesson-markdown)</vt:lpstr>
      <vt:lpstr>var(--font-family-system)</vt:lpstr>
      <vt:lpstr>Office Theme</vt:lpstr>
      <vt:lpstr>NEIL GOGTE INSTITUTE OF TECHNOLOGY &amp; KESHAV MEMORIAL ENGINEERING COLLEGE</vt:lpstr>
      <vt:lpstr>PowerPoint Presentation</vt:lpstr>
      <vt:lpstr> UNIT-IV   Learning  DECISION TREES</vt:lpstr>
      <vt:lpstr>Gini index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NGIT ADMIN</dc:creator>
  <cp:lastModifiedBy>Deepika Mallampati</cp:lastModifiedBy>
  <cp:revision>29</cp:revision>
  <dcterms:created xsi:type="dcterms:W3CDTF">2024-03-06T08:28:13Z</dcterms:created>
  <dcterms:modified xsi:type="dcterms:W3CDTF">2024-12-05T16:23:54Z</dcterms:modified>
</cp:coreProperties>
</file>