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7"/>
  </p:notesMasterIdLst>
  <p:handoutMasterIdLst>
    <p:handoutMasterId r:id="rId18"/>
  </p:handoutMasterIdLst>
  <p:sldIdLst>
    <p:sldId id="277" r:id="rId4"/>
    <p:sldId id="399" r:id="rId5"/>
    <p:sldId id="400" r:id="rId6"/>
    <p:sldId id="401" r:id="rId7"/>
    <p:sldId id="409" r:id="rId8"/>
    <p:sldId id="412" r:id="rId9"/>
    <p:sldId id="402" r:id="rId10"/>
    <p:sldId id="403" r:id="rId11"/>
    <p:sldId id="410" r:id="rId12"/>
    <p:sldId id="404" r:id="rId13"/>
    <p:sldId id="406" r:id="rId14"/>
    <p:sldId id="411" r:id="rId15"/>
    <p:sldId id="40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p:scale>
          <a:sx n="41" d="100"/>
          <a:sy n="41" d="100"/>
        </p:scale>
        <p:origin x="1816" y="5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11/10/2022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wsj.com/articles/fraudsters-use-ai-to-mimic-ceos-voice-in-unusual-cybercrime-case-11567157402" TargetMode="External"/><Relationship Id="rId2" Type="http://schemas.openxmlformats.org/officeDocument/2006/relationships/hyperlink" Target="https://spectrum.ieee.org/tech-talk/computing/software/what-are-deepfakes-how-are-they-created" TargetMode="External"/><Relationship Id="rId1" Type="http://schemas.openxmlformats.org/officeDocument/2006/relationships/slideLayout" Target="../slideLayouts/slideLayout2.xml"/><Relationship Id="rId4" Type="http://schemas.openxmlformats.org/officeDocument/2006/relationships/hyperlink" Target="https://www.prnewsonline.com/deepfakes-preparation-crisi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241874"/>
            <a:ext cx="6829425" cy="3392845"/>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600" i="1" dirty="0">
                <a:solidFill>
                  <a:srgbClr val="000000"/>
                </a:solidFill>
                <a:latin typeface="Times New Roman" panose="02020603050405020304" pitchFamily="18" charset="0"/>
                <a:cs typeface="Times New Roman" panose="02020603050405020304" pitchFamily="18" charset="0"/>
              </a:rPr>
              <a:t>Submitted in the partial fulfillment for the award of the degree of</a:t>
            </a:r>
          </a:p>
          <a:p>
            <a:pPr algn="ctr">
              <a:lnSpc>
                <a:spcPct val="150000"/>
              </a:lnSpc>
            </a:pPr>
            <a:r>
              <a:rPr lang="en-US" sz="2600" b="1" dirty="0">
                <a:solidFill>
                  <a:srgbClr val="000000"/>
                </a:solidFill>
                <a:latin typeface="Times New Roman" panose="02020603050405020304" pitchFamily="18" charset="0"/>
                <a:cs typeface="Times New Roman" panose="02020603050405020304" pitchFamily="18" charset="0"/>
              </a:rPr>
              <a:t>BACHELOR OF ENGINEERING </a:t>
            </a:r>
            <a:endParaRPr lang="en-US" sz="2600" dirty="0">
              <a:solidFill>
                <a:srgbClr val="000000"/>
              </a:solidFill>
              <a:latin typeface="Times New Roman" panose="02020603050405020304" pitchFamily="18" charset="0"/>
              <a:cs typeface="Times New Roman" panose="02020603050405020304" pitchFamily="18" charset="0"/>
            </a:endParaRPr>
          </a:p>
          <a:p>
            <a:pPr algn="ctr">
              <a:lnSpc>
                <a:spcPct val="150000"/>
              </a:lnSpc>
            </a:pPr>
            <a:r>
              <a:rPr lang="en-US" sz="2600" i="1" dirty="0">
                <a:solidFill>
                  <a:srgbClr val="000000"/>
                </a:solidFill>
                <a:latin typeface="Times New Roman" panose="02020603050405020304" pitchFamily="18" charset="0"/>
                <a:cs typeface="Times New Roman" panose="02020603050405020304" pitchFamily="18" charset="0"/>
              </a:rPr>
              <a:t> IN</a:t>
            </a:r>
          </a:p>
          <a:p>
            <a:pPr algn="ctr">
              <a:lnSpc>
                <a:spcPct val="150000"/>
              </a:lnSpc>
            </a:pPr>
            <a:r>
              <a:rPr lang="en-US" sz="2600" i="1" dirty="0">
                <a:solidFill>
                  <a:srgbClr val="000000"/>
                </a:solidFill>
                <a:latin typeface="Times New Roman" panose="02020603050405020304" pitchFamily="18" charset="0"/>
                <a:cs typeface="Times New Roman" panose="02020603050405020304" pitchFamily="18" charset="0"/>
              </a:rPr>
              <a:t>Computer science engineering (hons) Big data analytics</a:t>
            </a: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734"/>
            <a:ext cx="8477097"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marR="678180" algn="ctr">
              <a:lnSpc>
                <a:spcPct val="100000"/>
              </a:lnSpc>
              <a:spcBef>
                <a:spcPts val="730"/>
              </a:spcBef>
            </a:pPr>
            <a:r>
              <a:rPr lang="en-US" sz="3600" b="1" spc="135" dirty="0">
                <a:solidFill>
                  <a:srgbClr val="FF0000"/>
                </a:solidFill>
                <a:latin typeface="Times New Roman" panose="02020603050405020304" pitchFamily="18" charset="0"/>
                <a:cs typeface="Times New Roman" panose="02020603050405020304" pitchFamily="18" charset="0"/>
              </a:rPr>
              <a:t>FAKE NEWS DETECTION</a:t>
            </a:r>
            <a:endParaRPr lang="en-US" sz="3600" b="1" dirty="0">
              <a:latin typeface="Times New Roman" panose="02020603050405020304" pitchFamily="18" charset="0"/>
              <a:cs typeface="Times New Roman" panose="020206030504050203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2135521" cy="1569660"/>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Submitted by: </a:t>
            </a:r>
          </a:p>
          <a:p>
            <a:r>
              <a:rPr lang="en-US" sz="2400" dirty="0">
                <a:latin typeface="Times New Roman" panose="02020603050405020304" pitchFamily="18" charset="0"/>
                <a:cs typeface="Times New Roman" panose="02020603050405020304" pitchFamily="18" charset="0"/>
              </a:rPr>
              <a:t>Gurleen Kaur</a:t>
            </a:r>
          </a:p>
          <a:p>
            <a:r>
              <a:rPr lang="en-US" sz="2400" dirty="0">
                <a:latin typeface="Times New Roman" panose="02020603050405020304" pitchFamily="18" charset="0"/>
                <a:cs typeface="Times New Roman" panose="02020603050405020304" pitchFamily="18" charset="0"/>
              </a:rPr>
              <a:t>20BCS3839</a:t>
            </a:r>
          </a:p>
          <a:p>
            <a:endParaRPr lang="en-US" sz="2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681250" y="4725655"/>
            <a:ext cx="3651192" cy="1200329"/>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Under the Supervision of: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Mr. </a:t>
            </a:r>
            <a:r>
              <a:rPr lang="en-US" sz="2400" dirty="0" err="1">
                <a:latin typeface="Times New Roman" panose="02020603050405020304" pitchFamily="18" charset="0"/>
                <a:cs typeface="Times New Roman" panose="02020603050405020304" pitchFamily="18" charset="0"/>
              </a:rPr>
              <a:t>Nirmalya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Basu</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pic>
        <p:nvPicPr>
          <p:cNvPr id="5" name="Content Placeholder 4">
            <a:extLst>
              <a:ext uri="{FF2B5EF4-FFF2-40B4-BE49-F238E27FC236}">
                <a16:creationId xmlns:a16="http://schemas.microsoft.com/office/drawing/2014/main" id="{7BC35015-2DF3-2B28-F3A6-74BB337D68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983" y="1317356"/>
            <a:ext cx="11887199" cy="5424407"/>
          </a:xfrm>
          <a:prstGeom prst="rect">
            <a:avLst/>
          </a:prstGeom>
        </p:spPr>
      </p:pic>
    </p:spTree>
    <p:extLst>
      <p:ext uri="{BB962C8B-B14F-4D97-AF65-F5344CB8AC3E}">
        <p14:creationId xmlns:p14="http://schemas.microsoft.com/office/powerpoint/2010/main" val="4003662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a:xfrm>
            <a:off x="838200" y="1844298"/>
            <a:ext cx="10515600" cy="4332665"/>
          </a:xfrm>
        </p:spPr>
        <p:txBody>
          <a:bodyPr>
            <a:normAutofit/>
          </a:bodyPr>
          <a:lstStyle/>
          <a:p>
            <a:pPr algn="l"/>
            <a:r>
              <a:rPr lang="en-US" sz="3200" b="0" i="0" dirty="0">
                <a:effectLst/>
                <a:latin typeface="Times New Roman" panose="02020603050405020304" pitchFamily="18" charset="0"/>
                <a:cs typeface="Times New Roman" panose="02020603050405020304" pitchFamily="18" charset="0"/>
              </a:rPr>
              <a:t>We’re living in the age of fake news.</a:t>
            </a:r>
            <a:r>
              <a:rPr lang="en-US" sz="3200" b="1" i="0" dirty="0">
                <a:effectLst/>
                <a:latin typeface="Times New Roman" panose="02020603050405020304" pitchFamily="18" charset="0"/>
                <a:cs typeface="Times New Roman" panose="02020603050405020304" pitchFamily="18" charset="0"/>
              </a:rPr>
              <a:t> Deepfakes</a:t>
            </a:r>
            <a:r>
              <a:rPr lang="en-US" sz="3200" b="0" i="0" dirty="0">
                <a:effectLst/>
                <a:latin typeface="Times New Roman" panose="02020603050405020304" pitchFamily="18" charset="0"/>
                <a:cs typeface="Times New Roman" panose="02020603050405020304" pitchFamily="18" charset="0"/>
              </a:rPr>
              <a:t> relate to technologies that make it possible to create evidence of scenes that never happened through video, photo and audio fakes. These technologies can </a:t>
            </a:r>
            <a:r>
              <a:rPr lang="en-US" sz="3200" b="1"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enable bullying more generally</a:t>
            </a:r>
            <a:r>
              <a:rPr lang="en-US" sz="3200" b="0" i="0" u="sng" dirty="0">
                <a:effectLst/>
                <a:latin typeface="Times New Roman" panose="02020603050405020304" pitchFamily="18" charset="0"/>
                <a:cs typeface="Times New Roman" panose="02020603050405020304" pitchFamily="18" charset="0"/>
              </a:rPr>
              <a:t> </a:t>
            </a:r>
            <a:r>
              <a:rPr lang="en-US" sz="3200" b="0" i="0" dirty="0">
                <a:effectLst/>
                <a:latin typeface="Times New Roman" panose="02020603050405020304" pitchFamily="18" charset="0"/>
                <a:cs typeface="Times New Roman" panose="02020603050405020304" pitchFamily="18" charset="0"/>
              </a:rPr>
              <a:t>(placing people into compromising scenarios), </a:t>
            </a:r>
            <a:r>
              <a:rPr lang="en-US" sz="3200" b="1" i="0" dirty="0">
                <a:effectLst/>
                <a:latin typeface="Times New Roman" panose="02020603050405020304" pitchFamily="18" charset="0"/>
                <a:cs typeface="Times New Roman" panose="02020603050405020304" pitchFamily="18" charset="0"/>
              </a:rPr>
              <a:t>boost scams </a:t>
            </a:r>
            <a:r>
              <a:rPr lang="en-US" sz="3200" b="0" i="0" dirty="0">
                <a:effectLst/>
                <a:latin typeface="Times New Roman" panose="02020603050405020304" pitchFamily="18" charset="0"/>
                <a:cs typeface="Times New Roman" panose="02020603050405020304" pitchFamily="18" charset="0"/>
              </a:rPr>
              <a:t>(</a:t>
            </a:r>
            <a:r>
              <a:rPr lang="en-US" sz="3200" b="0" i="0" u="sng"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swindling employees into sending money to fraudsters</a:t>
            </a:r>
            <a:r>
              <a:rPr lang="en-US" sz="3200" b="0" i="0" dirty="0">
                <a:effectLst/>
                <a:latin typeface="Times New Roman" panose="02020603050405020304" pitchFamily="18" charset="0"/>
                <a:cs typeface="Times New Roman" panose="02020603050405020304" pitchFamily="18" charset="0"/>
              </a:rPr>
              <a:t>), </a:t>
            </a:r>
            <a:r>
              <a:rPr lang="en-US" sz="3200" b="1" i="0" u="sng"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damage a company’s reputation</a:t>
            </a:r>
            <a:r>
              <a:rPr lang="en-US" sz="3200" b="0" i="0" dirty="0">
                <a:effectLst/>
                <a:latin typeface="Times New Roman" panose="02020603050405020304" pitchFamily="18" charset="0"/>
                <a:cs typeface="Times New Roman" panose="02020603050405020304" pitchFamily="18" charset="0"/>
              </a:rPr>
              <a:t>, or even </a:t>
            </a:r>
            <a:r>
              <a:rPr lang="en-US" sz="3200" b="1" i="0" dirty="0">
                <a:effectLst/>
                <a:latin typeface="Times New Roman" panose="02020603050405020304" pitchFamily="18" charset="0"/>
                <a:cs typeface="Times New Roman" panose="02020603050405020304" pitchFamily="18" charset="0"/>
              </a:rPr>
              <a:t>pose a danger to democracies</a:t>
            </a:r>
            <a:r>
              <a:rPr lang="en-US" sz="3200" b="0" i="0" dirty="0">
                <a:effectLst/>
                <a:latin typeface="Times New Roman" panose="02020603050405020304" pitchFamily="18" charset="0"/>
                <a:cs typeface="Times New Roman" panose="02020603050405020304" pitchFamily="18" charset="0"/>
              </a:rPr>
              <a:t> by putting words in the mouths of politicians.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1952428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6EFF6-11B1-D8EF-4013-1958A5DC1786}"/>
              </a:ext>
            </a:extLst>
          </p:cNvPr>
          <p:cNvSpPr>
            <a:spLocks noGrp="1"/>
          </p:cNvSpPr>
          <p:nvPr>
            <p:ph type="title"/>
          </p:nvPr>
        </p:nvSpPr>
        <p:spPr/>
        <p:txBody>
          <a:bodyPr/>
          <a:lstStyle/>
          <a:p>
            <a:r>
              <a:rPr lang="en-US" b="1" i="0" dirty="0">
                <a:solidFill>
                  <a:srgbClr val="111111"/>
                </a:solidFill>
                <a:effectLst/>
                <a:latin typeface="Times New Roman" panose="02020603050405020304" pitchFamily="18" charset="0"/>
                <a:cs typeface="Times New Roman" panose="02020603050405020304" pitchFamily="18" charset="0"/>
              </a:rPr>
              <a:t>How can we fight this battle?</a:t>
            </a:r>
            <a:br>
              <a:rPr lang="en-US" b="1" i="0" dirty="0">
                <a:solidFill>
                  <a:srgbClr val="111111"/>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D16D0B-6E37-B166-D2E6-3C2B0595B7D2}"/>
              </a:ext>
            </a:extLst>
          </p:cNvPr>
          <p:cNvSpPr>
            <a:spLocks noGrp="1"/>
          </p:cNvSpPr>
          <p:nvPr>
            <p:ph idx="1"/>
          </p:nvPr>
        </p:nvSpPr>
        <p:spPr/>
        <p:txBody>
          <a:bodyPr>
            <a:normAutofit/>
          </a:bodyPr>
          <a:lstStyle/>
          <a:p>
            <a:r>
              <a:rPr lang="en-US" sz="3400" b="1" i="0" dirty="0">
                <a:solidFill>
                  <a:srgbClr val="111111"/>
                </a:solidFill>
                <a:effectLst/>
                <a:latin typeface="Times New Roman" panose="02020603050405020304" pitchFamily="18" charset="0"/>
                <a:cs typeface="Times New Roman" panose="02020603050405020304" pitchFamily="18" charset="0"/>
              </a:rPr>
              <a:t>We need technology to fight this battle</a:t>
            </a:r>
            <a:r>
              <a:rPr lang="en-US" sz="3400" b="0" i="0" dirty="0">
                <a:solidFill>
                  <a:srgbClr val="111111"/>
                </a:solidFill>
                <a:effectLst/>
                <a:latin typeface="Times New Roman" panose="02020603050405020304" pitchFamily="18" charset="0"/>
                <a:cs typeface="Times New Roman" panose="02020603050405020304" pitchFamily="18" charset="0"/>
              </a:rPr>
              <a:t>. AI makes it possible to find words and patterns that indicate fake news in huge volumes of data, </a:t>
            </a:r>
            <a:endParaRPr lang="en-US" sz="3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0752033-F49B-9C04-A181-8A56D0C39720}"/>
              </a:ext>
            </a:extLst>
          </p:cNvPr>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3208671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53331"/>
            <a:ext cx="10515600" cy="4351338"/>
          </a:xfrm>
        </p:spPr>
        <p:txBody>
          <a:bodyPr>
            <a:normAutofit/>
          </a:bodyPr>
          <a:lstStyle/>
          <a:p>
            <a:pPr marL="0" indent="0">
              <a:buNone/>
            </a:pPr>
            <a:r>
              <a:rPr lang="en-US" sz="5000" b="1" i="1" dirty="0">
                <a:latin typeface="Times New Roman" panose="02020603050405020304" pitchFamily="18" charset="0"/>
                <a:cs typeface="Times New Roman" panose="02020603050405020304" pitchFamily="18" charset="0"/>
              </a:rPr>
              <a:t>                     </a:t>
            </a:r>
          </a:p>
          <a:p>
            <a:pPr marL="0" indent="0">
              <a:buNone/>
            </a:pPr>
            <a:endParaRPr lang="en-US" sz="5000" b="1" i="1" dirty="0">
              <a:latin typeface="Times New Roman" panose="02020603050405020304" pitchFamily="18" charset="0"/>
              <a:cs typeface="Times New Roman" panose="02020603050405020304" pitchFamily="18" charset="0"/>
            </a:endParaRPr>
          </a:p>
          <a:p>
            <a:pPr marL="0" indent="0">
              <a:buNone/>
            </a:pPr>
            <a:r>
              <a:rPr lang="en-US" sz="5000" b="1" i="1" dirty="0">
                <a:latin typeface="Times New Roman" panose="02020603050405020304" pitchFamily="18" charset="0"/>
                <a:cs typeface="Times New Roman" panose="02020603050405020304" pitchFamily="18" charset="0"/>
              </a:rPr>
              <a:t>                      THANK YOU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panose="02020603050405020304" pitchFamily="18" charset="0"/>
                <a:cs typeface="Times New Roman" panose="02020603050405020304" pitchFamily="18" charset="0"/>
              </a:rPr>
              <a:t>Introduction to Project</a:t>
            </a:r>
          </a:p>
          <a:p>
            <a:r>
              <a:rPr lang="en-US" dirty="0">
                <a:latin typeface="Times New Roman" panose="02020603050405020304" pitchFamily="18" charset="0"/>
                <a:cs typeface="Times New Roman" panose="02020603050405020304" pitchFamily="18" charset="0"/>
              </a:rPr>
              <a:t>Problem Formulation</a:t>
            </a:r>
          </a:p>
          <a:p>
            <a:r>
              <a:rPr lang="en-US" dirty="0">
                <a:latin typeface="Times New Roman" panose="02020603050405020304" pitchFamily="18" charset="0"/>
                <a:cs typeface="Times New Roman" panose="02020603050405020304" pitchFamily="18" charset="0"/>
              </a:rPr>
              <a:t>Objectives of the work </a:t>
            </a:r>
          </a:p>
          <a:p>
            <a:r>
              <a:rPr lang="en-US" dirty="0">
                <a:latin typeface="Times New Roman" panose="02020603050405020304" pitchFamily="18" charset="0"/>
                <a:cs typeface="Times New Roman" panose="02020603050405020304" pitchFamily="18" charset="0"/>
              </a:rPr>
              <a:t>Methodology used</a:t>
            </a:r>
          </a:p>
          <a:p>
            <a:r>
              <a:rPr lang="en-US" spc="-10" dirty="0">
                <a:latin typeface="Times New Roman" panose="02020603050405020304" pitchFamily="18" charset="0"/>
                <a:cs typeface="Times New Roman" panose="02020603050405020304" pitchFamily="18" charset="0"/>
              </a:rPr>
              <a:t>Results and Outputs</a:t>
            </a:r>
          </a:p>
          <a:p>
            <a:r>
              <a:rPr lang="en-US" spc="-10"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Future Scope</a:t>
            </a:r>
          </a:p>
          <a:p>
            <a:r>
              <a:rPr lang="en-US" dirty="0">
                <a:latin typeface="Times New Roman" panose="02020603050405020304" pitchFamily="18" charset="0"/>
                <a:cs typeface="Times New Roman" panose="02020603050405020304" pitchFamily="18" charset="0"/>
              </a:rPr>
              <a:t>References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 to Project</a:t>
            </a:r>
          </a:p>
        </p:txBody>
      </p:sp>
      <p:sp>
        <p:nvSpPr>
          <p:cNvPr id="3" name="Content Placeholder 2"/>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Data has been increasing at an unprecedented range in an exponential manner and is producing 2.7 quintillion bytes of data everyday.</a:t>
            </a:r>
          </a:p>
          <a:p>
            <a:r>
              <a:rPr lang="en-US" sz="3200" dirty="0">
                <a:latin typeface="Times New Roman" panose="02020603050405020304" pitchFamily="18" charset="0"/>
                <a:cs typeface="Times New Roman" panose="02020603050405020304" pitchFamily="18" charset="0"/>
              </a:rPr>
              <a:t>The definition of fake news is information that pushes people down the wrong road. Fake news is spreading like wildfire these days, people are sharing it without confirming it. This is frequently done to promote or impose specific views and it is frequently accomplished through political agendas.</a:t>
            </a:r>
          </a:p>
          <a:p>
            <a:r>
              <a:rPr lang="en-US" sz="3200" dirty="0">
                <a:latin typeface="Times New Roman" panose="02020603050405020304" pitchFamily="18" charset="0"/>
                <a:cs typeface="Times New Roman" panose="02020603050405020304" pitchFamily="18" charset="0"/>
              </a:rPr>
              <a:t>As a  result, it is vital to recognize </a:t>
            </a:r>
            <a:r>
              <a:rPr lang="en-US" sz="3200" dirty="0" err="1">
                <a:latin typeface="Times New Roman" panose="02020603050405020304" pitchFamily="18" charset="0"/>
                <a:cs typeface="Times New Roman" panose="02020603050405020304" pitchFamily="18" charset="0"/>
              </a:rPr>
              <a:t>phoney</a:t>
            </a:r>
            <a:r>
              <a:rPr lang="en-US" sz="3200" dirty="0">
                <a:latin typeface="Times New Roman" panose="02020603050405020304" pitchFamily="18" charset="0"/>
                <a:cs typeface="Times New Roman" panose="02020603050405020304" pitchFamily="18" charset="0"/>
              </a:rPr>
              <a:t> news.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Formulation</a:t>
            </a:r>
          </a:p>
        </p:txBody>
      </p:sp>
      <p:sp>
        <p:nvSpPr>
          <p:cNvPr id="3" name="Content Placeholder 2"/>
          <p:cNvSpPr>
            <a:spLocks noGrp="1"/>
          </p:cNvSpPr>
          <p:nvPr>
            <p:ph idx="1"/>
          </p:nvPr>
        </p:nvSpPr>
        <p:spPr>
          <a:xfrm>
            <a:off x="838200" y="1472339"/>
            <a:ext cx="10515600" cy="4704624"/>
          </a:xfrm>
        </p:spPr>
        <p:txBody>
          <a:bodyPr>
            <a:normAutofit/>
          </a:bodyPr>
          <a:lstStyle/>
          <a:p>
            <a:r>
              <a:rPr lang="en-US" sz="3000" dirty="0">
                <a:solidFill>
                  <a:srgbClr val="333333"/>
                </a:solidFill>
                <a:effectLst/>
                <a:latin typeface="Times New Roman" panose="02020603050405020304" pitchFamily="18" charset="0"/>
                <a:ea typeface="Times New Roman" panose="02020603050405020304" pitchFamily="18" charset="0"/>
              </a:rPr>
              <a:t>The spreading of fake news becomes especially dangerous during times like elections or pandemic situations. Fake rumors and misinformation that pose harm to human lives are threatening to people and the society. Fake news needs to be detected and prevented early, before it causes panic and spreads to a large number of people.</a:t>
            </a:r>
          </a:p>
          <a:p>
            <a:r>
              <a:rPr lang="en-US" sz="3000" dirty="0">
                <a:effectLst/>
                <a:latin typeface="Times New Roman" panose="02020603050405020304" pitchFamily="18" charset="0"/>
                <a:ea typeface="Times New Roman" panose="02020603050405020304" pitchFamily="18" charset="0"/>
              </a:rPr>
              <a:t>Fake news have become more prevalent in recent years and </a:t>
            </a:r>
            <a:r>
              <a:rPr lang="en-US" sz="3000" dirty="0">
                <a:latin typeface="Times New Roman" panose="02020603050405020304" pitchFamily="18" charset="0"/>
                <a:ea typeface="Times New Roman" panose="02020603050405020304" pitchFamily="18" charset="0"/>
              </a:rPr>
              <a:t>with great amount of dynamism in internet and social media, differentiation between facts and opinions, relating to commercial or political upheavals has become more difficult than ever.</a:t>
            </a:r>
          </a:p>
          <a:p>
            <a:endParaRPr lang="en-US" sz="30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460798-6637-17D5-5F93-A3B70B8AF776}"/>
              </a:ext>
            </a:extLst>
          </p:cNvPr>
          <p:cNvSpPr>
            <a:spLocks noGrp="1"/>
          </p:cNvSpPr>
          <p:nvPr>
            <p:ph idx="1"/>
          </p:nvPr>
        </p:nvSpPr>
        <p:spPr>
          <a:xfrm>
            <a:off x="838200" y="1084881"/>
            <a:ext cx="10515600" cy="5052448"/>
          </a:xfrm>
        </p:spPr>
        <p:txBody>
          <a:bodyPr>
            <a:normAutofit/>
          </a:bodyPr>
          <a:lstStyle/>
          <a:p>
            <a:pPr marL="0" indent="0">
              <a:buNone/>
            </a:pPr>
            <a:endParaRPr lang="en-US" sz="3000" dirty="0">
              <a:latin typeface="Times New Roman" panose="02020603050405020304" pitchFamily="18" charset="0"/>
              <a:cs typeface="Times New Roman" panose="02020603050405020304" pitchFamily="18" charset="0"/>
            </a:endParaRPr>
          </a:p>
          <a:p>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Fake information is purposely or unintentionally spread throughout the internet. The massive dissemination of fake news has left an indelible mark on people and culture.</a:t>
            </a:r>
          </a:p>
          <a:p>
            <a:endParaRPr lang="en-US"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We use various processing methodologies like removal, machine learning classification algorithms – logistic regression, to build a model that differentiates between fake news and real news.</a:t>
            </a:r>
          </a:p>
          <a:p>
            <a:endParaRPr lang="en-US" sz="3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AB1EA29-B2F0-FF63-56E9-BDC22103724B}"/>
              </a:ext>
            </a:extLst>
          </p:cNvPr>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817296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565938-93E7-9510-DF84-AFECB5F70E64}"/>
              </a:ext>
            </a:extLst>
          </p:cNvPr>
          <p:cNvSpPr>
            <a:spLocks noGrp="1"/>
          </p:cNvSpPr>
          <p:nvPr>
            <p:ph idx="1"/>
          </p:nvPr>
        </p:nvSpPr>
        <p:spPr>
          <a:xfrm>
            <a:off x="838200" y="418454"/>
            <a:ext cx="10515600" cy="5758509"/>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Types of Fake news and patterns that help in detection</a:t>
            </a:r>
          </a:p>
          <a:p>
            <a:r>
              <a:rPr lang="en-US" dirty="0">
                <a:latin typeface="Times New Roman" panose="02020603050405020304" pitchFamily="18" charset="0"/>
                <a:cs typeface="Times New Roman" panose="02020603050405020304" pitchFamily="18" charset="0"/>
              </a:rPr>
              <a:t>Visual based: These false news posts make extensive use of graphics as compared to content, which may include manipulated photographs, doctored video or combination of the two.</a:t>
            </a:r>
          </a:p>
          <a:p>
            <a:r>
              <a:rPr lang="en-US" dirty="0">
                <a:latin typeface="Times New Roman" panose="02020603050405020304" pitchFamily="18" charset="0"/>
                <a:cs typeface="Times New Roman" panose="02020603050405020304" pitchFamily="18" charset="0"/>
              </a:rPr>
              <a:t>User generated news: This sort of falsified news is generated by </a:t>
            </a:r>
            <a:r>
              <a:rPr lang="en-US" dirty="0" err="1">
                <a:latin typeface="Times New Roman" panose="02020603050405020304" pitchFamily="18" charset="0"/>
                <a:cs typeface="Times New Roman" panose="02020603050405020304" pitchFamily="18" charset="0"/>
              </a:rPr>
              <a:t>phoney</a:t>
            </a:r>
            <a:r>
              <a:rPr lang="en-US" dirty="0">
                <a:latin typeface="Times New Roman" panose="02020603050405020304" pitchFamily="18" charset="0"/>
                <a:cs typeface="Times New Roman" panose="02020603050405020304" pitchFamily="18" charset="0"/>
              </a:rPr>
              <a:t> accounts and is targeted to certain audiences, which might reflect specific age groups, gender, culture or political affiliations.</a:t>
            </a:r>
          </a:p>
          <a:p>
            <a:r>
              <a:rPr lang="en-US" dirty="0">
                <a:latin typeface="Times New Roman" panose="02020603050405020304" pitchFamily="18" charset="0"/>
                <a:cs typeface="Times New Roman" panose="02020603050405020304" pitchFamily="18" charset="0"/>
              </a:rPr>
              <a:t>Knowledge based: These posts provide scientific explanations to some unresolved problems, leading people to feel they are genuine.</a:t>
            </a:r>
          </a:p>
          <a:p>
            <a:r>
              <a:rPr lang="en-US" dirty="0">
                <a:latin typeface="Times New Roman" panose="02020603050405020304" pitchFamily="18" charset="0"/>
                <a:cs typeface="Times New Roman" panose="02020603050405020304" pitchFamily="18" charset="0"/>
              </a:rPr>
              <a:t>Style Based: Pseudo journalists who impersonate and mimic the style of some accredited journalists write style base posts.</a:t>
            </a:r>
          </a:p>
          <a:p>
            <a:r>
              <a:rPr lang="en-US" dirty="0">
                <a:latin typeface="Times New Roman" panose="02020603050405020304" pitchFamily="18" charset="0"/>
                <a:cs typeface="Times New Roman" panose="02020603050405020304" pitchFamily="18" charset="0"/>
              </a:rPr>
              <a:t>Stance bases: It is a portrayal of true statements in such a way that its meaning and purpose are altered.</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B4CFE0-DF34-BA43-8985-B44270383C04}"/>
              </a:ext>
            </a:extLst>
          </p:cNvPr>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3440943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a:xfrm>
            <a:off x="838200" y="1825625"/>
            <a:ext cx="10515600" cy="4172219"/>
          </a:xfrm>
        </p:spPr>
        <p:txBody>
          <a:bodyPr>
            <a:normAutofit/>
          </a:bodyPr>
          <a:lstStyle/>
          <a:p>
            <a:pPr marL="26034" marR="445134">
              <a:lnSpc>
                <a:spcPct val="100200"/>
              </a:lnSpc>
              <a:spcBef>
                <a:spcPts val="95"/>
              </a:spcBef>
            </a:pPr>
            <a:r>
              <a:rPr lang="en-US" sz="3200" dirty="0">
                <a:effectLst/>
                <a:latin typeface="Times New Roman" panose="02020603050405020304" pitchFamily="18" charset="0"/>
                <a:ea typeface="Times New Roman" panose="02020603050405020304" pitchFamily="18" charset="0"/>
              </a:rPr>
              <a:t>T</a:t>
            </a:r>
            <a:r>
              <a:rPr lang="en-US" sz="3200" dirty="0">
                <a:solidFill>
                  <a:srgbClr val="333333"/>
                </a:solidFill>
                <a:effectLst/>
                <a:latin typeface="Times New Roman" panose="02020603050405020304" pitchFamily="18" charset="0"/>
                <a:ea typeface="Times New Roman" panose="02020603050405020304" pitchFamily="18" charset="0"/>
              </a:rPr>
              <a:t>he main objective is to detect the fake news, which is a classic text classification problem with a straight forward proposition. It is needed to build a model that can differentiate between “Real” news and “Fake” news.</a:t>
            </a:r>
            <a:endParaRPr lang="en-US" sz="3200" dirty="0">
              <a:effectLst/>
              <a:latin typeface="Times New Roman" panose="02020603050405020304" pitchFamily="18" charset="0"/>
              <a:ea typeface="Times New Roman" panose="02020603050405020304" pitchFamily="18" charset="0"/>
            </a:endParaRPr>
          </a:p>
          <a:p>
            <a:pPr marL="0" marR="445134" indent="0">
              <a:lnSpc>
                <a:spcPct val="100200"/>
              </a:lnSpc>
              <a:spcBef>
                <a:spcPts val="95"/>
              </a:spcBef>
              <a:buNone/>
            </a:pPr>
            <a:endParaRPr lang="en-US" sz="32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474965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Methodology used</a:t>
            </a:r>
          </a:p>
        </p:txBody>
      </p:sp>
      <p:sp>
        <p:nvSpPr>
          <p:cNvPr id="3" name="Content Placeholder 2"/>
          <p:cNvSpPr>
            <a:spLocks noGrp="1"/>
          </p:cNvSpPr>
          <p:nvPr>
            <p:ph idx="1"/>
          </p:nvPr>
        </p:nvSpPr>
        <p:spPr>
          <a:xfrm>
            <a:off x="838200" y="1825625"/>
            <a:ext cx="10515600" cy="3815758"/>
          </a:xfrm>
        </p:spPr>
        <p:txBody>
          <a:bodyPr>
            <a:normAutofit/>
          </a:bodyPr>
          <a:lstStyle/>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The fake news model detection is bult using steps like</a:t>
            </a:r>
          </a:p>
          <a:p>
            <a:r>
              <a:rPr lang="en-US" sz="3200" dirty="0">
                <a:latin typeface="Times New Roman" panose="02020603050405020304" pitchFamily="18" charset="0"/>
                <a:cs typeface="Times New Roman" panose="02020603050405020304" pitchFamily="18" charset="0"/>
              </a:rPr>
              <a:t>Text collection</a:t>
            </a:r>
          </a:p>
          <a:p>
            <a:r>
              <a:rPr lang="en-US" sz="3200" dirty="0">
                <a:latin typeface="Times New Roman" panose="02020603050405020304" pitchFamily="18" charset="0"/>
                <a:cs typeface="Times New Roman" panose="02020603050405020304" pitchFamily="18" charset="0"/>
              </a:rPr>
              <a:t>Text Processing</a:t>
            </a:r>
          </a:p>
          <a:p>
            <a:r>
              <a:rPr lang="en-US" sz="3200" dirty="0">
                <a:latin typeface="Times New Roman" panose="02020603050405020304" pitchFamily="18" charset="0"/>
                <a:cs typeface="Times New Roman" panose="02020603050405020304" pitchFamily="18" charset="0"/>
              </a:rPr>
              <a:t>Feature Extraction </a:t>
            </a:r>
          </a:p>
          <a:p>
            <a:r>
              <a:rPr lang="en-US" sz="3200" dirty="0">
                <a:latin typeface="Times New Roman" panose="02020603050405020304" pitchFamily="18" charset="0"/>
                <a:cs typeface="Times New Roman" panose="02020603050405020304" pitchFamily="18" charset="0"/>
              </a:rPr>
              <a:t>Finally classification using different classifiers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2285240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8D5FDA-F2AC-784C-8170-00F4B8316F78}"/>
              </a:ext>
            </a:extLst>
          </p:cNvPr>
          <p:cNvSpPr>
            <a:spLocks noGrp="1"/>
          </p:cNvSpPr>
          <p:nvPr>
            <p:ph idx="1"/>
          </p:nvPr>
        </p:nvSpPr>
        <p:spPr>
          <a:xfrm>
            <a:off x="838200" y="976393"/>
            <a:ext cx="10515600" cy="5200570"/>
          </a:xfrm>
        </p:spPr>
        <p:txBody>
          <a:bodyPr/>
          <a:lstStyle/>
          <a:p>
            <a:endParaRPr lang="en-US" dirty="0"/>
          </a:p>
          <a:p>
            <a:endParaRPr lang="en-US" dirty="0"/>
          </a:p>
        </p:txBody>
      </p:sp>
      <p:sp>
        <p:nvSpPr>
          <p:cNvPr id="4" name="Slide Number Placeholder 3">
            <a:extLst>
              <a:ext uri="{FF2B5EF4-FFF2-40B4-BE49-F238E27FC236}">
                <a16:creationId xmlns:a16="http://schemas.microsoft.com/office/drawing/2014/main" id="{955C4130-B364-713D-7EAF-48EF6BF217BC}"/>
              </a:ext>
            </a:extLst>
          </p:cNvPr>
          <p:cNvSpPr>
            <a:spLocks noGrp="1"/>
          </p:cNvSpPr>
          <p:nvPr>
            <p:ph type="sldNum" sz="quarter" idx="12"/>
          </p:nvPr>
        </p:nvSpPr>
        <p:spPr/>
        <p:txBody>
          <a:bodyPr/>
          <a:lstStyle/>
          <a:p>
            <a:fld id="{BDCDBBEF-AA6C-4BA6-85B2-A17D7F280E38}" type="slidenum">
              <a:rPr lang="en-US" smtClean="0"/>
              <a:pPr/>
              <a:t>9</a:t>
            </a:fld>
            <a:endParaRPr lang="en-US"/>
          </a:p>
        </p:txBody>
      </p:sp>
      <p:sp>
        <p:nvSpPr>
          <p:cNvPr id="5" name="Rectangle 4">
            <a:extLst>
              <a:ext uri="{FF2B5EF4-FFF2-40B4-BE49-F238E27FC236}">
                <a16:creationId xmlns:a16="http://schemas.microsoft.com/office/drawing/2014/main" id="{E5C8E5E8-1A50-622B-64C4-5517AD4CF8E2}"/>
              </a:ext>
            </a:extLst>
          </p:cNvPr>
          <p:cNvSpPr/>
          <p:nvPr/>
        </p:nvSpPr>
        <p:spPr>
          <a:xfrm>
            <a:off x="3812580" y="836911"/>
            <a:ext cx="3502617" cy="464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Text Collection</a:t>
            </a:r>
          </a:p>
        </p:txBody>
      </p:sp>
      <p:sp>
        <p:nvSpPr>
          <p:cNvPr id="7" name="Rectangle 6">
            <a:extLst>
              <a:ext uri="{FF2B5EF4-FFF2-40B4-BE49-F238E27FC236}">
                <a16:creationId xmlns:a16="http://schemas.microsoft.com/office/drawing/2014/main" id="{85BFC0C8-CDF9-AB07-3C73-55AA616DE629}"/>
              </a:ext>
            </a:extLst>
          </p:cNvPr>
          <p:cNvSpPr/>
          <p:nvPr/>
        </p:nvSpPr>
        <p:spPr>
          <a:xfrm>
            <a:off x="3812580" y="1858082"/>
            <a:ext cx="3502617" cy="464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Text Preprocessing</a:t>
            </a:r>
          </a:p>
        </p:txBody>
      </p:sp>
      <p:sp>
        <p:nvSpPr>
          <p:cNvPr id="8" name="Rectangle 7">
            <a:extLst>
              <a:ext uri="{FF2B5EF4-FFF2-40B4-BE49-F238E27FC236}">
                <a16:creationId xmlns:a16="http://schemas.microsoft.com/office/drawing/2014/main" id="{62BC8CC0-10FF-CC68-F8D4-CA2A3A2D96C7}"/>
              </a:ext>
            </a:extLst>
          </p:cNvPr>
          <p:cNvSpPr/>
          <p:nvPr/>
        </p:nvSpPr>
        <p:spPr>
          <a:xfrm>
            <a:off x="3812583" y="2879254"/>
            <a:ext cx="3502617" cy="464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Feature Extraction</a:t>
            </a:r>
          </a:p>
        </p:txBody>
      </p:sp>
      <p:sp>
        <p:nvSpPr>
          <p:cNvPr id="9" name="Rectangle 8">
            <a:extLst>
              <a:ext uri="{FF2B5EF4-FFF2-40B4-BE49-F238E27FC236}">
                <a16:creationId xmlns:a16="http://schemas.microsoft.com/office/drawing/2014/main" id="{F351B7CA-6A96-9A7D-F315-A510DB3AED2A}"/>
              </a:ext>
            </a:extLst>
          </p:cNvPr>
          <p:cNvSpPr/>
          <p:nvPr/>
        </p:nvSpPr>
        <p:spPr>
          <a:xfrm>
            <a:off x="7873136" y="4182423"/>
            <a:ext cx="3502617" cy="1239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Classified news as fake or real</a:t>
            </a:r>
          </a:p>
        </p:txBody>
      </p:sp>
      <p:sp>
        <p:nvSpPr>
          <p:cNvPr id="10" name="Rectangle 9">
            <a:extLst>
              <a:ext uri="{FF2B5EF4-FFF2-40B4-BE49-F238E27FC236}">
                <a16:creationId xmlns:a16="http://schemas.microsoft.com/office/drawing/2014/main" id="{FA0B14D0-AEBE-BB8D-1250-7D983ABD565A}"/>
              </a:ext>
            </a:extLst>
          </p:cNvPr>
          <p:cNvSpPr/>
          <p:nvPr/>
        </p:nvSpPr>
        <p:spPr>
          <a:xfrm>
            <a:off x="4742480" y="4641743"/>
            <a:ext cx="1968285" cy="1239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Classifier</a:t>
            </a:r>
          </a:p>
        </p:txBody>
      </p:sp>
      <p:sp>
        <p:nvSpPr>
          <p:cNvPr id="11" name="Rectangle 10">
            <a:extLst>
              <a:ext uri="{FF2B5EF4-FFF2-40B4-BE49-F238E27FC236}">
                <a16:creationId xmlns:a16="http://schemas.microsoft.com/office/drawing/2014/main" id="{9B1C8702-2AF4-491F-AF39-64C9E045F890}"/>
              </a:ext>
            </a:extLst>
          </p:cNvPr>
          <p:cNvSpPr/>
          <p:nvPr/>
        </p:nvSpPr>
        <p:spPr>
          <a:xfrm>
            <a:off x="816247" y="4182423"/>
            <a:ext cx="2741908" cy="1489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News to be classified</a:t>
            </a:r>
          </a:p>
        </p:txBody>
      </p:sp>
      <p:sp>
        <p:nvSpPr>
          <p:cNvPr id="12" name="Arrow: Right 11">
            <a:extLst>
              <a:ext uri="{FF2B5EF4-FFF2-40B4-BE49-F238E27FC236}">
                <a16:creationId xmlns:a16="http://schemas.microsoft.com/office/drawing/2014/main" id="{B5E2EED8-27E3-4F2F-9C35-0DB89181858F}"/>
              </a:ext>
            </a:extLst>
          </p:cNvPr>
          <p:cNvSpPr/>
          <p:nvPr/>
        </p:nvSpPr>
        <p:spPr>
          <a:xfrm rot="5400000">
            <a:off x="5498707" y="1477803"/>
            <a:ext cx="394975" cy="2646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D7C7DA68-34DF-C09A-4FD7-C98CF30B6254}"/>
              </a:ext>
            </a:extLst>
          </p:cNvPr>
          <p:cNvSpPr/>
          <p:nvPr/>
        </p:nvSpPr>
        <p:spPr>
          <a:xfrm rot="5400000">
            <a:off x="5262105" y="3779993"/>
            <a:ext cx="868176" cy="264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707CF9C5-E0F4-4D09-E3A3-D9D230D177A7}"/>
              </a:ext>
            </a:extLst>
          </p:cNvPr>
          <p:cNvSpPr/>
          <p:nvPr/>
        </p:nvSpPr>
        <p:spPr>
          <a:xfrm rot="5400000">
            <a:off x="5532853" y="2515688"/>
            <a:ext cx="394975" cy="2646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F7214F41-9F97-23E0-5F42-40C934BEE8C0}"/>
              </a:ext>
            </a:extLst>
          </p:cNvPr>
          <p:cNvSpPr/>
          <p:nvPr/>
        </p:nvSpPr>
        <p:spPr>
          <a:xfrm rot="10800000">
            <a:off x="6857862" y="4861099"/>
            <a:ext cx="868176" cy="264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875C873F-55A2-0F69-481E-AEA33A14EE9A}"/>
              </a:ext>
            </a:extLst>
          </p:cNvPr>
          <p:cNvSpPr/>
          <p:nvPr/>
        </p:nvSpPr>
        <p:spPr>
          <a:xfrm>
            <a:off x="3705252" y="4921597"/>
            <a:ext cx="868176" cy="2706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818747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6163</TotalTime>
  <Words>677</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13</vt:i4>
      </vt:variant>
    </vt:vector>
  </HeadingPairs>
  <TitlesOfParts>
    <vt:vector size="21" baseType="lpstr">
      <vt:lpstr>Arial</vt:lpstr>
      <vt:lpstr>Calibri</vt:lpstr>
      <vt:lpstr>Calibri Light</vt:lpstr>
      <vt:lpstr>Casper</vt:lpstr>
      <vt:lpstr>Times New Roman</vt:lpstr>
      <vt:lpstr>1_Office Theme</vt:lpstr>
      <vt:lpstr>2_Office Theme</vt:lpstr>
      <vt:lpstr>Contents Slide Master</vt:lpstr>
      <vt:lpstr>PowerPoint Presentation</vt:lpstr>
      <vt:lpstr>Outline</vt:lpstr>
      <vt:lpstr>Introduction to Project</vt:lpstr>
      <vt:lpstr>Problem Formulation</vt:lpstr>
      <vt:lpstr>PowerPoint Presentation</vt:lpstr>
      <vt:lpstr>PowerPoint Presentation</vt:lpstr>
      <vt:lpstr>Objectives of the Work</vt:lpstr>
      <vt:lpstr>Methodology used</vt:lpstr>
      <vt:lpstr>PowerPoint Presentation</vt:lpstr>
      <vt:lpstr>Results and Outputs</vt:lpstr>
      <vt:lpstr>Future Scope</vt:lpstr>
      <vt:lpstr>How can we fight this battle?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Gurleen</cp:lastModifiedBy>
  <cp:revision>493</cp:revision>
  <dcterms:created xsi:type="dcterms:W3CDTF">2019-01-09T10:33:58Z</dcterms:created>
  <dcterms:modified xsi:type="dcterms:W3CDTF">2022-11-10T15:46:58Z</dcterms:modified>
</cp:coreProperties>
</file>