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
      <p:font typeface="Maven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regular.fntdata"/><Relationship Id="rId14" Type="http://schemas.openxmlformats.org/officeDocument/2006/relationships/font" Target="fonts/Nunito-boldItalic.fntdata"/><Relationship Id="rId16"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02d5822ae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02d5822ae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02d5822ae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02d5822ae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02d5822ae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a02d5822ae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project Architecture where we incorporated full stack development with machine learning, where we used react and Node for frontend, flask for backend, mysql database and logistic regression for machine learning. Our project has persona that includes user modules, heart health modules and profile update modules, all of which will be showcased in our demo.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a02d5822ae_0_1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a02d5822ae_0_1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031225"/>
            <a:ext cx="73128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n">
                <a:latin typeface="Cambria"/>
                <a:ea typeface="Cambria"/>
                <a:cs typeface="Cambria"/>
                <a:sym typeface="Cambria"/>
              </a:rPr>
              <a:t>Real-time Health Care Analytics</a:t>
            </a:r>
            <a:endParaRPr b="0">
              <a:latin typeface="Cambria"/>
              <a:ea typeface="Cambria"/>
              <a:cs typeface="Cambria"/>
              <a:sym typeface="Cambria"/>
            </a:endParaRPr>
          </a:p>
        </p:txBody>
      </p:sp>
      <p:sp>
        <p:nvSpPr>
          <p:cNvPr id="278" name="Google Shape;278;p13"/>
          <p:cNvSpPr txBox="1"/>
          <p:nvPr>
            <p:ph idx="1" type="subTitle"/>
          </p:nvPr>
        </p:nvSpPr>
        <p:spPr>
          <a:xfrm>
            <a:off x="824000" y="2488425"/>
            <a:ext cx="7490400" cy="2073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latin typeface="Cambria"/>
                <a:ea typeface="Cambria"/>
                <a:cs typeface="Cambria"/>
                <a:sym typeface="Cambria"/>
              </a:rPr>
              <a:t>Preeti Billa</a:t>
            </a:r>
            <a:endParaRPr>
              <a:latin typeface="Cambria"/>
              <a:ea typeface="Cambria"/>
              <a:cs typeface="Cambria"/>
              <a:sym typeface="Cambria"/>
            </a:endParaRPr>
          </a:p>
          <a:p>
            <a:pPr indent="0" lvl="0" marL="0" rtl="0" algn="ctr">
              <a:spcBef>
                <a:spcPts val="0"/>
              </a:spcBef>
              <a:spcAft>
                <a:spcPts val="0"/>
              </a:spcAft>
              <a:buNone/>
            </a:pPr>
            <a:r>
              <a:rPr lang="en">
                <a:latin typeface="Cambria"/>
                <a:ea typeface="Cambria"/>
                <a:cs typeface="Cambria"/>
                <a:sym typeface="Cambria"/>
              </a:rPr>
              <a:t>Thanuj kumar Janugani</a:t>
            </a:r>
            <a:endParaRPr>
              <a:latin typeface="Cambria"/>
              <a:ea typeface="Cambria"/>
              <a:cs typeface="Cambria"/>
              <a:sym typeface="Cambria"/>
            </a:endParaRPr>
          </a:p>
          <a:p>
            <a:pPr indent="0" lvl="0" marL="0" rtl="0" algn="ctr">
              <a:spcBef>
                <a:spcPts val="0"/>
              </a:spcBef>
              <a:spcAft>
                <a:spcPts val="0"/>
              </a:spcAft>
              <a:buNone/>
            </a:pPr>
            <a:r>
              <a:rPr lang="en">
                <a:latin typeface="Cambria"/>
                <a:ea typeface="Cambria"/>
                <a:cs typeface="Cambria"/>
                <a:sym typeface="Cambria"/>
              </a:rPr>
              <a:t>Mounica Reddy kandi</a:t>
            </a:r>
            <a:endParaRPr>
              <a:latin typeface="Cambria"/>
              <a:ea typeface="Cambria"/>
              <a:cs typeface="Cambria"/>
              <a:sym typeface="Cambria"/>
            </a:endParaRPr>
          </a:p>
          <a:p>
            <a:pPr indent="0" lvl="0" marL="0" rtl="0" algn="ctr">
              <a:spcBef>
                <a:spcPts val="0"/>
              </a:spcBef>
              <a:spcAft>
                <a:spcPts val="0"/>
              </a:spcAft>
              <a:buNone/>
            </a:pPr>
            <a:r>
              <a:rPr lang="en">
                <a:latin typeface="Cambria"/>
                <a:ea typeface="Cambria"/>
                <a:cs typeface="Cambria"/>
                <a:sym typeface="Cambria"/>
              </a:rPr>
              <a:t>Varun </a:t>
            </a:r>
            <a:r>
              <a:rPr lang="en">
                <a:latin typeface="Cambria"/>
                <a:ea typeface="Cambria"/>
                <a:cs typeface="Cambria"/>
                <a:sym typeface="Cambria"/>
              </a:rPr>
              <a:t>Teja</a:t>
            </a:r>
            <a:r>
              <a:rPr lang="en">
                <a:latin typeface="Cambria"/>
                <a:ea typeface="Cambria"/>
                <a:cs typeface="Cambria"/>
                <a:sym typeface="Cambria"/>
              </a:rPr>
              <a:t> Maguluri</a:t>
            </a:r>
            <a:endParaRPr>
              <a:latin typeface="Cambria"/>
              <a:ea typeface="Cambria"/>
              <a:cs typeface="Cambria"/>
              <a:sym typeface="Cambria"/>
            </a:endParaRPr>
          </a:p>
          <a:p>
            <a:pPr indent="0" lvl="0" marL="0" rtl="0" algn="ctr">
              <a:spcBef>
                <a:spcPts val="0"/>
              </a:spcBef>
              <a:spcAft>
                <a:spcPts val="0"/>
              </a:spcAft>
              <a:buNone/>
            </a:pPr>
            <a:r>
              <a:t/>
            </a:r>
            <a:endParaRPr>
              <a:latin typeface="Cambria"/>
              <a:ea typeface="Cambria"/>
              <a:cs typeface="Cambria"/>
              <a:sym typeface="Cambria"/>
            </a:endParaRPr>
          </a:p>
          <a:p>
            <a:pPr indent="0" lvl="0" marL="0" rtl="0" algn="ctr">
              <a:spcBef>
                <a:spcPts val="0"/>
              </a:spcBef>
              <a:spcAft>
                <a:spcPts val="0"/>
              </a:spcAft>
              <a:buNone/>
            </a:pPr>
            <a:r>
              <a:t/>
            </a:r>
            <a:endParaRPr>
              <a:latin typeface="Cambria"/>
              <a:ea typeface="Cambria"/>
              <a:cs typeface="Cambria"/>
              <a:sym typeface="Cambria"/>
            </a:endParaRPr>
          </a:p>
          <a:p>
            <a:pPr indent="0" lvl="0" marL="0" rtl="0" algn="ctr">
              <a:spcBef>
                <a:spcPts val="0"/>
              </a:spcBef>
              <a:spcAft>
                <a:spcPts val="0"/>
              </a:spcAft>
              <a:buNone/>
            </a:pPr>
            <a:r>
              <a:rPr b="1" lang="en">
                <a:latin typeface="Cambria"/>
                <a:ea typeface="Cambria"/>
                <a:cs typeface="Cambria"/>
                <a:sym typeface="Cambria"/>
              </a:rPr>
              <a:t>Project Advisor</a:t>
            </a:r>
            <a:br>
              <a:rPr lang="en">
                <a:latin typeface="Cambria"/>
                <a:ea typeface="Cambria"/>
                <a:cs typeface="Cambria"/>
                <a:sym typeface="Cambria"/>
              </a:rPr>
            </a:br>
            <a:r>
              <a:rPr lang="en">
                <a:latin typeface="Cambria"/>
                <a:ea typeface="Cambria"/>
                <a:cs typeface="Cambria"/>
                <a:sym typeface="Cambria"/>
              </a:rPr>
              <a:t>Weider Yu</a:t>
            </a:r>
            <a:endParaRPr>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lang="en">
                <a:solidFill>
                  <a:schemeClr val="lt1"/>
                </a:solidFill>
                <a:latin typeface="Cambria"/>
                <a:ea typeface="Cambria"/>
                <a:cs typeface="Cambria"/>
                <a:sym typeface="Cambria"/>
              </a:rPr>
              <a:t>Introduction</a:t>
            </a:r>
            <a:endParaRPr b="0">
              <a:latin typeface="Cambria"/>
              <a:ea typeface="Cambria"/>
              <a:cs typeface="Cambria"/>
              <a:sym typeface="Cambria"/>
            </a:endParaRPr>
          </a:p>
        </p:txBody>
      </p:sp>
      <p:sp>
        <p:nvSpPr>
          <p:cNvPr id="284" name="Google Shape;284;p14"/>
          <p:cNvSpPr txBox="1"/>
          <p:nvPr>
            <p:ph idx="1" type="body"/>
          </p:nvPr>
        </p:nvSpPr>
        <p:spPr>
          <a:xfrm>
            <a:off x="1303800" y="1516050"/>
            <a:ext cx="7030500" cy="2957100"/>
          </a:xfrm>
          <a:prstGeom prst="rect">
            <a:avLst/>
          </a:prstGeom>
        </p:spPr>
        <p:txBody>
          <a:bodyPr anchorCtr="0" anchor="t" bIns="91425" lIns="91425" spcFirstLastPara="1" rIns="91425" wrap="square" tIns="91425">
            <a:normAutofit/>
          </a:bodyPr>
          <a:lstStyle/>
          <a:p>
            <a:pPr indent="-330200" lvl="0" marL="457200" marR="0" rtl="0" algn="just">
              <a:lnSpc>
                <a:spcPct val="100000"/>
              </a:lnSpc>
              <a:spcBef>
                <a:spcPts val="0"/>
              </a:spcBef>
              <a:spcAft>
                <a:spcPts val="0"/>
              </a:spcAft>
              <a:buClr>
                <a:schemeClr val="lt1"/>
              </a:buClr>
              <a:buSzPts val="1600"/>
              <a:buFont typeface="Cambria"/>
              <a:buChar char="●"/>
            </a:pPr>
            <a:r>
              <a:rPr lang="en" sz="1600">
                <a:solidFill>
                  <a:schemeClr val="lt1"/>
                </a:solidFill>
                <a:latin typeface="Cambria"/>
                <a:ea typeface="Cambria"/>
                <a:cs typeface="Cambria"/>
                <a:sym typeface="Cambria"/>
              </a:rPr>
              <a:t>The main goal of this project is to develop a data-driven solution for predicting heart problems in individuals with the aim of improving the accuracy and efficiency of health prediction.</a:t>
            </a:r>
            <a:endParaRPr sz="1600">
              <a:solidFill>
                <a:schemeClr val="lt1"/>
              </a:solidFill>
              <a:latin typeface="Cambria"/>
              <a:ea typeface="Cambria"/>
              <a:cs typeface="Cambria"/>
              <a:sym typeface="Cambria"/>
            </a:endParaRPr>
          </a:p>
          <a:p>
            <a:pPr indent="-330200" lvl="0" marL="457200" marR="0" rtl="0" algn="just">
              <a:lnSpc>
                <a:spcPct val="100000"/>
              </a:lnSpc>
              <a:spcBef>
                <a:spcPts val="0"/>
              </a:spcBef>
              <a:spcAft>
                <a:spcPts val="0"/>
              </a:spcAft>
              <a:buClr>
                <a:schemeClr val="lt1"/>
              </a:buClr>
              <a:buSzPts val="1600"/>
              <a:buFont typeface="Cambria"/>
              <a:buChar char="●"/>
            </a:pPr>
            <a:r>
              <a:rPr lang="en" sz="1600">
                <a:solidFill>
                  <a:schemeClr val="lt1"/>
                </a:solidFill>
                <a:latin typeface="Cambria"/>
                <a:ea typeface="Cambria"/>
                <a:cs typeface="Cambria"/>
                <a:sym typeface="Cambria"/>
              </a:rPr>
              <a:t>The existing healthcare system relies heavily on the expertise of healthcare professionals, which can be limited by available information and extensive experience. </a:t>
            </a:r>
            <a:endParaRPr sz="1600">
              <a:solidFill>
                <a:schemeClr val="lt1"/>
              </a:solidFill>
              <a:latin typeface="Cambria"/>
              <a:ea typeface="Cambria"/>
              <a:cs typeface="Cambria"/>
              <a:sym typeface="Cambria"/>
            </a:endParaRPr>
          </a:p>
          <a:p>
            <a:pPr indent="-330200" lvl="0" marL="457200" marR="0" rtl="0" algn="just">
              <a:lnSpc>
                <a:spcPct val="100000"/>
              </a:lnSpc>
              <a:spcBef>
                <a:spcPts val="0"/>
              </a:spcBef>
              <a:spcAft>
                <a:spcPts val="0"/>
              </a:spcAft>
              <a:buClr>
                <a:schemeClr val="lt1"/>
              </a:buClr>
              <a:buSzPts val="1600"/>
              <a:buFont typeface="Cambria"/>
              <a:buChar char="●"/>
            </a:pPr>
            <a:r>
              <a:rPr lang="en" sz="1600">
                <a:solidFill>
                  <a:schemeClr val="lt1"/>
                </a:solidFill>
                <a:latin typeface="Cambria"/>
                <a:ea typeface="Cambria"/>
                <a:cs typeface="Cambria"/>
                <a:sym typeface="Cambria"/>
              </a:rPr>
              <a:t>To overcome these limitations,the project will use data mining techniques and algorithms.</a:t>
            </a:r>
            <a:endParaRPr sz="1600">
              <a:solidFill>
                <a:schemeClr val="lt1"/>
              </a:solidFill>
              <a:latin typeface="Cambria"/>
              <a:ea typeface="Cambria"/>
              <a:cs typeface="Cambria"/>
              <a:sym typeface="Cambria"/>
            </a:endParaRPr>
          </a:p>
          <a:p>
            <a:pPr indent="-330200" lvl="0" marL="457200" marR="0" rtl="0" algn="just">
              <a:lnSpc>
                <a:spcPct val="100000"/>
              </a:lnSpc>
              <a:spcBef>
                <a:spcPts val="0"/>
              </a:spcBef>
              <a:spcAft>
                <a:spcPts val="0"/>
              </a:spcAft>
              <a:buClr>
                <a:schemeClr val="lt1"/>
              </a:buClr>
              <a:buSzPts val="1600"/>
              <a:buFont typeface="Cambria"/>
              <a:buChar char="●"/>
            </a:pPr>
            <a:r>
              <a:rPr lang="en" sz="1600">
                <a:solidFill>
                  <a:schemeClr val="lt1"/>
                </a:solidFill>
                <a:latin typeface="Cambria"/>
                <a:ea typeface="Cambria"/>
                <a:cs typeface="Cambria"/>
                <a:sym typeface="Cambria"/>
              </a:rPr>
              <a:t>The dataset contains various attributes such as age, gender, type of chest pain, cholesterol, sugar, and score that can be used to train the system and predict heart problems.</a:t>
            </a:r>
            <a:endParaRPr sz="1400">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a:solidFill>
                  <a:schemeClr val="lt1"/>
                </a:solidFill>
                <a:latin typeface="Cambria"/>
                <a:ea typeface="Cambria"/>
                <a:cs typeface="Cambria"/>
                <a:sym typeface="Cambria"/>
              </a:rPr>
              <a:t>Significance</a:t>
            </a:r>
            <a:endParaRPr b="0">
              <a:solidFill>
                <a:schemeClr val="lt1"/>
              </a:solidFill>
              <a:latin typeface="Cambria"/>
              <a:ea typeface="Cambria"/>
              <a:cs typeface="Cambria"/>
              <a:sym typeface="Cambria"/>
            </a:endParaRPr>
          </a:p>
        </p:txBody>
      </p:sp>
      <p:sp>
        <p:nvSpPr>
          <p:cNvPr id="290" name="Google Shape;290;p15"/>
          <p:cNvSpPr txBox="1"/>
          <p:nvPr>
            <p:ph idx="1" type="body"/>
          </p:nvPr>
        </p:nvSpPr>
        <p:spPr>
          <a:xfrm>
            <a:off x="1303800" y="1639200"/>
            <a:ext cx="7030500" cy="28923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chemeClr val="lt1"/>
              </a:buClr>
              <a:buSzPts val="1600"/>
              <a:buFont typeface="Cambria"/>
              <a:buChar char="●"/>
            </a:pPr>
            <a:r>
              <a:rPr lang="en" sz="1600">
                <a:solidFill>
                  <a:schemeClr val="lt1"/>
                </a:solidFill>
                <a:latin typeface="Cambria"/>
                <a:ea typeface="Cambria"/>
                <a:cs typeface="Cambria"/>
                <a:sym typeface="Cambria"/>
              </a:rPr>
              <a:t>The significance of this project is that it has the potential to transform the healthcare industry by reducing reliance on medical professionals and providing more accurate and efficient health predictions. </a:t>
            </a:r>
            <a:endParaRPr sz="1600">
              <a:solidFill>
                <a:schemeClr val="lt1"/>
              </a:solidFill>
              <a:latin typeface="Cambria"/>
              <a:ea typeface="Cambria"/>
              <a:cs typeface="Cambria"/>
              <a:sym typeface="Cambria"/>
            </a:endParaRPr>
          </a:p>
          <a:p>
            <a:pPr indent="-330200" lvl="0" marL="457200" rtl="0" algn="just">
              <a:spcBef>
                <a:spcPts val="0"/>
              </a:spcBef>
              <a:spcAft>
                <a:spcPts val="0"/>
              </a:spcAft>
              <a:buClr>
                <a:schemeClr val="lt1"/>
              </a:buClr>
              <a:buSzPts val="1600"/>
              <a:buFont typeface="Cambria"/>
              <a:buChar char="●"/>
            </a:pPr>
            <a:r>
              <a:rPr lang="en" sz="1600">
                <a:solidFill>
                  <a:schemeClr val="lt1"/>
                </a:solidFill>
                <a:latin typeface="Cambria"/>
                <a:ea typeface="Cambria"/>
                <a:cs typeface="Cambria"/>
                <a:sym typeface="Cambria"/>
              </a:rPr>
              <a:t>The system can detect potential health problems early, so individuals can take proactive steps to improve their health and reduce their risk of heart disease.</a:t>
            </a:r>
            <a:endParaRPr sz="1600">
              <a:solidFill>
                <a:schemeClr val="lt1"/>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a:solidFill>
                  <a:schemeClr val="lt1"/>
                </a:solidFill>
                <a:latin typeface="Cambria"/>
                <a:ea typeface="Cambria"/>
                <a:cs typeface="Cambria"/>
                <a:sym typeface="Cambria"/>
              </a:rPr>
              <a:t>Project </a:t>
            </a:r>
            <a:r>
              <a:rPr b="0" lang="en">
                <a:solidFill>
                  <a:schemeClr val="lt1"/>
                </a:solidFill>
                <a:latin typeface="Cambria"/>
                <a:ea typeface="Cambria"/>
                <a:cs typeface="Cambria"/>
                <a:sym typeface="Cambria"/>
              </a:rPr>
              <a:t>Architecture</a:t>
            </a:r>
            <a:endParaRPr b="0">
              <a:solidFill>
                <a:schemeClr val="lt1"/>
              </a:solidFill>
              <a:latin typeface="Cambria"/>
              <a:ea typeface="Cambria"/>
              <a:cs typeface="Cambria"/>
              <a:sym typeface="Cambria"/>
            </a:endParaRPr>
          </a:p>
        </p:txBody>
      </p:sp>
      <p:sp>
        <p:nvSpPr>
          <p:cNvPr id="296" name="Google Shape;296;p16"/>
          <p:cNvSpPr txBox="1"/>
          <p:nvPr>
            <p:ph idx="1" type="body"/>
          </p:nvPr>
        </p:nvSpPr>
        <p:spPr>
          <a:xfrm>
            <a:off x="1303800" y="1481200"/>
            <a:ext cx="7030500" cy="305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7" name="Google Shape;297;p16"/>
          <p:cNvPicPr preferRelativeResize="0"/>
          <p:nvPr/>
        </p:nvPicPr>
        <p:blipFill>
          <a:blip r:embed="rId3">
            <a:alphaModFix/>
          </a:blip>
          <a:stretch>
            <a:fillRect/>
          </a:stretch>
        </p:blipFill>
        <p:spPr>
          <a:xfrm>
            <a:off x="740613" y="1435225"/>
            <a:ext cx="7662774" cy="337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1" name="Shape 301"/>
        <p:cNvGrpSpPr/>
        <p:nvPr/>
      </p:nvGrpSpPr>
      <p:grpSpPr>
        <a:xfrm>
          <a:off x="0" y="0"/>
          <a:ext cx="0" cy="0"/>
          <a:chOff x="0" y="0"/>
          <a:chExt cx="0" cy="0"/>
        </a:xfrm>
      </p:grpSpPr>
      <p:sp>
        <p:nvSpPr>
          <p:cNvPr id="302" name="Google Shape;302;p17"/>
          <p:cNvSpPr txBox="1"/>
          <p:nvPr>
            <p:ph type="title"/>
          </p:nvPr>
        </p:nvSpPr>
        <p:spPr>
          <a:xfrm>
            <a:off x="1274175" y="20106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0" lang="en">
                <a:solidFill>
                  <a:schemeClr val="lt1"/>
                </a:solidFill>
                <a:latin typeface="Cambria"/>
                <a:ea typeface="Cambria"/>
                <a:cs typeface="Cambria"/>
                <a:sym typeface="Cambria"/>
              </a:rPr>
              <a:t>Thank you</a:t>
            </a:r>
            <a:endParaRPr b="0">
              <a:solidFill>
                <a:schemeClr val="lt1"/>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