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47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07DC-3498-4AE3-9C30-56E4AB4B4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18F87-C2F3-4143-A913-958BFADAF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32C40-15DC-44D7-8850-C05990DD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2A-C996-403E-8C83-C0C8B5289EA7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20241-FB8A-4835-BE2A-1B7EE7BB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0E064-F8DB-48B9-A145-909DDB4B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1945-AED4-4C70-ADE7-E7EFBBA19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232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69CA-0958-4E47-8156-43B251B4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DDBF9-21FB-4E0C-9139-276498077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7F9E1-B043-4BDF-B24B-71BAA788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2A-C996-403E-8C83-C0C8B5289EA7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02A27-536E-408B-AD27-E45D4099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44FE3-C564-4893-B27B-8A2DD81B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1945-AED4-4C70-ADE7-E7EFBBA19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92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7FC08-16BA-425E-94B6-87FDB6D71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546E1-01D7-4DAE-A277-C939D699B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33232-0088-48AF-888F-79DE68847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2A-C996-403E-8C83-C0C8B5289EA7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D48DB-205A-41F5-BD36-74EC4A2C5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71A46-E14A-4B5D-A219-B512F3A49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1945-AED4-4C70-ADE7-E7EFBBA19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46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B37D-9229-4C11-A017-EEAC1F092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0217D-4008-430A-8511-6F65A0686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021C8-CE49-4E00-9108-A8E68D0F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2A-C996-403E-8C83-C0C8B5289EA7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15B8E-5111-4935-BDB6-7D1DD20A9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BCD3B-F32C-4B72-A2E3-DE6D6FDD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1945-AED4-4C70-ADE7-E7EFBBA19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01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8856D-D57B-4958-B6A8-9EE8BC480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C7125-A548-4383-B9E4-CD1F53F69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4545F-0178-4C0C-ADFC-B72237FD7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2A-C996-403E-8C83-C0C8B5289EA7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1B289-7941-4575-9FDC-FC2BB44C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1A66F-1388-49F6-B4A6-20CEDF47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1945-AED4-4C70-ADE7-E7EFBBA19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77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1CF8-A0CB-467E-9EE4-CFA5240F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72C52-581A-4E0F-A4F7-942D2E777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A569D-3465-44DB-ADB3-22BCC822F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D65ED-CD8B-4C53-B066-B1516696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2A-C996-403E-8C83-C0C8B5289EA7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5425F-C03F-469A-86D8-EDB116066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46668-4B04-4F1A-B718-3986F0602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1945-AED4-4C70-ADE7-E7EFBBA19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72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475C-3AFE-4684-AB18-E6FB0A609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BD20E-32BB-4BE8-B449-1B40C5A40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ADCD2-7EA1-4ACE-8DBC-201157A76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72D5B-C3FC-4FBE-A3B8-4B61F7DCE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B3B6E-1717-4332-80D0-E3003D9B5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BC84D-A399-4BA7-A5F8-7CE1406A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2A-C996-403E-8C83-C0C8B5289EA7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78C51E-D3E1-49B6-90CB-4A9CAF72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BCE60A-C34C-4240-BE89-250E4007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1945-AED4-4C70-ADE7-E7EFBBA19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22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3FD3A-FD71-48F4-A677-977FAF7E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AFD3D-89DB-4CAD-AB38-9A18E410C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2A-C996-403E-8C83-C0C8B5289EA7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766CE-9931-4CF0-8779-E6553D884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E6E1D-5CEA-4735-AA59-740BEA7F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1945-AED4-4C70-ADE7-E7EFBBA19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15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DEA58-C1B4-428A-8283-AFD7152E7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2A-C996-403E-8C83-C0C8B5289EA7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53D894-E14A-408E-AD50-F672A6EA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4683C-9B31-4F0A-96F1-11B23655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1945-AED4-4C70-ADE7-E7EFBBA19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24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9342-CF79-420F-9032-26D3CC18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37FF7-74FA-4544-B6BD-625F15D16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80848-2660-4875-A14A-0F831D648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A9A29-9268-4FFF-806C-177EF1B5C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2A-C996-403E-8C83-C0C8B5289EA7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6D894-F7B9-435F-962A-0FD9EE7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27A3C-C1CE-4228-9B64-1831F3E9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1945-AED4-4C70-ADE7-E7EFBBA19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789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22593-0EF1-4B62-9DD9-4FB8159F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4F444E-3D0F-477B-9F40-8369233C6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32F31-0E1E-45FD-8271-786492C56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C4131-4456-4865-8D5A-D0291C678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FC2A-C996-403E-8C83-C0C8B5289EA7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BD8E2-0CCF-41C1-B182-808C6C35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307BF-68D5-42E2-982D-1BC6C76B4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1945-AED4-4C70-ADE7-E7EFBBA19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72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BE92AE-A717-48B7-9A48-F3FFF8BCE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33194-9F3C-45F8-AC8B-29062525F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E74C6-F82E-4F88-B4CA-F30FCF671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6FC2A-C996-403E-8C83-C0C8B5289EA7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72F74-6EFC-4156-9FED-57277E499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F3068-4117-41A0-8D5F-C92437740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D1945-AED4-4C70-ADE7-E7EFBBA19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10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FE115C-D668-4035-9CA6-BE93D16256A2}"/>
              </a:ext>
            </a:extLst>
          </p:cNvPr>
          <p:cNvSpPr/>
          <p:nvPr/>
        </p:nvSpPr>
        <p:spPr>
          <a:xfrm>
            <a:off x="1898375" y="501930"/>
            <a:ext cx="1779104" cy="6858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2700000" scaled="1"/>
            <a:tileRect/>
          </a:gra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Query molecule </a:t>
            </a:r>
          </a:p>
          <a:p>
            <a:pPr algn="ctr"/>
            <a:r>
              <a:rPr lang="en-IN" sz="1100" dirty="0"/>
              <a:t>(</a:t>
            </a:r>
            <a:r>
              <a:rPr lang="en-IN" sz="1100" b="0" i="0" dirty="0" err="1">
                <a:effectLst/>
              </a:rPr>
              <a:t>Iobenguane</a:t>
            </a:r>
            <a:r>
              <a:rPr lang="en-IN" sz="1100" b="0" i="0" dirty="0">
                <a:effectLst/>
              </a:rPr>
              <a:t> I 131, PubChem)</a:t>
            </a:r>
            <a:endParaRPr lang="en-IN" sz="11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C040ED-6AB9-48B8-8E49-2AB715DFAF3F}"/>
              </a:ext>
            </a:extLst>
          </p:cNvPr>
          <p:cNvSpPr/>
          <p:nvPr/>
        </p:nvSpPr>
        <p:spPr>
          <a:xfrm>
            <a:off x="1898375" y="1818860"/>
            <a:ext cx="1779104" cy="6858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2700000" scaled="1"/>
            <a:tileRect/>
          </a:gra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Convert to SMILES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28A4C-2844-4A04-9B89-53D72867D8FD}"/>
              </a:ext>
            </a:extLst>
          </p:cNvPr>
          <p:cNvSpPr/>
          <p:nvPr/>
        </p:nvSpPr>
        <p:spPr>
          <a:xfrm>
            <a:off x="1898375" y="3150703"/>
            <a:ext cx="1779104" cy="6858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2700000" scaled="1"/>
            <a:tileRect/>
          </a:gra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Get descriptors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3289FE-ADDB-4D4B-B22D-A5BF24575C65}"/>
              </a:ext>
            </a:extLst>
          </p:cNvPr>
          <p:cNvSpPr/>
          <p:nvPr/>
        </p:nvSpPr>
        <p:spPr>
          <a:xfrm>
            <a:off x="5456583" y="1446144"/>
            <a:ext cx="1779104" cy="685800"/>
          </a:xfrm>
          <a:prstGeom prst="round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Prepare list of known drug compounds (ZINC)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40EBE9B-1896-4D3F-AA36-D45FD537F33B}"/>
              </a:ext>
            </a:extLst>
          </p:cNvPr>
          <p:cNvSpPr/>
          <p:nvPr/>
        </p:nvSpPr>
        <p:spPr>
          <a:xfrm>
            <a:off x="3737114" y="4114801"/>
            <a:ext cx="1779104" cy="6858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Perform 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BDF78D7-AEA9-4DC1-B03A-62932F23819A}"/>
              </a:ext>
            </a:extLst>
          </p:cNvPr>
          <p:cNvSpPr/>
          <p:nvPr/>
        </p:nvSpPr>
        <p:spPr>
          <a:xfrm>
            <a:off x="3737114" y="5108712"/>
            <a:ext cx="1779104" cy="6858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Plot PC_1 vs PC_2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BE50DD2-CBDA-4F59-89FD-0E7521204B8E}"/>
              </a:ext>
            </a:extLst>
          </p:cNvPr>
          <p:cNvSpPr/>
          <p:nvPr/>
        </p:nvSpPr>
        <p:spPr>
          <a:xfrm>
            <a:off x="5456583" y="531744"/>
            <a:ext cx="1779104" cy="685800"/>
          </a:xfrm>
          <a:prstGeom prst="round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Identify groups by function/source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787B93-031F-4698-9518-C107E279EDD5}"/>
              </a:ext>
            </a:extLst>
          </p:cNvPr>
          <p:cNvSpPr/>
          <p:nvPr/>
        </p:nvSpPr>
        <p:spPr>
          <a:xfrm>
            <a:off x="5456583" y="2283515"/>
            <a:ext cx="1779104" cy="685800"/>
          </a:xfrm>
          <a:prstGeom prst="round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Convert to SMILES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E429C40-31C3-4033-B7A3-79897088E515}"/>
              </a:ext>
            </a:extLst>
          </p:cNvPr>
          <p:cNvSpPr/>
          <p:nvPr/>
        </p:nvSpPr>
        <p:spPr>
          <a:xfrm>
            <a:off x="5456583" y="3150703"/>
            <a:ext cx="1779104" cy="685800"/>
          </a:xfrm>
          <a:prstGeom prst="round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Get descriptors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ECFA63-7FC4-41F4-AD18-166345D6B3F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787927" y="1187730"/>
            <a:ext cx="0" cy="63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6DCB437-0463-4DB6-8C47-0634CF8A05F4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787927" y="2504660"/>
            <a:ext cx="0" cy="64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8D1EC4-370E-4766-98FD-A6CBAAA1FD24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2787927" y="3836503"/>
            <a:ext cx="1838739" cy="27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4A0C129-9871-4EA1-95D5-CE48079BDD77}"/>
              </a:ext>
            </a:extLst>
          </p:cNvPr>
          <p:cNvCxnSpPr>
            <a:stCxn id="19" idx="2"/>
            <a:endCxn id="8" idx="0"/>
          </p:cNvCxnSpPr>
          <p:nvPr/>
        </p:nvCxnSpPr>
        <p:spPr>
          <a:xfrm>
            <a:off x="6346135" y="1217544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0D08EC3-7F56-49B6-BC4E-B456388A42D8}"/>
              </a:ext>
            </a:extLst>
          </p:cNvPr>
          <p:cNvCxnSpPr>
            <a:stCxn id="8" idx="2"/>
            <a:endCxn id="23" idx="0"/>
          </p:cNvCxnSpPr>
          <p:nvPr/>
        </p:nvCxnSpPr>
        <p:spPr>
          <a:xfrm>
            <a:off x="6346135" y="2131944"/>
            <a:ext cx="0" cy="15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01BC882-C008-42E6-B6FB-973DF8350C94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6346135" y="2969315"/>
            <a:ext cx="0" cy="181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D1D4B65-3E89-473E-8385-735D3F0ADD29}"/>
              </a:ext>
            </a:extLst>
          </p:cNvPr>
          <p:cNvCxnSpPr>
            <a:stCxn id="25" idx="2"/>
            <a:endCxn id="12" idx="0"/>
          </p:cNvCxnSpPr>
          <p:nvPr/>
        </p:nvCxnSpPr>
        <p:spPr>
          <a:xfrm flipH="1">
            <a:off x="4626666" y="3836503"/>
            <a:ext cx="1719469" cy="27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DE2305B-6FFF-4798-8794-AF5ECCD4A6CD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4626666" y="4800601"/>
            <a:ext cx="0" cy="308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5FED106-FF8D-4B47-A7BA-53D31258B6C4}"/>
              </a:ext>
            </a:extLst>
          </p:cNvPr>
          <p:cNvSpPr/>
          <p:nvPr/>
        </p:nvSpPr>
        <p:spPr>
          <a:xfrm>
            <a:off x="1568726" y="69576"/>
            <a:ext cx="2486439" cy="396571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F30EE8E-5F78-4E4B-8957-D63A87C2A204}"/>
              </a:ext>
            </a:extLst>
          </p:cNvPr>
          <p:cNvSpPr/>
          <p:nvPr/>
        </p:nvSpPr>
        <p:spPr>
          <a:xfrm>
            <a:off x="5108713" y="59638"/>
            <a:ext cx="2456623" cy="396571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F49004-8E73-4819-B352-7715AE47792B}"/>
              </a:ext>
            </a:extLst>
          </p:cNvPr>
          <p:cNvSpPr txBox="1"/>
          <p:nvPr/>
        </p:nvSpPr>
        <p:spPr>
          <a:xfrm>
            <a:off x="1953040" y="111026"/>
            <a:ext cx="166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Query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5EFFCB1-FEFF-4C92-B52D-523665367C57}"/>
              </a:ext>
            </a:extLst>
          </p:cNvPr>
          <p:cNvSpPr txBox="1"/>
          <p:nvPr/>
        </p:nvSpPr>
        <p:spPr>
          <a:xfrm>
            <a:off x="5912127" y="111026"/>
            <a:ext cx="130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Targets</a:t>
            </a:r>
          </a:p>
        </p:txBody>
      </p:sp>
    </p:spTree>
    <p:extLst>
      <p:ext uri="{BB962C8B-B14F-4D97-AF65-F5344CB8AC3E}">
        <p14:creationId xmlns:p14="http://schemas.microsoft.com/office/powerpoint/2010/main" val="1292788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46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 menon</dc:creator>
  <cp:lastModifiedBy>ramesh menon</cp:lastModifiedBy>
  <cp:revision>7</cp:revision>
  <dcterms:created xsi:type="dcterms:W3CDTF">2020-09-19T07:13:09Z</dcterms:created>
  <dcterms:modified xsi:type="dcterms:W3CDTF">2020-09-19T21:17:30Z</dcterms:modified>
</cp:coreProperties>
</file>