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
      <p:font typeface="Google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oogleSans-bold.fntdata"/><Relationship Id="rId47" Type="http://schemas.openxmlformats.org/officeDocument/2006/relationships/font" Target="fonts/GoogleSans-regular.fntdata"/><Relationship Id="rId49"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slide" Target="slides/slide29.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Montserrat-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Google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bbabde4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bbabde4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bbabde4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bbabde4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bbabde4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bbabde4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bbabde41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bbabde41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bbabde41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bbabde41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bbabde41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bbabde41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bbabde41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bbabde41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bbabde41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bbabde41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bbc414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bbc414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bbc4142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bbc4142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6ba2fb84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6ba2fb8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bbabde41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bbabde41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bbabde41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bbabde41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bbc41428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bbc41428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bbabde4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bbabde4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bbabde41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bbabde41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bbabde41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bbabde41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bbabde41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bbabde41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bbabde41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bbabde41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babde41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babde41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bbabde41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bbabde41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ba2fb84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ba2fb84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bbabde4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bbabde4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bbabde4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bbabde4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babde41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babde41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babde4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bbabde4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bbabde41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bbabde4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babde4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bbabde41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826751" y="1013175"/>
            <a:ext cx="7270200" cy="11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Project #2: Titanic - Who will survive?</a:t>
            </a:r>
            <a:endParaRPr sz="3000"/>
          </a:p>
        </p:txBody>
      </p:sp>
      <p:sp>
        <p:nvSpPr>
          <p:cNvPr id="135" name="Google Shape;135;p13"/>
          <p:cNvSpPr txBox="1"/>
          <p:nvPr>
            <p:ph idx="1" type="subTitle"/>
          </p:nvPr>
        </p:nvSpPr>
        <p:spPr>
          <a:xfrm>
            <a:off x="311700" y="2754775"/>
            <a:ext cx="8520600" cy="7926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1400"/>
              <a:t>By Dylan Gold, </a:t>
            </a:r>
            <a:r>
              <a:rPr lang="en" sz="1400">
                <a:latin typeface="Roboto"/>
                <a:ea typeface="Roboto"/>
                <a:cs typeface="Roboto"/>
                <a:sym typeface="Roboto"/>
              </a:rPr>
              <a:t>Varun Vaidhyanathan</a:t>
            </a:r>
            <a:endParaRPr sz="1400"/>
          </a:p>
        </p:txBody>
      </p:sp>
      <p:pic>
        <p:nvPicPr>
          <p:cNvPr id="136" name="Google Shape;136;p13"/>
          <p:cNvPicPr preferRelativeResize="0"/>
          <p:nvPr/>
        </p:nvPicPr>
        <p:blipFill>
          <a:blip r:embed="rId3">
            <a:alphaModFix/>
          </a:blip>
          <a:stretch>
            <a:fillRect/>
          </a:stretch>
        </p:blipFill>
        <p:spPr>
          <a:xfrm>
            <a:off x="4844000" y="2641900"/>
            <a:ext cx="3160175" cy="2315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correlations between variables</a:t>
            </a:r>
            <a:endParaRPr/>
          </a:p>
        </p:txBody>
      </p:sp>
      <p:sp>
        <p:nvSpPr>
          <p:cNvPr id="208" name="Google Shape;208;p22"/>
          <p:cNvSpPr txBox="1"/>
          <p:nvPr>
            <p:ph idx="1" type="body"/>
          </p:nvPr>
        </p:nvSpPr>
        <p:spPr>
          <a:xfrm>
            <a:off x="1297500" y="1030100"/>
            <a:ext cx="7038900" cy="186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understand the correlations </a:t>
            </a:r>
            <a:r>
              <a:rPr lang="en"/>
              <a:t>between</a:t>
            </a:r>
            <a:r>
              <a:rPr lang="en"/>
              <a:t> variables, we decided to make a HeatMap.</a:t>
            </a:r>
            <a:endParaRPr/>
          </a:p>
        </p:txBody>
      </p:sp>
      <p:pic>
        <p:nvPicPr>
          <p:cNvPr id="209" name="Google Shape;209;p22"/>
          <p:cNvPicPr preferRelativeResize="0"/>
          <p:nvPr/>
        </p:nvPicPr>
        <p:blipFill>
          <a:blip r:embed="rId3">
            <a:alphaModFix/>
          </a:blip>
          <a:stretch>
            <a:fillRect/>
          </a:stretch>
        </p:blipFill>
        <p:spPr>
          <a:xfrm>
            <a:off x="2109600" y="1401100"/>
            <a:ext cx="4219224" cy="3660301"/>
          </a:xfrm>
          <a:prstGeom prst="rect">
            <a:avLst/>
          </a:prstGeom>
          <a:noFill/>
          <a:ln>
            <a:noFill/>
          </a:ln>
        </p:spPr>
      </p:pic>
      <p:sp>
        <p:nvSpPr>
          <p:cNvPr id="210" name="Google Shape;210;p22"/>
          <p:cNvSpPr txBox="1"/>
          <p:nvPr/>
        </p:nvSpPr>
        <p:spPr>
          <a:xfrm>
            <a:off x="6441725" y="1883825"/>
            <a:ext cx="2603700" cy="341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For the most part we do not see much correlation between “Pclass” and most other variables like “Sex” or where they embarked from.</a:t>
            </a:r>
            <a:endParaRPr>
              <a:solidFill>
                <a:schemeClr val="lt1"/>
              </a:solidFill>
              <a:latin typeface="Lato"/>
              <a:ea typeface="Lato"/>
              <a:cs typeface="Lato"/>
              <a:sym typeface="Lato"/>
            </a:endParaRPr>
          </a:p>
          <a:p>
            <a:pPr indent="0" lvl="0" marL="0" rtl="0" algn="l">
              <a:lnSpc>
                <a:spcPct val="200000"/>
              </a:lnSpc>
              <a:spcBef>
                <a:spcPts val="0"/>
              </a:spcBef>
              <a:spcAft>
                <a:spcPts val="0"/>
              </a:spcAft>
              <a:buNone/>
            </a:pPr>
            <a:r>
              <a:rPr lang="en">
                <a:solidFill>
                  <a:schemeClr val="lt1"/>
                </a:solidFill>
                <a:latin typeface="Lato"/>
                <a:ea typeface="Lato"/>
                <a:cs typeface="Lato"/>
                <a:sym typeface="Lato"/>
              </a:rPr>
              <a:t>or number of family members on board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correlations between variables</a:t>
            </a:r>
            <a:endParaRPr/>
          </a:p>
        </p:txBody>
      </p:sp>
      <p:sp>
        <p:nvSpPr>
          <p:cNvPr id="216" name="Google Shape;216;p23"/>
          <p:cNvSpPr txBox="1"/>
          <p:nvPr>
            <p:ph idx="1" type="body"/>
          </p:nvPr>
        </p:nvSpPr>
        <p:spPr>
          <a:xfrm>
            <a:off x="1221750" y="1531075"/>
            <a:ext cx="7190400" cy="14181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None/>
            </a:pPr>
            <a:r>
              <a:rPr lang="en" sz="5200"/>
              <a:t>The highest correlation we see is a negative correlation between the fare and the Pclass variables of -0.6</a:t>
            </a:r>
            <a:endParaRPr sz="5200"/>
          </a:p>
          <a:p>
            <a:pPr indent="0" lvl="0" marL="0" rtl="0" algn="l">
              <a:lnSpc>
                <a:spcPct val="200000"/>
              </a:lnSpc>
              <a:spcBef>
                <a:spcPts val="1200"/>
              </a:spcBef>
              <a:spcAft>
                <a:spcPts val="0"/>
              </a:spcAft>
              <a:buNone/>
            </a:pPr>
            <a:r>
              <a:rPr lang="en" sz="5200"/>
              <a:t>This leads us to believe that those with higher fares, got a “Pclass” with a lower number.</a:t>
            </a:r>
            <a:endParaRPr sz="5200"/>
          </a:p>
          <a:p>
            <a:pPr indent="0" lvl="0" marL="0" rtl="0" algn="l">
              <a:lnSpc>
                <a:spcPct val="200000"/>
              </a:lnSpc>
              <a:spcBef>
                <a:spcPts val="1200"/>
              </a:spcBef>
              <a:spcAft>
                <a:spcPts val="0"/>
              </a:spcAft>
              <a:buNone/>
            </a:pPr>
            <a:r>
              <a:rPr lang="en" sz="5200"/>
              <a:t>Pclasses with a lower number indicates a higher class, for example “Pclass” 1 is first class.</a:t>
            </a:r>
            <a:endParaRPr sz="5200"/>
          </a:p>
          <a:p>
            <a:pPr indent="0" lvl="0" marL="0" rtl="0" algn="l">
              <a:lnSpc>
                <a:spcPct val="200000"/>
              </a:lnSpc>
              <a:spcBef>
                <a:spcPts val="1200"/>
              </a:spcBef>
              <a:spcAft>
                <a:spcPts val="0"/>
              </a:spcAft>
              <a:buNone/>
            </a:pPr>
            <a:r>
              <a:rPr lang="en" sz="5200"/>
              <a:t>This correlation makes sense, we would expect those with better socio-economic statuses(ie better classes) to be able to afford better seats..</a:t>
            </a:r>
            <a:endParaRPr sz="52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Fare vs Pclass</a:t>
            </a:r>
            <a:endParaRPr/>
          </a:p>
        </p:txBody>
      </p:sp>
      <p:pic>
        <p:nvPicPr>
          <p:cNvPr id="222" name="Google Shape;222;p24"/>
          <p:cNvPicPr preferRelativeResize="0"/>
          <p:nvPr/>
        </p:nvPicPr>
        <p:blipFill>
          <a:blip r:embed="rId3">
            <a:alphaModFix/>
          </a:blip>
          <a:stretch>
            <a:fillRect/>
          </a:stretch>
        </p:blipFill>
        <p:spPr>
          <a:xfrm>
            <a:off x="1210750" y="1559025"/>
            <a:ext cx="4990094" cy="3530850"/>
          </a:xfrm>
          <a:prstGeom prst="rect">
            <a:avLst/>
          </a:prstGeom>
          <a:noFill/>
          <a:ln>
            <a:noFill/>
          </a:ln>
        </p:spPr>
      </p:pic>
      <p:sp>
        <p:nvSpPr>
          <p:cNvPr id="223" name="Google Shape;223;p24"/>
          <p:cNvSpPr txBox="1"/>
          <p:nvPr/>
        </p:nvSpPr>
        <p:spPr>
          <a:xfrm>
            <a:off x="6244175" y="1467575"/>
            <a:ext cx="3000000" cy="831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The red line indicates : lower fare is related to higher Pclass number</a:t>
            </a:r>
            <a:endParaRPr/>
          </a:p>
        </p:txBody>
      </p:sp>
      <p:pic>
        <p:nvPicPr>
          <p:cNvPr id="224" name="Google Shape;224;p24"/>
          <p:cNvPicPr preferRelativeResize="0"/>
          <p:nvPr/>
        </p:nvPicPr>
        <p:blipFill>
          <a:blip r:embed="rId4">
            <a:alphaModFix/>
          </a:blip>
          <a:stretch>
            <a:fillRect/>
          </a:stretch>
        </p:blipFill>
        <p:spPr>
          <a:xfrm>
            <a:off x="1210750" y="1141500"/>
            <a:ext cx="4990098" cy="41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Pclass vs Age</a:t>
            </a:r>
            <a:endParaRPr/>
          </a:p>
        </p:txBody>
      </p:sp>
      <p:sp>
        <p:nvSpPr>
          <p:cNvPr id="230" name="Google Shape;230;p25"/>
          <p:cNvSpPr txBox="1"/>
          <p:nvPr/>
        </p:nvSpPr>
        <p:spPr>
          <a:xfrm>
            <a:off x="6244175" y="1467575"/>
            <a:ext cx="3000000" cy="831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The red line indicates : higher age is related to lower Pclass number</a:t>
            </a:r>
            <a:endParaRPr/>
          </a:p>
        </p:txBody>
      </p:sp>
      <p:pic>
        <p:nvPicPr>
          <p:cNvPr id="231" name="Google Shape;231;p25"/>
          <p:cNvPicPr preferRelativeResize="0"/>
          <p:nvPr/>
        </p:nvPicPr>
        <p:blipFill>
          <a:blip r:embed="rId3">
            <a:alphaModFix/>
          </a:blip>
          <a:stretch>
            <a:fillRect/>
          </a:stretch>
        </p:blipFill>
        <p:spPr>
          <a:xfrm>
            <a:off x="1203675" y="1467575"/>
            <a:ext cx="4843765" cy="3530850"/>
          </a:xfrm>
          <a:prstGeom prst="rect">
            <a:avLst/>
          </a:prstGeom>
          <a:noFill/>
          <a:ln>
            <a:noFill/>
          </a:ln>
        </p:spPr>
      </p:pic>
      <p:pic>
        <p:nvPicPr>
          <p:cNvPr id="232" name="Google Shape;232;p25"/>
          <p:cNvPicPr preferRelativeResize="0"/>
          <p:nvPr/>
        </p:nvPicPr>
        <p:blipFill>
          <a:blip r:embed="rId4">
            <a:alphaModFix/>
          </a:blip>
          <a:stretch>
            <a:fillRect/>
          </a:stretch>
        </p:blipFill>
        <p:spPr>
          <a:xfrm>
            <a:off x="1203675" y="922225"/>
            <a:ext cx="4843774" cy="54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different variables correlate with Survival</a:t>
            </a:r>
            <a:endParaRPr/>
          </a:p>
        </p:txBody>
      </p:sp>
      <p:sp>
        <p:nvSpPr>
          <p:cNvPr id="238" name="Google Shape;238;p26"/>
          <p:cNvSpPr txBox="1"/>
          <p:nvPr>
            <p:ph idx="1" type="body"/>
          </p:nvPr>
        </p:nvSpPr>
        <p:spPr>
          <a:xfrm>
            <a:off x="1221750" y="1531075"/>
            <a:ext cx="7190400" cy="1418100"/>
          </a:xfrm>
          <a:prstGeom prst="rect">
            <a:avLst/>
          </a:prstGeom>
        </p:spPr>
        <p:txBody>
          <a:bodyPr anchorCtr="0" anchor="t" bIns="91425" lIns="91425" spcFirstLastPara="1" rIns="91425" wrap="square" tIns="91425">
            <a:normAutofit fontScale="25000" lnSpcReduction="20000"/>
          </a:bodyPr>
          <a:lstStyle/>
          <a:p>
            <a:pPr indent="-311150" lvl="0" marL="457200" rtl="0" algn="l">
              <a:lnSpc>
                <a:spcPct val="200000"/>
              </a:lnSpc>
              <a:spcBef>
                <a:spcPts val="0"/>
              </a:spcBef>
              <a:spcAft>
                <a:spcPts val="0"/>
              </a:spcAft>
              <a:buSzPct val="100000"/>
              <a:buChar char="●"/>
            </a:pPr>
            <a:r>
              <a:rPr lang="en" sz="5200"/>
              <a:t>We can see that many things did not have a strong correlation with survival rate in our heatmap.</a:t>
            </a:r>
            <a:endParaRPr sz="5200"/>
          </a:p>
          <a:p>
            <a:pPr indent="-311150" lvl="0" marL="457200" rtl="0" algn="l">
              <a:lnSpc>
                <a:spcPct val="200000"/>
              </a:lnSpc>
              <a:spcBef>
                <a:spcPts val="0"/>
              </a:spcBef>
              <a:spcAft>
                <a:spcPts val="0"/>
              </a:spcAft>
              <a:buSzPct val="100000"/>
              <a:buChar char="●"/>
            </a:pPr>
            <a:r>
              <a:rPr lang="en" sz="5200"/>
              <a:t>For example the correlation between the survived and age is very low. We found this to be surprising that age was not an important factor</a:t>
            </a:r>
            <a:endParaRPr sz="5200"/>
          </a:p>
          <a:p>
            <a:pPr indent="-311150" lvl="0" marL="457200" rtl="0" algn="l">
              <a:lnSpc>
                <a:spcPct val="200000"/>
              </a:lnSpc>
              <a:spcBef>
                <a:spcPts val="0"/>
              </a:spcBef>
              <a:spcAft>
                <a:spcPts val="0"/>
              </a:spcAft>
              <a:buSzPct val="100000"/>
              <a:buChar char="●"/>
            </a:pPr>
            <a:r>
              <a:rPr lang="en" sz="5200"/>
              <a:t>The highest correlations with survival were our Pclass and Sex variables.</a:t>
            </a:r>
            <a:endParaRPr sz="5200"/>
          </a:p>
          <a:p>
            <a:pPr indent="0" lvl="0" marL="0" rtl="0" algn="l">
              <a:lnSpc>
                <a:spcPct val="200000"/>
              </a:lnSpc>
              <a:spcBef>
                <a:spcPts val="1200"/>
              </a:spcBef>
              <a:spcAft>
                <a:spcPts val="0"/>
              </a:spcAft>
              <a:buNone/>
            </a:pPr>
            <a:r>
              <a:t/>
            </a:r>
            <a:endParaRPr sz="5200"/>
          </a:p>
          <a:p>
            <a:pPr indent="0" lvl="0" marL="0" rtl="0" algn="l">
              <a:spcBef>
                <a:spcPts val="1200"/>
              </a:spcBef>
              <a:spcAft>
                <a:spcPts val="1200"/>
              </a:spcAft>
              <a:buNone/>
            </a:pPr>
            <a:r>
              <a:t/>
            </a:r>
            <a:endParaRPr/>
          </a:p>
        </p:txBody>
      </p:sp>
      <p:pic>
        <p:nvPicPr>
          <p:cNvPr id="239" name="Google Shape;239;p26"/>
          <p:cNvPicPr preferRelativeResize="0"/>
          <p:nvPr/>
        </p:nvPicPr>
        <p:blipFill>
          <a:blip r:embed="rId3">
            <a:alphaModFix/>
          </a:blip>
          <a:stretch>
            <a:fillRect/>
          </a:stretch>
        </p:blipFill>
        <p:spPr>
          <a:xfrm rot="5400000">
            <a:off x="3520725" y="1580450"/>
            <a:ext cx="1749775" cy="5249325"/>
          </a:xfrm>
          <a:prstGeom prst="rect">
            <a:avLst/>
          </a:prstGeom>
          <a:noFill/>
          <a:ln>
            <a:noFill/>
          </a:ln>
        </p:spPr>
      </p:pic>
      <p:sp>
        <p:nvSpPr>
          <p:cNvPr id="240" name="Google Shape;240;p26"/>
          <p:cNvSpPr/>
          <p:nvPr/>
        </p:nvSpPr>
        <p:spPr>
          <a:xfrm rot="5400000">
            <a:off x="2888750" y="4060125"/>
            <a:ext cx="12306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rot="5400000">
            <a:off x="5955100" y="4060125"/>
            <a:ext cx="12306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Sex and Survival count</a:t>
            </a:r>
            <a:endParaRPr/>
          </a:p>
        </p:txBody>
      </p:sp>
      <p:sp>
        <p:nvSpPr>
          <p:cNvPr id="247" name="Google Shape;24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27"/>
          <p:cNvPicPr preferRelativeResize="0"/>
          <p:nvPr/>
        </p:nvPicPr>
        <p:blipFill>
          <a:blip r:embed="rId3">
            <a:alphaModFix/>
          </a:blip>
          <a:stretch>
            <a:fillRect/>
          </a:stretch>
        </p:blipFill>
        <p:spPr>
          <a:xfrm>
            <a:off x="1206500" y="1007350"/>
            <a:ext cx="4818950" cy="847350"/>
          </a:xfrm>
          <a:prstGeom prst="rect">
            <a:avLst/>
          </a:prstGeom>
          <a:noFill/>
          <a:ln>
            <a:noFill/>
          </a:ln>
        </p:spPr>
      </p:pic>
      <p:pic>
        <p:nvPicPr>
          <p:cNvPr id="249" name="Google Shape;249;p27"/>
          <p:cNvPicPr preferRelativeResize="0"/>
          <p:nvPr/>
        </p:nvPicPr>
        <p:blipFill>
          <a:blip r:embed="rId4">
            <a:alphaModFix/>
          </a:blip>
          <a:stretch>
            <a:fillRect/>
          </a:stretch>
        </p:blipFill>
        <p:spPr>
          <a:xfrm>
            <a:off x="1206500" y="1820350"/>
            <a:ext cx="4818949" cy="3252600"/>
          </a:xfrm>
          <a:prstGeom prst="rect">
            <a:avLst/>
          </a:prstGeom>
          <a:noFill/>
          <a:ln>
            <a:noFill/>
          </a:ln>
        </p:spPr>
      </p:pic>
      <p:sp>
        <p:nvSpPr>
          <p:cNvPr id="250" name="Google Shape;250;p27"/>
          <p:cNvSpPr txBox="1"/>
          <p:nvPr/>
        </p:nvSpPr>
        <p:spPr>
          <a:xfrm>
            <a:off x="6081900" y="1636875"/>
            <a:ext cx="2907000" cy="2124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We can see in the graph that Sex had a correlation with survival. </a:t>
            </a:r>
            <a:endParaRPr>
              <a:solidFill>
                <a:schemeClr val="lt1"/>
              </a:solidFill>
              <a:latin typeface="Lato"/>
              <a:ea typeface="Lato"/>
              <a:cs typeface="Lato"/>
              <a:sym typeface="Lato"/>
            </a:endParaRPr>
          </a:p>
          <a:p>
            <a:pPr indent="0" lvl="0" marL="0" rtl="0" algn="l">
              <a:lnSpc>
                <a:spcPct val="200000"/>
              </a:lnSpc>
              <a:spcBef>
                <a:spcPts val="0"/>
              </a:spcBef>
              <a:spcAft>
                <a:spcPts val="0"/>
              </a:spcAft>
              <a:buNone/>
            </a:pPr>
            <a:r>
              <a:rPr lang="en">
                <a:solidFill>
                  <a:schemeClr val="lt1"/>
                </a:solidFill>
                <a:latin typeface="Lato"/>
                <a:ea typeface="Lato"/>
                <a:cs typeface="Lato"/>
                <a:sym typeface="Lato"/>
              </a:rPr>
              <a:t>We can see that most men died on the titanic while a large proportion of women survived the titanic.</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Pclass</a:t>
            </a:r>
            <a:r>
              <a:rPr lang="en"/>
              <a:t> and Survival count</a:t>
            </a:r>
            <a:endParaRPr/>
          </a:p>
        </p:txBody>
      </p:sp>
      <p:sp>
        <p:nvSpPr>
          <p:cNvPr id="256" name="Google Shape;25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7" name="Google Shape;257;p28"/>
          <p:cNvSpPr txBox="1"/>
          <p:nvPr/>
        </p:nvSpPr>
        <p:spPr>
          <a:xfrm>
            <a:off x="6081900" y="1636875"/>
            <a:ext cx="2907000" cy="2124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From the graph we can see that the people in the 1st Pclass had a greater than 50%  survival rate. Whereas the people in class 3 had a less than 33% survival rate.</a:t>
            </a:r>
            <a:endParaRPr>
              <a:solidFill>
                <a:schemeClr val="lt1"/>
              </a:solidFill>
              <a:latin typeface="Lato"/>
              <a:ea typeface="Lato"/>
              <a:cs typeface="Lato"/>
              <a:sym typeface="Lato"/>
            </a:endParaRPr>
          </a:p>
        </p:txBody>
      </p:sp>
      <p:pic>
        <p:nvPicPr>
          <p:cNvPr id="258" name="Google Shape;258;p28"/>
          <p:cNvPicPr preferRelativeResize="0"/>
          <p:nvPr/>
        </p:nvPicPr>
        <p:blipFill>
          <a:blip r:embed="rId3">
            <a:alphaModFix/>
          </a:blip>
          <a:stretch>
            <a:fillRect/>
          </a:stretch>
        </p:blipFill>
        <p:spPr>
          <a:xfrm>
            <a:off x="1206500" y="1854700"/>
            <a:ext cx="4818950" cy="3154751"/>
          </a:xfrm>
          <a:prstGeom prst="rect">
            <a:avLst/>
          </a:prstGeom>
          <a:noFill/>
          <a:ln>
            <a:noFill/>
          </a:ln>
        </p:spPr>
      </p:pic>
      <p:pic>
        <p:nvPicPr>
          <p:cNvPr id="259" name="Google Shape;259;p28"/>
          <p:cNvPicPr preferRelativeResize="0"/>
          <p:nvPr/>
        </p:nvPicPr>
        <p:blipFill>
          <a:blip r:embed="rId4">
            <a:alphaModFix/>
          </a:blip>
          <a:stretch>
            <a:fillRect/>
          </a:stretch>
        </p:blipFill>
        <p:spPr>
          <a:xfrm>
            <a:off x="1206500" y="1103925"/>
            <a:ext cx="4847175" cy="75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 and Question Answering</a:t>
            </a:r>
            <a:endParaRPr/>
          </a:p>
        </p:txBody>
      </p:sp>
      <p:sp>
        <p:nvSpPr>
          <p:cNvPr id="265" name="Google Shape;265;p29"/>
          <p:cNvSpPr txBox="1"/>
          <p:nvPr>
            <p:ph idx="1" type="body"/>
          </p:nvPr>
        </p:nvSpPr>
        <p:spPr>
          <a:xfrm>
            <a:off x="1297500" y="15292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we</a:t>
            </a:r>
            <a:r>
              <a:rPr lang="en"/>
              <a:t> split our data into both testing and training sets. We will train our models with the training set.</a:t>
            </a:r>
            <a:endParaRPr/>
          </a:p>
          <a:p>
            <a:pPr indent="-311150" lvl="0" marL="457200" rtl="0" algn="l">
              <a:spcBef>
                <a:spcPts val="0"/>
              </a:spcBef>
              <a:spcAft>
                <a:spcPts val="0"/>
              </a:spcAft>
              <a:buSzPts val="1300"/>
              <a:buChar char="●"/>
            </a:pPr>
            <a:r>
              <a:rPr lang="en"/>
              <a:t>We will also evaluate how well these models do by using the training set.</a:t>
            </a:r>
            <a:endParaRPr/>
          </a:p>
          <a:p>
            <a:pPr indent="0" lvl="0" marL="0" rtl="0" algn="l">
              <a:spcBef>
                <a:spcPts val="1200"/>
              </a:spcBef>
              <a:spcAft>
                <a:spcPts val="1200"/>
              </a:spcAft>
              <a:buNone/>
            </a:pPr>
            <a:r>
              <a:t/>
            </a:r>
            <a:endParaRPr/>
          </a:p>
        </p:txBody>
      </p:sp>
      <p:pic>
        <p:nvPicPr>
          <p:cNvPr id="266" name="Google Shape;266;p29"/>
          <p:cNvPicPr preferRelativeResize="0"/>
          <p:nvPr/>
        </p:nvPicPr>
        <p:blipFill>
          <a:blip r:embed="rId3">
            <a:alphaModFix/>
          </a:blip>
          <a:stretch>
            <a:fillRect/>
          </a:stretch>
        </p:blipFill>
        <p:spPr>
          <a:xfrm>
            <a:off x="91825" y="2495200"/>
            <a:ext cx="5801750" cy="337750"/>
          </a:xfrm>
          <a:prstGeom prst="rect">
            <a:avLst/>
          </a:prstGeom>
          <a:noFill/>
          <a:ln>
            <a:noFill/>
          </a:ln>
        </p:spPr>
      </p:pic>
      <p:sp>
        <p:nvSpPr>
          <p:cNvPr id="267" name="Google Shape;267;p29"/>
          <p:cNvSpPr txBox="1"/>
          <p:nvPr/>
        </p:nvSpPr>
        <p:spPr>
          <a:xfrm>
            <a:off x="6199575" y="2372750"/>
            <a:ext cx="294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Makes a training set with a random sample(80%) with a random state that is a key</a:t>
            </a:r>
            <a:endParaRPr>
              <a:solidFill>
                <a:schemeClr val="lt1"/>
              </a:solidFill>
              <a:latin typeface="Lato"/>
              <a:ea typeface="Lato"/>
              <a:cs typeface="Lato"/>
              <a:sym typeface="Lato"/>
            </a:endParaRPr>
          </a:p>
        </p:txBody>
      </p:sp>
      <p:sp>
        <p:nvSpPr>
          <p:cNvPr id="268" name="Google Shape;268;p29"/>
          <p:cNvSpPr/>
          <p:nvPr/>
        </p:nvSpPr>
        <p:spPr>
          <a:xfrm rot="10800000">
            <a:off x="5893575" y="259522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9"/>
          <p:cNvPicPr preferRelativeResize="0"/>
          <p:nvPr/>
        </p:nvPicPr>
        <p:blipFill>
          <a:blip r:embed="rId4">
            <a:alphaModFix/>
          </a:blip>
          <a:stretch>
            <a:fillRect/>
          </a:stretch>
        </p:blipFill>
        <p:spPr>
          <a:xfrm>
            <a:off x="91825" y="3536650"/>
            <a:ext cx="5848350" cy="323850"/>
          </a:xfrm>
          <a:prstGeom prst="rect">
            <a:avLst/>
          </a:prstGeom>
          <a:noFill/>
          <a:ln>
            <a:noFill/>
          </a:ln>
        </p:spPr>
      </p:pic>
      <p:sp>
        <p:nvSpPr>
          <p:cNvPr id="270" name="Google Shape;270;p29"/>
          <p:cNvSpPr/>
          <p:nvPr/>
        </p:nvSpPr>
        <p:spPr>
          <a:xfrm rot="10800000">
            <a:off x="5940175" y="362972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txBox="1"/>
          <p:nvPr/>
        </p:nvSpPr>
        <p:spPr>
          <a:xfrm>
            <a:off x="6246175" y="34359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Create a testing set by dropping the training set from the original</a:t>
            </a:r>
            <a:endParaRPr>
              <a:solidFill>
                <a:schemeClr val="lt1"/>
              </a:solidFill>
              <a:latin typeface="Lato"/>
              <a:ea typeface="Lato"/>
              <a:cs typeface="Lato"/>
              <a:sym typeface="Lato"/>
            </a:endParaRPr>
          </a:p>
        </p:txBody>
      </p:sp>
      <p:sp>
        <p:nvSpPr>
          <p:cNvPr id="272" name="Google Shape;272;p29"/>
          <p:cNvSpPr txBox="1"/>
          <p:nvPr/>
        </p:nvSpPr>
        <p:spPr>
          <a:xfrm>
            <a:off x="1297500" y="4193100"/>
            <a:ext cx="6008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now have a randomly sampled training and testing set from the original data.</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model: </a:t>
            </a:r>
            <a:r>
              <a:rPr lang="en"/>
              <a:t>Predicting Survival</a:t>
            </a:r>
            <a:endParaRPr/>
          </a:p>
        </p:txBody>
      </p:sp>
      <p:sp>
        <p:nvSpPr>
          <p:cNvPr id="278" name="Google Shape;278;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model predicts survival with : 'Pclass', 'Age', 'Fare', 'SibSp', 'Parch', 'Sex Male/Female, 1/0' in that order.</a:t>
            </a:r>
            <a:endParaRPr/>
          </a:p>
          <a:p>
            <a:pPr indent="-311150" lvl="0" marL="457200" rtl="0" algn="l">
              <a:spcBef>
                <a:spcPts val="0"/>
              </a:spcBef>
              <a:spcAft>
                <a:spcPts val="0"/>
              </a:spcAft>
              <a:buSzPts val="1300"/>
              <a:buChar char="●"/>
            </a:pPr>
            <a:r>
              <a:rPr lang="en"/>
              <a:t>This model works by taking in many parameters (listed above) and predicting whether or not someone survived with this.</a:t>
            </a:r>
            <a:endParaRPr/>
          </a:p>
          <a:p>
            <a:pPr indent="-311150" lvl="0" marL="457200" rtl="0" algn="l">
              <a:spcBef>
                <a:spcPts val="0"/>
              </a:spcBef>
              <a:spcAft>
                <a:spcPts val="0"/>
              </a:spcAft>
              <a:buSzPts val="1300"/>
              <a:buChar char="●"/>
            </a:pPr>
            <a:r>
              <a:rPr lang="en"/>
              <a:t>We opted to use a logistic regression over a linear regression because our output was binary, 0/1.</a:t>
            </a:r>
            <a:endParaRPr/>
          </a:p>
          <a:p>
            <a:pPr indent="-311150" lvl="0" marL="457200" rtl="0" algn="l">
              <a:spcBef>
                <a:spcPts val="0"/>
              </a:spcBef>
              <a:spcAft>
                <a:spcPts val="0"/>
              </a:spcAft>
              <a:buSzPts val="1300"/>
              <a:buChar char="●"/>
            </a:pPr>
            <a:r>
              <a:t/>
            </a:r>
            <a:endParaRPr/>
          </a:p>
          <a:p>
            <a:pPr indent="0" lvl="0" marL="457200" rtl="0" algn="l">
              <a:spcBef>
                <a:spcPts val="1200"/>
              </a:spcBef>
              <a:spcAft>
                <a:spcPts val="1200"/>
              </a:spcAft>
              <a:buNone/>
            </a:pPr>
            <a:r>
              <a:t/>
            </a:r>
            <a:endParaRPr/>
          </a:p>
        </p:txBody>
      </p:sp>
      <p:pic>
        <p:nvPicPr>
          <p:cNvPr id="279" name="Google Shape;279;p30"/>
          <p:cNvPicPr preferRelativeResize="0"/>
          <p:nvPr/>
        </p:nvPicPr>
        <p:blipFill>
          <a:blip r:embed="rId3">
            <a:alphaModFix/>
          </a:blip>
          <a:stretch>
            <a:fillRect/>
          </a:stretch>
        </p:blipFill>
        <p:spPr>
          <a:xfrm>
            <a:off x="1171000" y="3024950"/>
            <a:ext cx="7462676" cy="180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the First Model</a:t>
            </a:r>
            <a:endParaRPr/>
          </a:p>
        </p:txBody>
      </p:sp>
      <p:sp>
        <p:nvSpPr>
          <p:cNvPr id="285" name="Google Shape;28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31"/>
          <p:cNvPicPr preferRelativeResize="0"/>
          <p:nvPr/>
        </p:nvPicPr>
        <p:blipFill>
          <a:blip r:embed="rId3">
            <a:alphaModFix/>
          </a:blip>
          <a:stretch>
            <a:fillRect/>
          </a:stretch>
        </p:blipFill>
        <p:spPr>
          <a:xfrm>
            <a:off x="1297500" y="1202825"/>
            <a:ext cx="4557827" cy="787200"/>
          </a:xfrm>
          <a:prstGeom prst="rect">
            <a:avLst/>
          </a:prstGeom>
          <a:noFill/>
          <a:ln>
            <a:noFill/>
          </a:ln>
        </p:spPr>
      </p:pic>
      <p:pic>
        <p:nvPicPr>
          <p:cNvPr id="287" name="Google Shape;287;p31"/>
          <p:cNvPicPr preferRelativeResize="0"/>
          <p:nvPr/>
        </p:nvPicPr>
        <p:blipFill>
          <a:blip r:embed="rId4">
            <a:alphaModFix/>
          </a:blip>
          <a:stretch>
            <a:fillRect/>
          </a:stretch>
        </p:blipFill>
        <p:spPr>
          <a:xfrm>
            <a:off x="1297500" y="1990025"/>
            <a:ext cx="4557826" cy="3077349"/>
          </a:xfrm>
          <a:prstGeom prst="rect">
            <a:avLst/>
          </a:prstGeom>
          <a:noFill/>
          <a:ln>
            <a:noFill/>
          </a:ln>
        </p:spPr>
      </p:pic>
      <p:sp>
        <p:nvSpPr>
          <p:cNvPr id="288" name="Google Shape;288;p31"/>
          <p:cNvSpPr/>
          <p:nvPr/>
        </p:nvSpPr>
        <p:spPr>
          <a:xfrm rot="5400000">
            <a:off x="4768450" y="176817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rot="5400000">
            <a:off x="5318850" y="176817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txBox="1"/>
          <p:nvPr/>
        </p:nvSpPr>
        <p:spPr>
          <a:xfrm>
            <a:off x="5855325" y="1898225"/>
            <a:ext cx="3077100" cy="1693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By comparing the Predicted Survival and Actual Survival columns, We can see that the model seems to have performed alright</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328125" y="409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look at the data</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initial look at the data </a:t>
            </a:r>
            <a:r>
              <a:rPr lang="en"/>
              <a:t>revealed</a:t>
            </a:r>
            <a:r>
              <a:rPr lang="en"/>
              <a:t> that some columns had a few null values.</a:t>
            </a:r>
            <a:endParaRPr/>
          </a:p>
          <a:p>
            <a:pPr indent="-311150" lvl="0" marL="457200" rtl="0" algn="l">
              <a:spcBef>
                <a:spcPts val="1200"/>
              </a:spcBef>
              <a:spcAft>
                <a:spcPts val="0"/>
              </a:spcAft>
              <a:buSzPts val="1300"/>
              <a:buChar char="●"/>
            </a:pPr>
            <a:r>
              <a:rPr lang="en"/>
              <a:t>These columns were namely: “Age”, “Cabin”, and “Embarked”</a:t>
            </a:r>
            <a:endParaRPr/>
          </a:p>
          <a:p>
            <a:pPr indent="0" lvl="0" marL="0" rtl="0" algn="l">
              <a:spcBef>
                <a:spcPts val="1200"/>
              </a:spcBef>
              <a:spcAft>
                <a:spcPts val="1200"/>
              </a:spcAft>
              <a:buNone/>
            </a:pPr>
            <a:r>
              <a:t/>
            </a:r>
            <a:endParaRPr/>
          </a:p>
        </p:txBody>
      </p:sp>
      <p:pic>
        <p:nvPicPr>
          <p:cNvPr id="143" name="Google Shape;143;p14"/>
          <p:cNvPicPr preferRelativeResize="0"/>
          <p:nvPr/>
        </p:nvPicPr>
        <p:blipFill>
          <a:blip r:embed="rId3">
            <a:alphaModFix/>
          </a:blip>
          <a:stretch>
            <a:fillRect/>
          </a:stretch>
        </p:blipFill>
        <p:spPr>
          <a:xfrm>
            <a:off x="1464534" y="2257950"/>
            <a:ext cx="5258225" cy="28090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44" name="Google Shape;144;p14"/>
          <p:cNvSpPr/>
          <p:nvPr/>
        </p:nvSpPr>
        <p:spPr>
          <a:xfrm>
            <a:off x="1974725" y="389587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012325" y="453047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156325" y="4668175"/>
            <a:ext cx="162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Better Evaluation methods</a:t>
            </a:r>
            <a:endParaRPr/>
          </a:p>
        </p:txBody>
      </p:sp>
      <p:sp>
        <p:nvSpPr>
          <p:cNvPr id="296" name="Google Shape;296;p32"/>
          <p:cNvSpPr txBox="1"/>
          <p:nvPr/>
        </p:nvSpPr>
        <p:spPr>
          <a:xfrm>
            <a:off x="1033300" y="1354750"/>
            <a:ext cx="6927000" cy="2932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can use Precision, Recall, and Fscore to better evaluate our model</a:t>
            </a:r>
            <a:endParaRPr>
              <a:solidFill>
                <a:schemeClr val="lt1"/>
              </a:solidFill>
              <a:latin typeface="Lato"/>
              <a:ea typeface="Lato"/>
              <a:cs typeface="Lato"/>
              <a:sym typeface="Lato"/>
            </a:endParaRPr>
          </a:p>
          <a:p>
            <a:pPr indent="-317500" lvl="0" marL="457200" rtl="0" algn="l">
              <a:lnSpc>
                <a:spcPct val="20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Precision : exactness, % of points labeled positive that are actually positive</a:t>
            </a:r>
            <a:endParaRPr>
              <a:solidFill>
                <a:schemeClr val="lt1"/>
              </a:solidFill>
              <a:latin typeface="Lato"/>
              <a:ea typeface="Lato"/>
              <a:cs typeface="Lato"/>
              <a:sym typeface="Lato"/>
            </a:endParaRPr>
          </a:p>
          <a:p>
            <a:pPr indent="457200" lvl="0" marL="914400" rtl="0" algn="l">
              <a:lnSpc>
                <a:spcPct val="200000"/>
              </a:lnSpc>
              <a:spcBef>
                <a:spcPts val="0"/>
              </a:spcBef>
              <a:spcAft>
                <a:spcPts val="0"/>
              </a:spcAft>
              <a:buNone/>
            </a:pPr>
            <a:r>
              <a:rPr lang="en">
                <a:solidFill>
                  <a:schemeClr val="lt1"/>
                </a:solidFill>
                <a:latin typeface="Lato"/>
                <a:ea typeface="Lato"/>
                <a:cs typeface="Lato"/>
                <a:sym typeface="Lato"/>
              </a:rPr>
              <a:t>=  True Positives / (True Positives + False Positives)</a:t>
            </a:r>
            <a:endParaRPr sz="1100">
              <a:latin typeface="Google Sans"/>
              <a:ea typeface="Google Sans"/>
              <a:cs typeface="Google Sans"/>
              <a:sym typeface="Google Sans"/>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Recall : completeness, % of positive points labeled as positive</a:t>
            </a:r>
            <a:endParaRPr>
              <a:solidFill>
                <a:schemeClr val="lt1"/>
              </a:solidFill>
              <a:latin typeface="Lato"/>
              <a:ea typeface="Lato"/>
              <a:cs typeface="Lato"/>
              <a:sym typeface="Lato"/>
            </a:endParaRPr>
          </a:p>
          <a:p>
            <a:pPr indent="0" lvl="0" marL="457200" rtl="0" algn="l">
              <a:lnSpc>
                <a:spcPct val="115000"/>
              </a:lnSpc>
              <a:spcBef>
                <a:spcPts val="0"/>
              </a:spcBef>
              <a:spcAft>
                <a:spcPts val="0"/>
              </a:spcAft>
              <a:buNone/>
            </a:pPr>
            <a:r>
              <a:rPr lang="en">
                <a:solidFill>
                  <a:schemeClr val="lt1"/>
                </a:solidFill>
                <a:latin typeface="Lato"/>
                <a:ea typeface="Lato"/>
                <a:cs typeface="Lato"/>
                <a:sym typeface="Lato"/>
              </a:rPr>
              <a:t>		= True Positives / (True Positives + False Negatives)</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 measure/score : harmonic mean of precision and recall</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			= (2 * precision * recall) / (precision + recall)</a:t>
            </a:r>
            <a:endParaRPr sz="17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Evaluating The Model Using These Scores</a:t>
            </a:r>
            <a:endParaRPr/>
          </a:p>
        </p:txBody>
      </p:sp>
      <p:sp>
        <p:nvSpPr>
          <p:cNvPr id="302" name="Google Shape;302;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33"/>
          <p:cNvPicPr preferRelativeResize="0"/>
          <p:nvPr/>
        </p:nvPicPr>
        <p:blipFill>
          <a:blip r:embed="rId3">
            <a:alphaModFix/>
          </a:blip>
          <a:stretch>
            <a:fillRect/>
          </a:stretch>
        </p:blipFill>
        <p:spPr>
          <a:xfrm>
            <a:off x="1297500" y="1036950"/>
            <a:ext cx="7038900" cy="2271125"/>
          </a:xfrm>
          <a:prstGeom prst="rect">
            <a:avLst/>
          </a:prstGeom>
          <a:noFill/>
          <a:ln>
            <a:noFill/>
          </a:ln>
        </p:spPr>
      </p:pic>
      <p:sp>
        <p:nvSpPr>
          <p:cNvPr id="304" name="Google Shape;304;p33"/>
          <p:cNvSpPr/>
          <p:nvPr/>
        </p:nvSpPr>
        <p:spPr>
          <a:xfrm rot="10800000">
            <a:off x="4418925" y="2870350"/>
            <a:ext cx="6021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rot="10800000">
            <a:off x="4265950" y="3008050"/>
            <a:ext cx="7704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rot="10800000">
            <a:off x="3960100" y="3170375"/>
            <a:ext cx="10686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txBox="1"/>
          <p:nvPr/>
        </p:nvSpPr>
        <p:spPr>
          <a:xfrm>
            <a:off x="1297500" y="3308075"/>
            <a:ext cx="70389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 scores, we can conclude that this is overall a pretty decent model for predicting survival.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best indication on whether or not this model did well is the f-score. We got a decent f-score for our model.</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This makes sense because we saw correlations between some factors and survival, for example the individual's sex.</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K-fold Cross Validation</a:t>
            </a:r>
            <a:endParaRPr/>
          </a:p>
        </p:txBody>
      </p:sp>
      <p:sp>
        <p:nvSpPr>
          <p:cNvPr id="313" name="Google Shape;31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By using 5 folds, we see that the average accuracy has </a:t>
            </a:r>
            <a:r>
              <a:rPr lang="en"/>
              <a:t>slightly</a:t>
            </a:r>
            <a:r>
              <a:rPr lang="en"/>
              <a:t> risen.</a:t>
            </a:r>
            <a:endParaRPr/>
          </a:p>
        </p:txBody>
      </p:sp>
      <p:pic>
        <p:nvPicPr>
          <p:cNvPr id="314" name="Google Shape;314;p34"/>
          <p:cNvPicPr preferRelativeResize="0"/>
          <p:nvPr/>
        </p:nvPicPr>
        <p:blipFill>
          <a:blip r:embed="rId3">
            <a:alphaModFix/>
          </a:blip>
          <a:stretch>
            <a:fillRect/>
          </a:stretch>
        </p:blipFill>
        <p:spPr>
          <a:xfrm>
            <a:off x="1297500" y="1213225"/>
            <a:ext cx="7038900" cy="2169850"/>
          </a:xfrm>
          <a:prstGeom prst="rect">
            <a:avLst/>
          </a:prstGeom>
          <a:noFill/>
          <a:ln>
            <a:noFill/>
          </a:ln>
        </p:spPr>
      </p:pic>
      <p:sp>
        <p:nvSpPr>
          <p:cNvPr id="315" name="Google Shape;315;p34"/>
          <p:cNvSpPr/>
          <p:nvPr/>
        </p:nvSpPr>
        <p:spPr>
          <a:xfrm rot="10800000">
            <a:off x="5221925" y="3245375"/>
            <a:ext cx="6021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a:t>
            </a:r>
            <a:r>
              <a:rPr lang="en"/>
              <a:t> model: Predicting Fare</a:t>
            </a:r>
            <a:endParaRPr/>
          </a:p>
        </p:txBody>
      </p:sp>
      <p:sp>
        <p:nvSpPr>
          <p:cNvPr id="321" name="Google Shape;321;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model predicts the value of Fare with : 'Pclass', ’Age', 'SibSp', 'Parch', 'Sex Male/Female, 1/0' as input for our model.</a:t>
            </a:r>
            <a:endParaRPr/>
          </a:p>
          <a:p>
            <a:pPr indent="-311150" lvl="0" marL="457200" rtl="0" algn="l">
              <a:spcBef>
                <a:spcPts val="0"/>
              </a:spcBef>
              <a:spcAft>
                <a:spcPts val="0"/>
              </a:spcAft>
              <a:buSzPts val="1300"/>
              <a:buChar char="●"/>
            </a:pPr>
            <a:r>
              <a:rPr lang="en"/>
              <a:t>This model is a Linear Regression Model.</a:t>
            </a:r>
            <a:endParaRPr/>
          </a:p>
          <a:p>
            <a:pPr indent="0" lvl="0" marL="0" rtl="0" algn="l">
              <a:spcBef>
                <a:spcPts val="1200"/>
              </a:spcBef>
              <a:spcAft>
                <a:spcPts val="1200"/>
              </a:spcAft>
              <a:buNone/>
            </a:pPr>
            <a:r>
              <a:t/>
            </a:r>
            <a:endParaRPr/>
          </a:p>
        </p:txBody>
      </p:sp>
      <p:pic>
        <p:nvPicPr>
          <p:cNvPr id="322" name="Google Shape;322;p35"/>
          <p:cNvPicPr preferRelativeResize="0"/>
          <p:nvPr/>
        </p:nvPicPr>
        <p:blipFill>
          <a:blip r:embed="rId3">
            <a:alphaModFix/>
          </a:blip>
          <a:stretch>
            <a:fillRect/>
          </a:stretch>
        </p:blipFill>
        <p:spPr>
          <a:xfrm>
            <a:off x="930175" y="2737700"/>
            <a:ext cx="7851527" cy="150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Explanation:</a:t>
            </a:r>
            <a:endParaRPr/>
          </a:p>
        </p:txBody>
      </p:sp>
      <p:sp>
        <p:nvSpPr>
          <p:cNvPr id="328" name="Google Shape;328;p36"/>
          <p:cNvSpPr txBox="1"/>
          <p:nvPr/>
        </p:nvSpPr>
        <p:spPr>
          <a:xfrm>
            <a:off x="1033300" y="1354750"/>
            <a:ext cx="6927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Linear Regression works by minimizing the error between the predicted values and the actual values.</a:t>
            </a:r>
            <a:endParaRPr sz="17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p:txBody>
      </p:sp>
      <p:pic>
        <p:nvPicPr>
          <p:cNvPr id="329" name="Google Shape;329;p36"/>
          <p:cNvPicPr preferRelativeResize="0"/>
          <p:nvPr/>
        </p:nvPicPr>
        <p:blipFill>
          <a:blip r:embed="rId3">
            <a:alphaModFix/>
          </a:blip>
          <a:stretch>
            <a:fillRect/>
          </a:stretch>
        </p:blipFill>
        <p:spPr>
          <a:xfrm>
            <a:off x="5518150" y="1918750"/>
            <a:ext cx="3099761" cy="2588150"/>
          </a:xfrm>
          <a:prstGeom prst="rect">
            <a:avLst/>
          </a:prstGeom>
          <a:noFill/>
          <a:ln>
            <a:noFill/>
          </a:ln>
        </p:spPr>
      </p:pic>
      <p:sp>
        <p:nvSpPr>
          <p:cNvPr id="330" name="Google Shape;330;p36"/>
          <p:cNvSpPr txBox="1"/>
          <p:nvPr/>
        </p:nvSpPr>
        <p:spPr>
          <a:xfrm>
            <a:off x="1103325" y="2185150"/>
            <a:ext cx="42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Where the error can be quantified as: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Error</a:t>
            </a:r>
            <a:r>
              <a:rPr lang="en" sz="700">
                <a:solidFill>
                  <a:schemeClr val="lt1"/>
                </a:solidFill>
                <a:latin typeface="Lato"/>
                <a:ea typeface="Lato"/>
                <a:cs typeface="Lato"/>
                <a:sym typeface="Lato"/>
              </a:rPr>
              <a:t>i</a:t>
            </a:r>
            <a:r>
              <a:rPr lang="en">
                <a:solidFill>
                  <a:schemeClr val="lt1"/>
                </a:solidFill>
                <a:latin typeface="Lato"/>
                <a:ea typeface="Lato"/>
                <a:cs typeface="Lato"/>
                <a:sym typeface="Lato"/>
              </a:rPr>
              <a:t> = 𝑦</a:t>
            </a:r>
            <a:r>
              <a:rPr lang="en" sz="700">
                <a:solidFill>
                  <a:schemeClr val="lt1"/>
                </a:solidFill>
                <a:latin typeface="Lato"/>
                <a:ea typeface="Lato"/>
                <a:cs typeface="Lato"/>
                <a:sym typeface="Lato"/>
              </a:rPr>
              <a:t>𝑖</a:t>
            </a:r>
            <a:r>
              <a:rPr lang="en" sz="700">
                <a:solidFill>
                  <a:schemeClr val="lt1"/>
                </a:solidFill>
                <a:latin typeface="Lato"/>
                <a:ea typeface="Lato"/>
                <a:cs typeface="Lato"/>
                <a:sym typeface="Lato"/>
              </a:rPr>
              <a:t> </a:t>
            </a:r>
            <a:r>
              <a:rPr lang="en">
                <a:solidFill>
                  <a:schemeClr val="lt1"/>
                </a:solidFill>
                <a:latin typeface="Lato"/>
                <a:ea typeface="Lato"/>
                <a:cs typeface="Lato"/>
                <a:sym typeface="Lato"/>
              </a:rPr>
              <a:t>− 𝑓(𝑥</a:t>
            </a:r>
            <a:r>
              <a:rPr lang="en" sz="700">
                <a:solidFill>
                  <a:schemeClr val="lt1"/>
                </a:solidFill>
                <a:latin typeface="Lato"/>
                <a:ea typeface="Lato"/>
                <a:cs typeface="Lato"/>
                <a:sym typeface="Lato"/>
              </a:rPr>
              <a:t>𝑖</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
        <p:nvSpPr>
          <p:cNvPr id="331" name="Google Shape;331;p36"/>
          <p:cNvSpPr txBox="1"/>
          <p:nvPr/>
        </p:nvSpPr>
        <p:spPr>
          <a:xfrm>
            <a:off x="5429250" y="4527900"/>
            <a:ext cx="3667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FFFF"/>
                </a:solidFill>
                <a:latin typeface="Lato"/>
                <a:ea typeface="Lato"/>
                <a:cs typeface="Lato"/>
                <a:sym typeface="Lato"/>
              </a:rPr>
              <a:t>Picture source:</a:t>
            </a:r>
            <a:endParaRPr sz="900">
              <a:solidFill>
                <a:srgbClr val="00FFFF"/>
              </a:solidFill>
              <a:latin typeface="Lato"/>
              <a:ea typeface="Lato"/>
              <a:cs typeface="Lato"/>
              <a:sym typeface="Lato"/>
            </a:endParaRPr>
          </a:p>
          <a:p>
            <a:pPr indent="0" lvl="0" marL="0" rtl="0" algn="l">
              <a:spcBef>
                <a:spcPts val="0"/>
              </a:spcBef>
              <a:spcAft>
                <a:spcPts val="0"/>
              </a:spcAft>
              <a:buNone/>
            </a:pPr>
            <a:r>
              <a:rPr lang="en" sz="900">
                <a:solidFill>
                  <a:srgbClr val="00FFFF"/>
                </a:solidFill>
                <a:latin typeface="Lato"/>
                <a:ea typeface="Lato"/>
                <a:cs typeface="Lato"/>
                <a:sym typeface="Lato"/>
              </a:rPr>
              <a:t>https://docs.oracle.com/cd/E18283_01/datamine.112/e16808/regress.htm</a:t>
            </a:r>
            <a:endParaRPr sz="900">
              <a:solidFill>
                <a:srgbClr val="00FFFF"/>
              </a:solidFill>
              <a:latin typeface="Lato"/>
              <a:ea typeface="Lato"/>
              <a:cs typeface="Lato"/>
              <a:sym typeface="Lato"/>
            </a:endParaRPr>
          </a:p>
        </p:txBody>
      </p:sp>
      <p:sp>
        <p:nvSpPr>
          <p:cNvPr id="332" name="Google Shape;332;p36"/>
          <p:cNvSpPr txBox="1"/>
          <p:nvPr/>
        </p:nvSpPr>
        <p:spPr>
          <a:xfrm>
            <a:off x="1145775" y="3020100"/>
            <a:ext cx="416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Our linear regression model finds an f(x) that minimizes this error.</a:t>
            </a:r>
            <a:endParaRPr>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the Second Model</a:t>
            </a:r>
            <a:endParaRPr/>
          </a:p>
        </p:txBody>
      </p:sp>
      <p:sp>
        <p:nvSpPr>
          <p:cNvPr id="338" name="Google Shape;338;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39" name="Google Shape;339;p37"/>
          <p:cNvPicPr preferRelativeResize="0"/>
          <p:nvPr/>
        </p:nvPicPr>
        <p:blipFill>
          <a:blip r:embed="rId3">
            <a:alphaModFix/>
          </a:blip>
          <a:stretch>
            <a:fillRect/>
          </a:stretch>
        </p:blipFill>
        <p:spPr>
          <a:xfrm>
            <a:off x="1297500" y="928375"/>
            <a:ext cx="4420049" cy="639175"/>
          </a:xfrm>
          <a:prstGeom prst="rect">
            <a:avLst/>
          </a:prstGeom>
          <a:noFill/>
          <a:ln>
            <a:noFill/>
          </a:ln>
        </p:spPr>
      </p:pic>
      <p:pic>
        <p:nvPicPr>
          <p:cNvPr id="340" name="Google Shape;340;p37"/>
          <p:cNvPicPr preferRelativeResize="0"/>
          <p:nvPr/>
        </p:nvPicPr>
        <p:blipFill>
          <a:blip r:embed="rId4">
            <a:alphaModFix/>
          </a:blip>
          <a:stretch>
            <a:fillRect/>
          </a:stretch>
        </p:blipFill>
        <p:spPr>
          <a:xfrm>
            <a:off x="1297500" y="1567550"/>
            <a:ext cx="4420051" cy="3537676"/>
          </a:xfrm>
          <a:prstGeom prst="rect">
            <a:avLst/>
          </a:prstGeom>
          <a:noFill/>
          <a:ln>
            <a:noFill/>
          </a:ln>
        </p:spPr>
      </p:pic>
      <p:sp>
        <p:nvSpPr>
          <p:cNvPr id="341" name="Google Shape;341;p37"/>
          <p:cNvSpPr txBox="1"/>
          <p:nvPr/>
        </p:nvSpPr>
        <p:spPr>
          <a:xfrm>
            <a:off x="5801750" y="1446600"/>
            <a:ext cx="3000000" cy="2555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It is hard to tell how well the model performed just by looking at the Predicted Fare and Original Fare columns. Hence we must find the root mean squared error of our prediction.</a:t>
            </a:r>
            <a:endParaRPr/>
          </a:p>
        </p:txBody>
      </p:sp>
      <p:sp>
        <p:nvSpPr>
          <p:cNvPr id="342" name="Google Shape;342;p37"/>
          <p:cNvSpPr/>
          <p:nvPr/>
        </p:nvSpPr>
        <p:spPr>
          <a:xfrm rot="5400000">
            <a:off x="4454625" y="1345700"/>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rot="5400000">
            <a:off x="5265275" y="1345700"/>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Root mean squared error</a:t>
            </a:r>
            <a:endParaRPr/>
          </a:p>
        </p:txBody>
      </p:sp>
      <p:sp>
        <p:nvSpPr>
          <p:cNvPr id="349" name="Google Shape;349;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29882" lvl="0" marL="457200" rtl="0" algn="l">
              <a:spcBef>
                <a:spcPts val="1200"/>
              </a:spcBef>
              <a:spcAft>
                <a:spcPts val="0"/>
              </a:spcAft>
              <a:buSzPct val="100000"/>
              <a:buChar char="●"/>
            </a:pPr>
            <a:r>
              <a:rPr lang="en" sz="2900"/>
              <a:t>We can see that this model did not do the best job predicting the fare.</a:t>
            </a:r>
            <a:endParaRPr sz="2900"/>
          </a:p>
          <a:p>
            <a:pPr indent="-329882" lvl="0" marL="457200" rtl="0" algn="l">
              <a:spcBef>
                <a:spcPts val="0"/>
              </a:spcBef>
              <a:spcAft>
                <a:spcPts val="0"/>
              </a:spcAft>
              <a:buSzPct val="100000"/>
              <a:buChar char="●"/>
            </a:pPr>
            <a:r>
              <a:rPr lang="en" sz="2900"/>
              <a:t>Our root mean squared error gave us an error that high considering the data. </a:t>
            </a:r>
            <a:endParaRPr sz="2900"/>
          </a:p>
          <a:p>
            <a:pPr indent="-329882" lvl="0" marL="457200" rtl="0" algn="l">
              <a:spcBef>
                <a:spcPts val="0"/>
              </a:spcBef>
              <a:spcAft>
                <a:spcPts val="0"/>
              </a:spcAft>
              <a:buSzPct val="100000"/>
              <a:buChar char="●"/>
            </a:pPr>
            <a:r>
              <a:rPr lang="en" sz="2900"/>
              <a:t>For our fare to be off by this much could mean that there was not a very strong correlation between the other data points and the fare. </a:t>
            </a:r>
            <a:endParaRPr sz="2900"/>
          </a:p>
          <a:p>
            <a:pPr indent="0" lvl="0" marL="0" rtl="0" algn="l">
              <a:spcBef>
                <a:spcPts val="1200"/>
              </a:spcBef>
              <a:spcAft>
                <a:spcPts val="1200"/>
              </a:spcAft>
              <a:buNone/>
            </a:pPr>
            <a:r>
              <a:t/>
            </a:r>
            <a:endParaRPr/>
          </a:p>
        </p:txBody>
      </p:sp>
      <p:pic>
        <p:nvPicPr>
          <p:cNvPr id="350" name="Google Shape;350;p38"/>
          <p:cNvPicPr preferRelativeResize="0"/>
          <p:nvPr/>
        </p:nvPicPr>
        <p:blipFill>
          <a:blip r:embed="rId3">
            <a:alphaModFix/>
          </a:blip>
          <a:stretch>
            <a:fillRect/>
          </a:stretch>
        </p:blipFill>
        <p:spPr>
          <a:xfrm>
            <a:off x="1335775" y="1307850"/>
            <a:ext cx="7038899" cy="1484600"/>
          </a:xfrm>
          <a:prstGeom prst="rect">
            <a:avLst/>
          </a:prstGeom>
          <a:noFill/>
          <a:ln>
            <a:noFill/>
          </a:ln>
        </p:spPr>
      </p:pic>
      <p:sp>
        <p:nvSpPr>
          <p:cNvPr id="351" name="Google Shape;351;p38"/>
          <p:cNvSpPr/>
          <p:nvPr/>
        </p:nvSpPr>
        <p:spPr>
          <a:xfrm rot="10800000">
            <a:off x="7665425" y="2502900"/>
            <a:ext cx="6021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Third</a:t>
            </a:r>
            <a:r>
              <a:rPr lang="en"/>
              <a:t> model: Predicting Pclass value</a:t>
            </a:r>
            <a:endParaRPr/>
          </a:p>
        </p:txBody>
      </p:sp>
      <p:sp>
        <p:nvSpPr>
          <p:cNvPr id="357" name="Google Shape;357;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model predicts Pclass value with : </a:t>
            </a:r>
            <a:r>
              <a:rPr lang="en"/>
              <a:t>the following columns as input: 'Age', 'Fare', 'SibSp', 'Parch', 'Sex Male/Female, 1/0'.</a:t>
            </a:r>
            <a:endParaRPr/>
          </a:p>
          <a:p>
            <a:pPr indent="-311150" lvl="0" marL="457200" rtl="0" algn="l">
              <a:spcBef>
                <a:spcPts val="0"/>
              </a:spcBef>
              <a:spcAft>
                <a:spcPts val="0"/>
              </a:spcAft>
              <a:buSzPts val="1300"/>
              <a:buChar char="●"/>
            </a:pPr>
            <a:r>
              <a:rPr lang="en"/>
              <a:t>This is a logistic model.</a:t>
            </a:r>
            <a:endParaRPr/>
          </a:p>
          <a:p>
            <a:pPr indent="0" lvl="0" marL="457200" rtl="0" algn="l">
              <a:spcBef>
                <a:spcPts val="1200"/>
              </a:spcBef>
              <a:spcAft>
                <a:spcPts val="1200"/>
              </a:spcAft>
              <a:buNone/>
            </a:pPr>
            <a:r>
              <a:t/>
            </a:r>
            <a:endParaRPr/>
          </a:p>
        </p:txBody>
      </p:sp>
      <p:pic>
        <p:nvPicPr>
          <p:cNvPr id="358" name="Google Shape;358;p39"/>
          <p:cNvPicPr preferRelativeResize="0"/>
          <p:nvPr/>
        </p:nvPicPr>
        <p:blipFill>
          <a:blip r:embed="rId3">
            <a:alphaModFix/>
          </a:blip>
          <a:stretch>
            <a:fillRect/>
          </a:stretch>
        </p:blipFill>
        <p:spPr>
          <a:xfrm>
            <a:off x="910800" y="2522225"/>
            <a:ext cx="7877077" cy="145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the Third Model</a:t>
            </a:r>
            <a:endParaRPr/>
          </a:p>
        </p:txBody>
      </p:sp>
      <p:sp>
        <p:nvSpPr>
          <p:cNvPr id="364" name="Google Shape;364;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365" name="Google Shape;365;p40"/>
          <p:cNvSpPr txBox="1"/>
          <p:nvPr/>
        </p:nvSpPr>
        <p:spPr>
          <a:xfrm>
            <a:off x="5801750" y="1446600"/>
            <a:ext cx="3000000" cy="2124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latin typeface="Lato"/>
                <a:ea typeface="Lato"/>
                <a:cs typeface="Lato"/>
                <a:sym typeface="Lato"/>
              </a:rPr>
              <a:t>It is hard to tell how well the model performed just by looking at the Predicted Class and Actual Class columns. Hence we must use better evaluation methods again.</a:t>
            </a:r>
            <a:endParaRPr/>
          </a:p>
        </p:txBody>
      </p:sp>
      <p:pic>
        <p:nvPicPr>
          <p:cNvPr id="366" name="Google Shape;366;p40"/>
          <p:cNvPicPr preferRelativeResize="0"/>
          <p:nvPr/>
        </p:nvPicPr>
        <p:blipFill>
          <a:blip r:embed="rId3">
            <a:alphaModFix/>
          </a:blip>
          <a:stretch>
            <a:fillRect/>
          </a:stretch>
        </p:blipFill>
        <p:spPr>
          <a:xfrm>
            <a:off x="1389800" y="955950"/>
            <a:ext cx="4167025" cy="4065102"/>
          </a:xfrm>
          <a:prstGeom prst="rect">
            <a:avLst/>
          </a:prstGeom>
          <a:noFill/>
          <a:ln>
            <a:noFill/>
          </a:ln>
        </p:spPr>
      </p:pic>
      <p:sp>
        <p:nvSpPr>
          <p:cNvPr id="367" name="Google Shape;367;p40"/>
          <p:cNvSpPr/>
          <p:nvPr/>
        </p:nvSpPr>
        <p:spPr>
          <a:xfrm rot="5400000">
            <a:off x="3926525" y="147732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rot="5400000">
            <a:off x="4350150" y="147732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Evaluating The Model Using Scores</a:t>
            </a:r>
            <a:endParaRPr/>
          </a:p>
        </p:txBody>
      </p:sp>
      <p:sp>
        <p:nvSpPr>
          <p:cNvPr id="374" name="Google Shape;374;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5" name="Google Shape;375;p41"/>
          <p:cNvSpPr txBox="1"/>
          <p:nvPr/>
        </p:nvSpPr>
        <p:spPr>
          <a:xfrm>
            <a:off x="1221300" y="3460475"/>
            <a:ext cx="7038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From the scores, we can conclude that our model was able to pretty accurately determine the Pclass value based on other features.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76" name="Google Shape;376;p41"/>
          <p:cNvPicPr preferRelativeResize="0"/>
          <p:nvPr/>
        </p:nvPicPr>
        <p:blipFill>
          <a:blip r:embed="rId3">
            <a:alphaModFix/>
          </a:blip>
          <a:stretch>
            <a:fillRect/>
          </a:stretch>
        </p:blipFill>
        <p:spPr>
          <a:xfrm>
            <a:off x="1297500" y="1254975"/>
            <a:ext cx="7038900" cy="2148725"/>
          </a:xfrm>
          <a:prstGeom prst="rect">
            <a:avLst/>
          </a:prstGeom>
          <a:noFill/>
          <a:ln>
            <a:noFill/>
          </a:ln>
        </p:spPr>
      </p:pic>
      <p:sp>
        <p:nvSpPr>
          <p:cNvPr id="377" name="Google Shape;377;p41"/>
          <p:cNvSpPr/>
          <p:nvPr/>
        </p:nvSpPr>
        <p:spPr>
          <a:xfrm rot="10800000">
            <a:off x="4334725" y="2954300"/>
            <a:ext cx="6021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1"/>
          <p:cNvSpPr/>
          <p:nvPr/>
        </p:nvSpPr>
        <p:spPr>
          <a:xfrm rot="10800000">
            <a:off x="4119725" y="3092000"/>
            <a:ext cx="6021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rot="10800000">
            <a:off x="3851175" y="3229700"/>
            <a:ext cx="6021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Dealing with the “Age” column</a:t>
            </a:r>
            <a:endParaRPr/>
          </a:p>
        </p:txBody>
      </p:sp>
      <p:sp>
        <p:nvSpPr>
          <p:cNvPr id="152" name="Google Shape;152;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null ages in the “Age” column are replaced by the median age of the column.</a:t>
            </a:r>
            <a:endParaRPr/>
          </a:p>
        </p:txBody>
      </p:sp>
      <p:pic>
        <p:nvPicPr>
          <p:cNvPr id="153" name="Google Shape;153;p15"/>
          <p:cNvPicPr preferRelativeResize="0"/>
          <p:nvPr/>
        </p:nvPicPr>
        <p:blipFill>
          <a:blip r:embed="rId3">
            <a:alphaModFix/>
          </a:blip>
          <a:stretch>
            <a:fillRect/>
          </a:stretch>
        </p:blipFill>
        <p:spPr>
          <a:xfrm>
            <a:off x="400125" y="2164350"/>
            <a:ext cx="8343739" cy="2876875"/>
          </a:xfrm>
          <a:prstGeom prst="rect">
            <a:avLst/>
          </a:prstGeom>
          <a:noFill/>
          <a:ln>
            <a:noFill/>
          </a:ln>
        </p:spPr>
      </p:pic>
      <p:sp>
        <p:nvSpPr>
          <p:cNvPr id="154" name="Google Shape;154;p15"/>
          <p:cNvSpPr/>
          <p:nvPr/>
        </p:nvSpPr>
        <p:spPr>
          <a:xfrm rot="10800000">
            <a:off x="4021300" y="282517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Dealing with the “Cabin” column</a:t>
            </a:r>
            <a:endParaRPr/>
          </a:p>
        </p:txBody>
      </p:sp>
      <p:sp>
        <p:nvSpPr>
          <p:cNvPr id="160" name="Google Shape;160;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null values in the “Cabin” column are replaced by “Unspecified”.</a:t>
            </a:r>
            <a:endParaRPr/>
          </a:p>
        </p:txBody>
      </p:sp>
      <p:pic>
        <p:nvPicPr>
          <p:cNvPr id="161" name="Google Shape;161;p16"/>
          <p:cNvPicPr preferRelativeResize="0"/>
          <p:nvPr/>
        </p:nvPicPr>
        <p:blipFill>
          <a:blip r:embed="rId3">
            <a:alphaModFix/>
          </a:blip>
          <a:stretch>
            <a:fillRect/>
          </a:stretch>
        </p:blipFill>
        <p:spPr>
          <a:xfrm>
            <a:off x="99513" y="2106575"/>
            <a:ext cx="8944973" cy="2987526"/>
          </a:xfrm>
          <a:prstGeom prst="rect">
            <a:avLst/>
          </a:prstGeom>
          <a:noFill/>
          <a:ln>
            <a:noFill/>
          </a:ln>
        </p:spPr>
      </p:pic>
      <p:sp>
        <p:nvSpPr>
          <p:cNvPr id="162" name="Google Shape;162;p16"/>
          <p:cNvSpPr/>
          <p:nvPr/>
        </p:nvSpPr>
        <p:spPr>
          <a:xfrm rot="10800000">
            <a:off x="4748025" y="300862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Dealing with the “Embarked” column</a:t>
            </a:r>
            <a:endParaRPr/>
          </a:p>
        </p:txBody>
      </p:sp>
      <p:sp>
        <p:nvSpPr>
          <p:cNvPr id="168" name="Google Shape;16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2 null values in the “Embarked” column are replaced by the mode of the column.</a:t>
            </a:r>
            <a:endParaRPr/>
          </a:p>
        </p:txBody>
      </p:sp>
      <p:pic>
        <p:nvPicPr>
          <p:cNvPr id="169" name="Google Shape;169;p17"/>
          <p:cNvPicPr preferRelativeResize="0"/>
          <p:nvPr/>
        </p:nvPicPr>
        <p:blipFill>
          <a:blip r:embed="rId3">
            <a:alphaModFix/>
          </a:blip>
          <a:stretch>
            <a:fillRect/>
          </a:stretch>
        </p:blipFill>
        <p:spPr>
          <a:xfrm>
            <a:off x="1241800" y="1926575"/>
            <a:ext cx="6839628" cy="3118149"/>
          </a:xfrm>
          <a:prstGeom prst="rect">
            <a:avLst/>
          </a:prstGeom>
          <a:noFill/>
          <a:ln>
            <a:noFill/>
          </a:ln>
        </p:spPr>
      </p:pic>
      <p:sp>
        <p:nvSpPr>
          <p:cNvPr id="170" name="Google Shape;170;p17"/>
          <p:cNvSpPr/>
          <p:nvPr/>
        </p:nvSpPr>
        <p:spPr>
          <a:xfrm rot="10800000">
            <a:off x="6088575" y="246762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for Outliers</a:t>
            </a:r>
            <a:endParaRPr/>
          </a:p>
        </p:txBody>
      </p:sp>
      <p:sp>
        <p:nvSpPr>
          <p:cNvPr id="176" name="Google Shape;17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“Age”: There were many data points outside the IQR but we didn’t feel the need to remove any of the points. </a:t>
            </a:r>
            <a:r>
              <a:rPr lang="en"/>
              <a:t>(Max value of age was 80)</a:t>
            </a:r>
            <a:endParaRPr/>
          </a:p>
        </p:txBody>
      </p:sp>
      <p:pic>
        <p:nvPicPr>
          <p:cNvPr id="177" name="Google Shape;177;p18"/>
          <p:cNvPicPr preferRelativeResize="0"/>
          <p:nvPr/>
        </p:nvPicPr>
        <p:blipFill>
          <a:blip r:embed="rId3">
            <a:alphaModFix/>
          </a:blip>
          <a:stretch>
            <a:fillRect/>
          </a:stretch>
        </p:blipFill>
        <p:spPr>
          <a:xfrm>
            <a:off x="1425225" y="2181400"/>
            <a:ext cx="5348124" cy="2853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for Outliers</a:t>
            </a:r>
            <a:endParaRPr/>
          </a:p>
        </p:txBody>
      </p:sp>
      <p:sp>
        <p:nvSpPr>
          <p:cNvPr id="183" name="Google Shape;18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“Fare”: We can see that there are some outliers. We decided to keep them except for the data point over 500</a:t>
            </a:r>
            <a:endParaRPr/>
          </a:p>
        </p:txBody>
      </p:sp>
      <p:pic>
        <p:nvPicPr>
          <p:cNvPr id="184" name="Google Shape;184;p19"/>
          <p:cNvPicPr preferRelativeResize="0"/>
          <p:nvPr/>
        </p:nvPicPr>
        <p:blipFill>
          <a:blip r:embed="rId3">
            <a:alphaModFix/>
          </a:blip>
          <a:stretch>
            <a:fillRect/>
          </a:stretch>
        </p:blipFill>
        <p:spPr>
          <a:xfrm>
            <a:off x="1516900" y="2183700"/>
            <a:ext cx="5500511" cy="2818701"/>
          </a:xfrm>
          <a:prstGeom prst="rect">
            <a:avLst/>
          </a:prstGeom>
          <a:noFill/>
          <a:ln>
            <a:noFill/>
          </a:ln>
        </p:spPr>
      </p:pic>
      <p:sp>
        <p:nvSpPr>
          <p:cNvPr id="185" name="Google Shape;185;p19"/>
          <p:cNvSpPr/>
          <p:nvPr/>
        </p:nvSpPr>
        <p:spPr>
          <a:xfrm rot="10800000">
            <a:off x="2913575" y="3173200"/>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for Outliers</a:t>
            </a:r>
            <a:endParaRPr/>
          </a:p>
        </p:txBody>
      </p:sp>
      <p:sp>
        <p:nvSpPr>
          <p:cNvPr id="191" name="Google Shape;19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“Fare”: Here we drop the fares greater than 500</a:t>
            </a:r>
            <a:endParaRPr/>
          </a:p>
        </p:txBody>
      </p:sp>
      <p:pic>
        <p:nvPicPr>
          <p:cNvPr id="192" name="Google Shape;192;p20"/>
          <p:cNvPicPr preferRelativeResize="0"/>
          <p:nvPr/>
        </p:nvPicPr>
        <p:blipFill>
          <a:blip r:embed="rId3">
            <a:alphaModFix/>
          </a:blip>
          <a:stretch>
            <a:fillRect/>
          </a:stretch>
        </p:blipFill>
        <p:spPr>
          <a:xfrm>
            <a:off x="1234700" y="2020175"/>
            <a:ext cx="6928551" cy="2946949"/>
          </a:xfrm>
          <a:prstGeom prst="rect">
            <a:avLst/>
          </a:prstGeom>
          <a:noFill/>
          <a:ln>
            <a:noFill/>
          </a:ln>
        </p:spPr>
      </p:pic>
      <p:sp>
        <p:nvSpPr>
          <p:cNvPr id="193" name="Google Shape;193;p20"/>
          <p:cNvSpPr/>
          <p:nvPr/>
        </p:nvSpPr>
        <p:spPr>
          <a:xfrm rot="10800000">
            <a:off x="6843525" y="2129000"/>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correlations between variables</a:t>
            </a:r>
            <a:endParaRPr/>
          </a:p>
        </p:txBody>
      </p:sp>
      <p:sp>
        <p:nvSpPr>
          <p:cNvPr id="199" name="Google Shape;199;p21"/>
          <p:cNvSpPr txBox="1"/>
          <p:nvPr/>
        </p:nvSpPr>
        <p:spPr>
          <a:xfrm>
            <a:off x="1350325" y="1307850"/>
            <a:ext cx="7413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In preparation for making a HeatMap, we </a:t>
            </a:r>
            <a:r>
              <a:rPr lang="en" sz="1300">
                <a:solidFill>
                  <a:schemeClr val="lt1"/>
                </a:solidFill>
                <a:latin typeface="Lato"/>
                <a:ea typeface="Lato"/>
                <a:cs typeface="Lato"/>
                <a:sym typeface="Lato"/>
              </a:rPr>
              <a:t>decided</a:t>
            </a:r>
            <a:r>
              <a:rPr lang="en" sz="1300">
                <a:solidFill>
                  <a:schemeClr val="lt1"/>
                </a:solidFill>
                <a:latin typeface="Lato"/>
                <a:ea typeface="Lato"/>
                <a:cs typeface="Lato"/>
                <a:sym typeface="Lato"/>
              </a:rPr>
              <a:t> to map some of our non integer values to integers using dictionaries.</a:t>
            </a:r>
            <a:endParaRPr sz="1300">
              <a:solidFill>
                <a:schemeClr val="lt1"/>
              </a:solidFill>
              <a:latin typeface="Lato"/>
              <a:ea typeface="Lato"/>
              <a:cs typeface="Lato"/>
              <a:sym typeface="Lato"/>
            </a:endParaRPr>
          </a:p>
        </p:txBody>
      </p:sp>
      <p:pic>
        <p:nvPicPr>
          <p:cNvPr id="200" name="Google Shape;200;p21"/>
          <p:cNvPicPr preferRelativeResize="0"/>
          <p:nvPr/>
        </p:nvPicPr>
        <p:blipFill>
          <a:blip r:embed="rId3">
            <a:alphaModFix/>
          </a:blip>
          <a:stretch>
            <a:fillRect/>
          </a:stretch>
        </p:blipFill>
        <p:spPr>
          <a:xfrm>
            <a:off x="733725" y="2200350"/>
            <a:ext cx="8222901" cy="2062475"/>
          </a:xfrm>
          <a:prstGeom prst="rect">
            <a:avLst/>
          </a:prstGeom>
          <a:noFill/>
          <a:ln>
            <a:noFill/>
          </a:ln>
        </p:spPr>
      </p:pic>
      <p:sp>
        <p:nvSpPr>
          <p:cNvPr id="201" name="Google Shape;201;p21"/>
          <p:cNvSpPr/>
          <p:nvPr/>
        </p:nvSpPr>
        <p:spPr>
          <a:xfrm rot="10800000">
            <a:off x="3214175" y="2502900"/>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rot="10800000">
            <a:off x="3571200" y="3097775"/>
            <a:ext cx="306000" cy="137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