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7" r:id="rId2"/>
    <p:sldMasterId id="2147483774" r:id="rId3"/>
    <p:sldMasterId id="2147483781" r:id="rId4"/>
    <p:sldMasterId id="2147483802" r:id="rId5"/>
  </p:sldMasterIdLst>
  <p:notesMasterIdLst>
    <p:notesMasterId r:id="rId17"/>
  </p:notesMasterIdLst>
  <p:handoutMasterIdLst>
    <p:handoutMasterId r:id="rId18"/>
  </p:handoutMasterIdLst>
  <p:sldIdLst>
    <p:sldId id="350" r:id="rId6"/>
    <p:sldId id="351" r:id="rId7"/>
    <p:sldId id="360" r:id="rId8"/>
    <p:sldId id="352" r:id="rId9"/>
    <p:sldId id="361" r:id="rId10"/>
    <p:sldId id="362" r:id="rId11"/>
    <p:sldId id="353" r:id="rId12"/>
    <p:sldId id="363" r:id="rId13"/>
    <p:sldId id="364" r:id="rId14"/>
    <p:sldId id="357" r:id="rId15"/>
    <p:sldId id="359" r:id="rId1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5" userDrawn="1">
          <p15:clr>
            <a:srgbClr val="A4A3A4"/>
          </p15:clr>
        </p15:guide>
        <p15:guide id="2" orient="horz" pos="204" userDrawn="1">
          <p15:clr>
            <a:srgbClr val="A4A3A4"/>
          </p15:clr>
        </p15:guide>
        <p15:guide id="3" orient="horz" pos="3116" userDrawn="1">
          <p15:clr>
            <a:srgbClr val="A4A3A4"/>
          </p15:clr>
        </p15:guide>
        <p15:guide id="4" pos="302" userDrawn="1">
          <p15:clr>
            <a:srgbClr val="A4A3A4"/>
          </p15:clr>
        </p15:guide>
        <p15:guide id="5" pos="5478" userDrawn="1">
          <p15:clr>
            <a:srgbClr val="A4A3A4"/>
          </p15:clr>
        </p15:guide>
        <p15:guide id="6"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3"/>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0" autoAdjust="0"/>
    <p:restoredTop sz="91051" autoAdjust="0"/>
  </p:normalViewPr>
  <p:slideViewPr>
    <p:cSldViewPr snapToGrid="0" showGuides="1">
      <p:cViewPr varScale="1">
        <p:scale>
          <a:sx n="100" d="100"/>
          <a:sy n="100" d="100"/>
        </p:scale>
        <p:origin x="1027" y="58"/>
      </p:cViewPr>
      <p:guideLst>
        <p:guide orient="horz" pos="805"/>
        <p:guide orient="horz" pos="204"/>
        <p:guide orient="horz" pos="3116"/>
        <p:guide pos="302"/>
        <p:guide pos="5478"/>
        <p:guide pos="4002"/>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B5A1699-07DC-6341-A542-EDE38A062D5D}" type="datetime1">
              <a:rPr lang="en-US"/>
              <a:pPr>
                <a:defRPr/>
              </a:pPr>
              <a:t>10/3/2018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4642482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7882F77-E135-8344-9837-CD6552BB96D3}" type="datetime1">
              <a:rPr lang="en-US"/>
              <a:pPr>
                <a:defRPr/>
              </a:pPr>
              <a:t>10/3/2018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190305384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676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13931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0324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4497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23630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629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14658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4276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12938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39973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631571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14671664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06650268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25539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420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147806316"/>
      </p:ext>
    </p:extLst>
  </p:cSld>
  <p:clrMapOvr>
    <a:masterClrMapping/>
  </p:clrMapOvr>
  <p:transition spd="slow"/>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62987136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3766010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97125655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62421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82952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2682971"/>
      </p:ext>
    </p:extLst>
  </p:cSld>
  <p:clrMapOvr>
    <a:masterClrMapping/>
  </p:clrMapOvr>
  <p:transition spd="slow"/>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65654263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87760552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09714673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5079666"/>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5377284"/>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206828716"/>
      </p:ext>
    </p:extLst>
  </p:cSld>
  <p:clrMapOvr>
    <a:masterClrMapping/>
  </p:clrMapOvr>
  <p:transition spd="slow"/>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486545354"/>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81870188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6105" y="4652689"/>
            <a:ext cx="1654233" cy="428875"/>
          </a:xfrm>
          <a:prstGeom prst="rect">
            <a:avLst/>
          </a:prstGeom>
        </p:spPr>
      </p:pic>
    </p:spTree>
  </p:cSld>
  <p:clrMapOvr>
    <a:masterClrMapping/>
  </p:clrMapOvr>
  <p:transition spd="slow"/>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783476635"/>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535702"/>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97945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632969137"/>
      </p:ext>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387746" y="397414"/>
            <a:ext cx="8229600" cy="747596"/>
          </a:xfrm>
          <a:prstGeom prst="rect">
            <a:avLst/>
          </a:prstGeom>
        </p:spPr>
        <p:txBody>
          <a:bodyPr vert="horz" lIns="0" tIns="0" rIns="0" bIns="0" rtlCol="0" anchor="t">
            <a:noAutofit/>
          </a:bodyPr>
          <a:lstStyle/>
          <a:p>
            <a:r>
              <a:rPr lang="en-US" dirty="0"/>
              <a:t>Click to edit Master title style</a:t>
            </a:r>
          </a:p>
        </p:txBody>
      </p:sp>
      <p:sp>
        <p:nvSpPr>
          <p:cNvPr id="1027"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69382" y="4757071"/>
            <a:ext cx="1326052" cy="343791"/>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62" r:id="rId2"/>
    <p:sldLayoutId id="2147483754" r:id="rId3"/>
    <p:sldLayoutId id="2147483760" r:id="rId4"/>
    <p:sldLayoutId id="2147483765" r:id="rId5"/>
    <p:sldLayoutId id="2147483766" r:id="rId6"/>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127981088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245365789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51532027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6001156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98F2270-5B8D-4940-B941-06C9E30A41ED}"/>
              </a:ext>
            </a:extLst>
          </p:cNvPr>
          <p:cNvSpPr>
            <a:spLocks noGrp="1"/>
          </p:cNvSpPr>
          <p:nvPr>
            <p:ph type="ctrTitle"/>
          </p:nvPr>
        </p:nvSpPr>
        <p:spPr>
          <a:xfrm>
            <a:off x="0" y="1"/>
            <a:ext cx="9144000" cy="2563586"/>
          </a:xfrm>
        </p:spPr>
        <p:txBody>
          <a:bodyPr/>
          <a:lstStyle/>
          <a:p>
            <a:r>
              <a:rPr lang="en-US" dirty="0"/>
              <a:t>American Express Campus </a:t>
            </a:r>
            <a:r>
              <a:rPr lang="en-US" dirty="0" smtClean="0"/>
              <a:t/>
            </a:r>
            <a:br>
              <a:rPr lang="en-US" dirty="0" smtClean="0"/>
            </a:br>
            <a:r>
              <a:rPr lang="en-US" dirty="0" smtClean="0"/>
              <a:t>Analyze </a:t>
            </a:r>
            <a:r>
              <a:rPr lang="en-US" dirty="0"/>
              <a:t>This </a:t>
            </a:r>
            <a:r>
              <a:rPr lang="en-US" dirty="0" smtClean="0"/>
              <a:t>2018</a:t>
            </a:r>
            <a:endParaRPr lang="en-US" dirty="0"/>
          </a:p>
        </p:txBody>
      </p:sp>
      <p:sp>
        <p:nvSpPr>
          <p:cNvPr id="5" name="Text Placeholder 2">
            <a:extLst>
              <a:ext uri="{FF2B5EF4-FFF2-40B4-BE49-F238E27FC236}">
                <a16:creationId xmlns:a16="http://schemas.microsoft.com/office/drawing/2014/main" xmlns="" id="{182D3EB4-EF3E-B746-BF7F-D358F7C387DB}"/>
              </a:ext>
            </a:extLst>
          </p:cNvPr>
          <p:cNvSpPr>
            <a:spLocks noGrp="1"/>
          </p:cNvSpPr>
          <p:nvPr>
            <p:ph type="body" sz="quarter" idx="11"/>
          </p:nvPr>
        </p:nvSpPr>
        <p:spPr>
          <a:xfrm>
            <a:off x="0" y="2563587"/>
            <a:ext cx="9144000" cy="2579913"/>
          </a:xfrm>
        </p:spPr>
        <p:txBody>
          <a:bodyPr/>
          <a:lstStyle/>
          <a:p>
            <a:r>
              <a:rPr lang="en-US" dirty="0" smtClean="0"/>
              <a:t>Final Submission</a:t>
            </a:r>
            <a:endParaRPr lang="en-US" dirty="0"/>
          </a:p>
        </p:txBody>
      </p:sp>
    </p:spTree>
    <p:extLst>
      <p:ext uri="{BB962C8B-B14F-4D97-AF65-F5344CB8AC3E}">
        <p14:creationId xmlns:p14="http://schemas.microsoft.com/office/powerpoint/2010/main" val="113172512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Final Submission File</a:t>
            </a:r>
          </a:p>
        </p:txBody>
      </p:sp>
      <p:sp>
        <p:nvSpPr>
          <p:cNvPr id="27" name="TextBox 26"/>
          <p:cNvSpPr txBox="1"/>
          <p:nvPr/>
        </p:nvSpPr>
        <p:spPr>
          <a:xfrm>
            <a:off x="197298" y="1456302"/>
            <a:ext cx="8805187" cy="1015663"/>
          </a:xfrm>
          <a:prstGeom prst="rect">
            <a:avLst/>
          </a:prstGeom>
          <a:noFill/>
        </p:spPr>
        <p:txBody>
          <a:bodyPr wrap="square" rtlCol="0">
            <a:spAutoFit/>
          </a:bodyPr>
          <a:lstStyle/>
          <a:p>
            <a:r>
              <a:rPr lang="en-US" sz="2400" b="1" dirty="0" smtClean="0">
                <a:latin typeface="Calibri" pitchFamily="34" charset="0"/>
                <a:cs typeface="Calibri" pitchFamily="34" charset="0"/>
              </a:rPr>
              <a:t>Please embed your final submission file (.</a:t>
            </a:r>
            <a:r>
              <a:rPr lang="en-US" sz="2400" b="1" dirty="0" err="1" smtClean="0">
                <a:latin typeface="Calibri" pitchFamily="34" charset="0"/>
                <a:cs typeface="Calibri" pitchFamily="34" charset="0"/>
              </a:rPr>
              <a:t>csv</a:t>
            </a:r>
            <a:r>
              <a:rPr lang="en-US" sz="2400" b="1" dirty="0" smtClean="0">
                <a:latin typeface="Calibri" pitchFamily="34" charset="0"/>
                <a:cs typeface="Calibri" pitchFamily="34" charset="0"/>
              </a:rPr>
              <a:t>) here. </a:t>
            </a: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cxnSp>
        <p:nvCxnSpPr>
          <p:cNvPr id="34" name="Straight Connector 33"/>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51851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18860832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7746" y="151214"/>
            <a:ext cx="8229600" cy="747596"/>
          </a:xfrm>
        </p:spPr>
        <p:txBody>
          <a:bodyPr/>
          <a:lstStyle/>
          <a:p>
            <a:r>
              <a:rPr lang="en-US" dirty="0"/>
              <a:t>Team Details</a:t>
            </a:r>
          </a:p>
        </p:txBody>
      </p:sp>
      <p:cxnSp>
        <p:nvCxnSpPr>
          <p:cNvPr id="48" name="Straight Connector 47"/>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49" name="Chart Placeholder 4"/>
          <p:cNvGraphicFramePr>
            <a:graphicFrameLocks/>
          </p:cNvGraphicFramePr>
          <p:nvPr>
            <p:extLst>
              <p:ext uri="{D42A27DB-BD31-4B8C-83A1-F6EECF244321}">
                <p14:modId xmlns:p14="http://schemas.microsoft.com/office/powerpoint/2010/main" val="154881884"/>
              </p:ext>
            </p:extLst>
          </p:nvPr>
        </p:nvGraphicFramePr>
        <p:xfrm>
          <a:off x="387746" y="2058526"/>
          <a:ext cx="8471086" cy="1129256"/>
        </p:xfrm>
        <a:graphic>
          <a:graphicData uri="http://schemas.openxmlformats.org/drawingml/2006/table">
            <a:tbl>
              <a:tblPr firstRow="1" bandRow="1">
                <a:tableStyleId>{073A0DAA-6AF3-43AB-8588-CEC1D06C72B9}</a:tableStyleId>
              </a:tblPr>
              <a:tblGrid>
                <a:gridCol w="2003918"/>
                <a:gridCol w="1287922"/>
                <a:gridCol w="1307794"/>
                <a:gridCol w="1799303"/>
                <a:gridCol w="2072149"/>
              </a:tblGrid>
              <a:tr h="370840">
                <a:tc>
                  <a:txBody>
                    <a:bodyPr/>
                    <a:lstStyle/>
                    <a:p>
                      <a:r>
                        <a:rPr lang="en-US" dirty="0" smtClean="0"/>
                        <a:t>Name </a:t>
                      </a:r>
                      <a:endParaRPr lang="en-US" dirty="0"/>
                    </a:p>
                  </a:txBody>
                  <a:tcPr/>
                </a:tc>
                <a:tc>
                  <a:txBody>
                    <a:bodyPr/>
                    <a:lstStyle/>
                    <a:p>
                      <a:r>
                        <a:rPr lang="en-US" dirty="0" smtClean="0"/>
                        <a:t>Campus</a:t>
                      </a:r>
                      <a:endParaRPr lang="en-US" dirty="0"/>
                    </a:p>
                  </a:txBody>
                  <a:tcPr/>
                </a:tc>
                <a:tc>
                  <a:txBody>
                    <a:bodyPr/>
                    <a:lstStyle/>
                    <a:p>
                      <a:r>
                        <a:rPr lang="en-US" dirty="0" smtClean="0"/>
                        <a:t>Roll No.</a:t>
                      </a:r>
                      <a:endParaRPr lang="en-US" dirty="0"/>
                    </a:p>
                  </a:txBody>
                  <a:tcPr/>
                </a:tc>
                <a:tc>
                  <a:txBody>
                    <a:bodyPr/>
                    <a:lstStyle/>
                    <a:p>
                      <a:r>
                        <a:rPr lang="en-US" dirty="0" smtClean="0"/>
                        <a:t>Mobile No. </a:t>
                      </a:r>
                      <a:endParaRPr lang="en-US" dirty="0"/>
                    </a:p>
                  </a:txBody>
                  <a:tcPr/>
                </a:tc>
                <a:tc>
                  <a:txBody>
                    <a:bodyPr/>
                    <a:lstStyle/>
                    <a:p>
                      <a:r>
                        <a:rPr lang="en-US" dirty="0" smtClean="0"/>
                        <a:t>Email</a:t>
                      </a:r>
                      <a:r>
                        <a:rPr lang="en-US" baseline="0" dirty="0" smtClean="0"/>
                        <a:t> Id</a:t>
                      </a:r>
                      <a:endParaRPr lang="en-US" dirty="0"/>
                    </a:p>
                  </a:txBody>
                  <a:tcPr/>
                </a:tc>
              </a:tr>
              <a:tr h="387576">
                <a:tc>
                  <a:txBody>
                    <a:bodyPr/>
                    <a:lstStyle/>
                    <a:p>
                      <a:r>
                        <a:rPr lang="en-US" dirty="0" smtClean="0"/>
                        <a:t>Varun Vankineni</a:t>
                      </a:r>
                      <a:endParaRPr lang="en-US" dirty="0"/>
                    </a:p>
                  </a:txBody>
                  <a:tcPr/>
                </a:tc>
                <a:tc>
                  <a:txBody>
                    <a:bodyPr/>
                    <a:lstStyle/>
                    <a:p>
                      <a:r>
                        <a:rPr lang="en-US" dirty="0" smtClean="0"/>
                        <a:t>IIT Madras</a:t>
                      </a:r>
                      <a:endParaRPr lang="en-US" dirty="0"/>
                    </a:p>
                  </a:txBody>
                  <a:tcPr/>
                </a:tc>
                <a:tc>
                  <a:txBody>
                    <a:bodyPr/>
                    <a:lstStyle/>
                    <a:p>
                      <a:r>
                        <a:rPr lang="en-US" dirty="0" smtClean="0"/>
                        <a:t>AE14B050</a:t>
                      </a:r>
                      <a:endParaRPr lang="en-US" dirty="0"/>
                    </a:p>
                  </a:txBody>
                  <a:tcPr/>
                </a:tc>
                <a:tc>
                  <a:txBody>
                    <a:bodyPr/>
                    <a:lstStyle/>
                    <a:p>
                      <a:r>
                        <a:rPr lang="en-US" dirty="0" smtClean="0"/>
                        <a:t>9176492457</a:t>
                      </a:r>
                      <a:endParaRPr lang="en-US" dirty="0"/>
                    </a:p>
                  </a:txBody>
                  <a:tcPr/>
                </a:tc>
                <a:tc>
                  <a:txBody>
                    <a:bodyPr/>
                    <a:lstStyle/>
                    <a:p>
                      <a:r>
                        <a:rPr lang="en-US" sz="1100" dirty="0" smtClean="0"/>
                        <a:t>varunvankineni@gmail.com</a:t>
                      </a:r>
                      <a:endParaRPr lang="en-US" sz="1100" dirty="0"/>
                    </a:p>
                  </a:txBody>
                  <a:tcPr/>
                </a:tc>
              </a:tr>
              <a:tr h="370840">
                <a:tc>
                  <a:txBody>
                    <a:bodyPr/>
                    <a:lstStyle/>
                    <a:p>
                      <a:r>
                        <a:rPr lang="en-US" dirty="0" smtClean="0"/>
                        <a:t>Sateesh </a:t>
                      </a:r>
                      <a:r>
                        <a:rPr lang="en-US" dirty="0" err="1" smtClean="0"/>
                        <a:t>Sivakoti</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IIT Madras</a:t>
                      </a:r>
                      <a:endParaRPr lang="en-US" dirty="0" smtClean="0"/>
                    </a:p>
                  </a:txBody>
                  <a:tcPr/>
                </a:tc>
                <a:tc>
                  <a:txBody>
                    <a:bodyPr/>
                    <a:lstStyle/>
                    <a:p>
                      <a:r>
                        <a:rPr lang="en-US" dirty="0" smtClean="0"/>
                        <a:t>AE14B047</a:t>
                      </a:r>
                      <a:endParaRPr lang="en-US" dirty="0"/>
                    </a:p>
                  </a:txBody>
                  <a:tcPr/>
                </a:tc>
                <a:tc>
                  <a:txBody>
                    <a:bodyPr/>
                    <a:lstStyle/>
                    <a:p>
                      <a:r>
                        <a:rPr lang="en-US" dirty="0" smtClean="0"/>
                        <a:t>8639560574</a:t>
                      </a:r>
                      <a:endParaRPr lang="en-US" dirty="0"/>
                    </a:p>
                  </a:txBody>
                  <a:tcPr/>
                </a:tc>
                <a:tc>
                  <a:txBody>
                    <a:bodyPr/>
                    <a:lstStyle/>
                    <a:p>
                      <a:r>
                        <a:rPr lang="en-US" sz="1100" dirty="0" smtClean="0"/>
                        <a:t>sivakoti.sateesh@gmail.com</a:t>
                      </a:r>
                      <a:endParaRPr lang="en-US" sz="1100" dirty="0"/>
                    </a:p>
                  </a:txBody>
                  <a:tcPr/>
                </a:tc>
              </a:tr>
            </a:tbl>
          </a:graphicData>
        </a:graphic>
      </p:graphicFrame>
      <p:sp>
        <p:nvSpPr>
          <p:cNvPr id="50" name="TextBox 49"/>
          <p:cNvSpPr txBox="1"/>
          <p:nvPr/>
        </p:nvSpPr>
        <p:spPr>
          <a:xfrm>
            <a:off x="2281370" y="1097913"/>
            <a:ext cx="4442351" cy="461665"/>
          </a:xfrm>
          <a:prstGeom prst="rect">
            <a:avLst/>
          </a:prstGeom>
          <a:noFill/>
        </p:spPr>
        <p:txBody>
          <a:bodyPr wrap="square" rtlCol="0">
            <a:spAutoFit/>
          </a:bodyPr>
          <a:lstStyle/>
          <a:p>
            <a:r>
              <a:rPr lang="en-US" sz="2400" b="1" u="sng" dirty="0" smtClean="0"/>
              <a:t>Team Name</a:t>
            </a:r>
            <a:r>
              <a:rPr lang="en-US" sz="2400" b="1" dirty="0" smtClean="0"/>
              <a:t> </a:t>
            </a:r>
            <a:r>
              <a:rPr lang="en-US" sz="2400" b="1" dirty="0" smtClean="0"/>
              <a:t>: </a:t>
            </a:r>
            <a:r>
              <a:rPr lang="en-US" sz="2400" b="1" dirty="0" err="1" smtClean="0"/>
              <a:t>KaushalArmy</a:t>
            </a:r>
            <a:endParaRPr lang="en-US" sz="2400" b="1" u="sng" dirty="0"/>
          </a:p>
        </p:txBody>
      </p:sp>
    </p:spTree>
    <p:extLst>
      <p:ext uri="{BB962C8B-B14F-4D97-AF65-F5344CB8AC3E}">
        <p14:creationId xmlns:p14="http://schemas.microsoft.com/office/powerpoint/2010/main" val="281733225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49355"/>
            <a:ext cx="8229600" cy="747596"/>
          </a:xfrm>
        </p:spPr>
        <p:txBody>
          <a:bodyPr/>
          <a:lstStyle/>
          <a:p>
            <a:r>
              <a:rPr lang="en-US" dirty="0"/>
              <a:t>Estimation </a:t>
            </a:r>
            <a:r>
              <a:rPr lang="en-US" dirty="0" smtClean="0"/>
              <a:t>Techniques </a:t>
            </a:r>
            <a:r>
              <a:rPr lang="en-US" dirty="0"/>
              <a:t>Used</a:t>
            </a:r>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87746" y="1018083"/>
            <a:ext cx="8099951" cy="3600986"/>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b="0" i="0" dirty="0" smtClean="0">
                <a:solidFill>
                  <a:schemeClr val="bg2"/>
                </a:solidFill>
                <a:latin typeface="BentonSans Light" panose="02000503000000020004" pitchFamily="2" charset="0"/>
              </a:rPr>
              <a:t>An Ensemble of Gradient boosting tree and a Neural Net was used for the final prediction</a:t>
            </a:r>
          </a:p>
          <a:p>
            <a:pPr marL="285750" indent="-285750" algn="l">
              <a:buFont typeface="Arial" panose="020B0604020202020204" pitchFamily="34" charset="0"/>
              <a:buChar char="•"/>
            </a:pPr>
            <a:endParaRPr lang="en-US" b="0" i="0" dirty="0" smtClean="0">
              <a:solidFill>
                <a:schemeClr val="bg2"/>
              </a:solidFill>
              <a:latin typeface="BentonSans Light" panose="02000503000000020004" pitchFamily="2" charset="0"/>
            </a:endParaRPr>
          </a:p>
          <a:p>
            <a:pPr marL="285750" indent="-285750" algn="l">
              <a:buFont typeface="Arial" panose="020B0604020202020204" pitchFamily="34" charset="0"/>
              <a:buChar char="•"/>
            </a:pPr>
            <a:r>
              <a:rPr lang="en-US" dirty="0" smtClean="0">
                <a:solidFill>
                  <a:schemeClr val="bg2"/>
                </a:solidFill>
                <a:latin typeface="BentonSans Light" panose="02000503000000020004" pitchFamily="2" charset="0"/>
              </a:rPr>
              <a:t>Gradient boosting tree was used as it could internally handle the large number of missing values prevalent in our data</a:t>
            </a:r>
          </a:p>
          <a:p>
            <a:pPr marL="285750" indent="-285750" algn="l">
              <a:buFont typeface="Arial" panose="020B0604020202020204" pitchFamily="34" charset="0"/>
              <a:buChar char="•"/>
            </a:pPr>
            <a:endParaRPr lang="en-US" dirty="0" smtClean="0">
              <a:solidFill>
                <a:schemeClr val="bg2"/>
              </a:solidFill>
              <a:latin typeface="BentonSans Light" panose="02000503000000020004" pitchFamily="2" charset="0"/>
            </a:endParaRPr>
          </a:p>
          <a:p>
            <a:pPr marL="285750" indent="-285750" algn="l">
              <a:buFont typeface="Arial" panose="020B0604020202020204" pitchFamily="34" charset="0"/>
              <a:buChar char="•"/>
            </a:pPr>
            <a:r>
              <a:rPr lang="en-US" dirty="0" smtClean="0">
                <a:solidFill>
                  <a:schemeClr val="bg2"/>
                </a:solidFill>
                <a:latin typeface="BentonSans Light" panose="02000503000000020004" pitchFamily="2" charset="0"/>
              </a:rPr>
              <a:t>A Neural was trained to maximize the prediction accuracy of non-defaulters, which intuitively should optimize our application checking procedure</a:t>
            </a:r>
          </a:p>
          <a:p>
            <a:pPr marL="285750" indent="-285750" algn="l">
              <a:buFont typeface="Arial" panose="020B0604020202020204" pitchFamily="34" charset="0"/>
              <a:buChar char="•"/>
            </a:pPr>
            <a:endParaRPr lang="en-US" dirty="0">
              <a:solidFill>
                <a:schemeClr val="bg2"/>
              </a:solidFill>
              <a:latin typeface="BentonSans Light" panose="02000503000000020004" pitchFamily="2" charset="0"/>
            </a:endParaRPr>
          </a:p>
          <a:p>
            <a:pPr marL="285750" indent="-285750" algn="l">
              <a:buFont typeface="Arial" panose="020B0604020202020204" pitchFamily="34" charset="0"/>
              <a:buChar char="•"/>
            </a:pPr>
            <a:r>
              <a:rPr lang="en-US" dirty="0" smtClean="0">
                <a:solidFill>
                  <a:schemeClr val="bg2"/>
                </a:solidFill>
                <a:latin typeface="BentonSans Light" panose="02000503000000020004" pitchFamily="2" charset="0"/>
              </a:rPr>
              <a:t>We use other techniques to </a:t>
            </a:r>
          </a:p>
          <a:p>
            <a:pPr marL="742950" lvl="1" indent="-285750">
              <a:buFont typeface="Arial" panose="020B0604020202020204" pitchFamily="34" charset="0"/>
              <a:buChar char="•"/>
            </a:pPr>
            <a:r>
              <a:rPr lang="en-US" dirty="0" smtClean="0">
                <a:solidFill>
                  <a:schemeClr val="bg2"/>
                </a:solidFill>
                <a:latin typeface="BentonSans Light" panose="02000503000000020004" pitchFamily="2" charset="0"/>
              </a:rPr>
              <a:t>Linearize our feature set for transformation of our data</a:t>
            </a:r>
          </a:p>
          <a:p>
            <a:pPr marL="742950" lvl="1" indent="-285750">
              <a:buFont typeface="Arial" panose="020B0604020202020204" pitchFamily="34" charset="0"/>
              <a:buChar char="•"/>
            </a:pPr>
            <a:r>
              <a:rPr lang="en-US" dirty="0" smtClean="0">
                <a:solidFill>
                  <a:schemeClr val="bg2"/>
                </a:solidFill>
                <a:latin typeface="BentonSans Light" panose="02000503000000020004" pitchFamily="2" charset="0"/>
              </a:rPr>
              <a:t>Fill missing using a robust </a:t>
            </a:r>
            <a:r>
              <a:rPr lang="en-US" dirty="0" err="1" smtClean="0">
                <a:solidFill>
                  <a:schemeClr val="bg2"/>
                </a:solidFill>
                <a:latin typeface="BentonSans Light" panose="02000503000000020004" pitchFamily="2" charset="0"/>
              </a:rPr>
              <a:t>kNN</a:t>
            </a:r>
            <a:r>
              <a:rPr lang="en-US" dirty="0">
                <a:solidFill>
                  <a:schemeClr val="bg2"/>
                </a:solidFill>
                <a:latin typeface="BentonSans Light" panose="02000503000000020004" pitchFamily="2" charset="0"/>
              </a:rPr>
              <a:t> </a:t>
            </a:r>
            <a:r>
              <a:rPr lang="en-US" dirty="0" smtClean="0">
                <a:solidFill>
                  <a:schemeClr val="bg2"/>
                </a:solidFill>
                <a:latin typeface="BentonSans Light" panose="02000503000000020004" pitchFamily="2" charset="0"/>
              </a:rPr>
              <a:t>imputation technique</a:t>
            </a:r>
          </a:p>
          <a:p>
            <a:pPr marL="742950" lvl="1" indent="-285750">
              <a:buFont typeface="Arial" panose="020B0604020202020204" pitchFamily="34" charset="0"/>
              <a:buChar char="•"/>
            </a:pPr>
            <a:r>
              <a:rPr lang="en-US" dirty="0" smtClean="0">
                <a:solidFill>
                  <a:schemeClr val="bg2"/>
                </a:solidFill>
                <a:latin typeface="BentonSans Light" panose="02000503000000020004" pitchFamily="2" charset="0"/>
              </a:rPr>
              <a:t>Create binary sparse features for missing values to retain the unavailability </a:t>
            </a:r>
            <a:endParaRPr lang="en-US" b="0" i="0" dirty="0" smtClean="0">
              <a:solidFill>
                <a:schemeClr val="bg2"/>
              </a:solidFill>
              <a:latin typeface="BentonSans Light" panose="02000503000000020004" pitchFamily="2" charset="0"/>
            </a:endParaRPr>
          </a:p>
        </p:txBody>
      </p:sp>
    </p:spTree>
    <p:extLst>
      <p:ext uri="{BB962C8B-B14F-4D97-AF65-F5344CB8AC3E}">
        <p14:creationId xmlns:p14="http://schemas.microsoft.com/office/powerpoint/2010/main" val="419040448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51214"/>
            <a:ext cx="8229600" cy="747596"/>
          </a:xfrm>
        </p:spPr>
        <p:txBody>
          <a:bodyPr/>
          <a:lstStyle/>
          <a:p>
            <a:r>
              <a:rPr lang="en-US" dirty="0"/>
              <a:t>Estimation </a:t>
            </a:r>
            <a:r>
              <a:rPr lang="en-US" dirty="0" smtClean="0"/>
              <a:t>Techniques Flow Chart</a:t>
            </a:r>
            <a:endParaRPr lang="en-US" dirty="0"/>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9259"/>
            <a:ext cx="9144000" cy="3702702"/>
          </a:xfrm>
          <a:prstGeom prst="rect">
            <a:avLst/>
          </a:prstGeom>
        </p:spPr>
      </p:pic>
    </p:spTree>
    <p:extLst>
      <p:ext uri="{BB962C8B-B14F-4D97-AF65-F5344CB8AC3E}">
        <p14:creationId xmlns:p14="http://schemas.microsoft.com/office/powerpoint/2010/main" val="111277439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96934"/>
            <a:ext cx="8229600" cy="747596"/>
          </a:xfrm>
        </p:spPr>
        <p:txBody>
          <a:bodyPr/>
          <a:lstStyle/>
          <a:p>
            <a:r>
              <a:rPr lang="en-US" dirty="0" smtClean="0"/>
              <a:t>Feature Linearization</a:t>
            </a:r>
            <a:endParaRPr lang="en-US" dirty="0"/>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87746" y="819963"/>
            <a:ext cx="8099951" cy="830997"/>
          </a:xfrm>
          <a:prstGeom prst="rect">
            <a:avLst/>
          </a:prstGeom>
          <a:noFill/>
        </p:spPr>
        <p:txBody>
          <a:bodyPr wrap="square" lIns="0" tIns="0" rIns="0" bIns="0" rtlCol="0">
            <a:spAutoFit/>
          </a:bodyPr>
          <a:lstStyle/>
          <a:p>
            <a:pPr algn="l"/>
            <a:r>
              <a:rPr lang="en-US" dirty="0" smtClean="0">
                <a:solidFill>
                  <a:schemeClr val="bg2"/>
                </a:solidFill>
                <a:latin typeface="BentonSans Light" panose="02000503000000020004" pitchFamily="2" charset="0"/>
              </a:rPr>
              <a:t>We transform the data in each column of our given dataset such that the probability of defaulting is either increasing or decreasing linearly. Given are two general transformations of the 20 we have used:</a:t>
            </a:r>
            <a:endParaRPr lang="en-US" b="0" i="0" dirty="0" smtClean="0">
              <a:solidFill>
                <a:schemeClr val="bg2"/>
              </a:solidFill>
              <a:latin typeface="BentonSans Light" panose="02000503000000020004" pitchFamily="2" charset="0"/>
            </a:endParaRPr>
          </a:p>
        </p:txBody>
      </p:sp>
      <p:sp>
        <p:nvSpPr>
          <p:cNvPr id="9" name="TextBox 8"/>
          <p:cNvSpPr txBox="1"/>
          <p:nvPr/>
        </p:nvSpPr>
        <p:spPr>
          <a:xfrm>
            <a:off x="3929348" y="2394744"/>
            <a:ext cx="1123828" cy="1231106"/>
          </a:xfrm>
          <a:prstGeom prst="rect">
            <a:avLst/>
          </a:prstGeom>
          <a:noFill/>
        </p:spPr>
        <p:txBody>
          <a:bodyPr wrap="square" lIns="0" tIns="0" rIns="0" bIns="0" rtlCol="0">
            <a:spAutoFit/>
          </a:bodyPr>
          <a:lstStyle/>
          <a:p>
            <a:pPr algn="ctr"/>
            <a:r>
              <a:rPr lang="en-US" sz="1600" dirty="0" smtClean="0">
                <a:solidFill>
                  <a:schemeClr val="bg2"/>
                </a:solidFill>
                <a:latin typeface="BentonSans Light" panose="02000503000000020004" pitchFamily="2" charset="0"/>
              </a:rPr>
              <a:t>X-axis data transformed by applying log()</a:t>
            </a:r>
          </a:p>
          <a:p>
            <a:pPr algn="ctr"/>
            <a:r>
              <a:rPr lang="en-US" sz="1600" b="0" i="0" dirty="0" smtClean="0">
                <a:solidFill>
                  <a:schemeClr val="bg2"/>
                </a:solidFill>
                <a:latin typeface="BentonSans Light" panose="02000503000000020004" pitchFamily="2" charset="0"/>
                <a:sym typeface="Wingdings" panose="05000000000000000000" pitchFamily="2" charset="2"/>
              </a:rPr>
              <a:t></a:t>
            </a:r>
            <a:endParaRPr lang="en-US" sz="1600" b="0" i="0" dirty="0" smtClean="0">
              <a:solidFill>
                <a:schemeClr val="bg2"/>
              </a:solidFill>
              <a:latin typeface="BentonSans Light" panose="02000503000000020004" pitchFamily="2" charset="0"/>
            </a:endParaRPr>
          </a:p>
        </p:txBody>
      </p:sp>
      <p:sp>
        <p:nvSpPr>
          <p:cNvPr id="10" name="TextBox 9"/>
          <p:cNvSpPr txBox="1"/>
          <p:nvPr/>
        </p:nvSpPr>
        <p:spPr>
          <a:xfrm>
            <a:off x="387746" y="4394160"/>
            <a:ext cx="8099951" cy="184666"/>
          </a:xfrm>
          <a:prstGeom prst="rect">
            <a:avLst/>
          </a:prstGeom>
          <a:noFill/>
        </p:spPr>
        <p:txBody>
          <a:bodyPr wrap="square" lIns="0" tIns="0" rIns="0" bIns="0" rtlCol="0">
            <a:spAutoFit/>
          </a:bodyPr>
          <a:lstStyle/>
          <a:p>
            <a:pPr algn="ctr"/>
            <a:r>
              <a:rPr lang="en-US" sz="1200" dirty="0">
                <a:solidFill>
                  <a:schemeClr val="bg2"/>
                </a:solidFill>
                <a:latin typeface="BentonSans Light" panose="02000503000000020004" pitchFamily="2" charset="0"/>
              </a:rPr>
              <a:t>Variable 2 : </a:t>
            </a:r>
            <a:r>
              <a:rPr lang="en-US" sz="1200" dirty="0" smtClean="0">
                <a:solidFill>
                  <a:schemeClr val="bg2"/>
                </a:solidFill>
                <a:latin typeface="BentonSans Light" panose="02000503000000020004" pitchFamily="2" charset="0"/>
              </a:rPr>
              <a:t>Credit </a:t>
            </a:r>
            <a:r>
              <a:rPr lang="en-US" sz="1200" dirty="0">
                <a:solidFill>
                  <a:schemeClr val="bg2"/>
                </a:solidFill>
                <a:latin typeface="BentonSans Light" panose="02000503000000020004" pitchFamily="2" charset="0"/>
              </a:rPr>
              <a:t>worthiness score calculated on the basis of borrower's credit </a:t>
            </a:r>
            <a:r>
              <a:rPr lang="en-US" sz="1200" dirty="0" smtClean="0">
                <a:solidFill>
                  <a:schemeClr val="bg2"/>
                </a:solidFill>
                <a:latin typeface="BentonSans Light" panose="02000503000000020004" pitchFamily="2" charset="0"/>
              </a:rPr>
              <a:t>history</a:t>
            </a:r>
            <a:endParaRPr lang="en-US" sz="1200" b="0" i="0" dirty="0" smtClean="0">
              <a:solidFill>
                <a:schemeClr val="bg2"/>
              </a:solidFill>
              <a:latin typeface="BentonSans Light" panose="02000503000000020004" pitchFamily="2"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141" t="11887" r="8703" b="1418"/>
          <a:stretch/>
        </p:blipFill>
        <p:spPr>
          <a:xfrm>
            <a:off x="5151939" y="1730137"/>
            <a:ext cx="3883151" cy="256032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4178" t="11353" r="9033" b="1874"/>
          <a:stretch/>
        </p:blipFill>
        <p:spPr>
          <a:xfrm>
            <a:off x="6252" y="1730137"/>
            <a:ext cx="3824333" cy="2560320"/>
          </a:xfrm>
          <a:prstGeom prst="rect">
            <a:avLst/>
          </a:prstGeom>
        </p:spPr>
      </p:pic>
    </p:spTree>
    <p:extLst>
      <p:ext uri="{BB962C8B-B14F-4D97-AF65-F5344CB8AC3E}">
        <p14:creationId xmlns:p14="http://schemas.microsoft.com/office/powerpoint/2010/main" val="177886183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96934"/>
            <a:ext cx="8229600" cy="747596"/>
          </a:xfrm>
        </p:spPr>
        <p:txBody>
          <a:bodyPr/>
          <a:lstStyle/>
          <a:p>
            <a:r>
              <a:rPr lang="en-US" dirty="0" smtClean="0"/>
              <a:t>Feature Linearization</a:t>
            </a:r>
            <a:endParaRPr lang="en-US" dirty="0"/>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929348" y="2394744"/>
            <a:ext cx="1123828" cy="1231106"/>
          </a:xfrm>
          <a:prstGeom prst="rect">
            <a:avLst/>
          </a:prstGeom>
          <a:noFill/>
        </p:spPr>
        <p:txBody>
          <a:bodyPr wrap="square" lIns="0" tIns="0" rIns="0" bIns="0" rtlCol="0">
            <a:spAutoFit/>
          </a:bodyPr>
          <a:lstStyle/>
          <a:p>
            <a:pPr algn="ctr"/>
            <a:r>
              <a:rPr lang="en-US" sz="1600" dirty="0" smtClean="0">
                <a:solidFill>
                  <a:schemeClr val="bg2"/>
                </a:solidFill>
                <a:latin typeface="BentonSans Light" panose="02000503000000020004" pitchFamily="2" charset="0"/>
              </a:rPr>
              <a:t>X-axis data transformed by applying </a:t>
            </a:r>
            <a:r>
              <a:rPr lang="en-US" sz="1600" dirty="0" err="1" smtClean="0">
                <a:solidFill>
                  <a:schemeClr val="bg2"/>
                </a:solidFill>
                <a:latin typeface="BentonSans Light" panose="02000503000000020004" pitchFamily="2" charset="0"/>
              </a:rPr>
              <a:t>sqrt</a:t>
            </a:r>
            <a:r>
              <a:rPr lang="en-US" sz="1600" dirty="0" smtClean="0">
                <a:solidFill>
                  <a:schemeClr val="bg2"/>
                </a:solidFill>
                <a:latin typeface="BentonSans Light" panose="02000503000000020004" pitchFamily="2" charset="0"/>
              </a:rPr>
              <a:t>()</a:t>
            </a:r>
          </a:p>
          <a:p>
            <a:pPr algn="ctr"/>
            <a:r>
              <a:rPr lang="en-US" sz="1600" b="0" i="0" dirty="0" smtClean="0">
                <a:solidFill>
                  <a:schemeClr val="bg2"/>
                </a:solidFill>
                <a:latin typeface="BentonSans Light" panose="02000503000000020004" pitchFamily="2" charset="0"/>
                <a:sym typeface="Wingdings" panose="05000000000000000000" pitchFamily="2" charset="2"/>
              </a:rPr>
              <a:t></a:t>
            </a:r>
            <a:endParaRPr lang="en-US" sz="1600" b="0" i="0" dirty="0" smtClean="0">
              <a:solidFill>
                <a:schemeClr val="bg2"/>
              </a:solidFill>
              <a:latin typeface="BentonSans Light" panose="02000503000000020004" pitchFamily="2" charset="0"/>
            </a:endParaRPr>
          </a:p>
        </p:txBody>
      </p:sp>
      <p:sp>
        <p:nvSpPr>
          <p:cNvPr id="10" name="TextBox 9"/>
          <p:cNvSpPr txBox="1"/>
          <p:nvPr/>
        </p:nvSpPr>
        <p:spPr>
          <a:xfrm>
            <a:off x="387746" y="4394160"/>
            <a:ext cx="8099951" cy="184666"/>
          </a:xfrm>
          <a:prstGeom prst="rect">
            <a:avLst/>
          </a:prstGeom>
          <a:noFill/>
        </p:spPr>
        <p:txBody>
          <a:bodyPr wrap="square" lIns="0" tIns="0" rIns="0" bIns="0" rtlCol="0">
            <a:spAutoFit/>
          </a:bodyPr>
          <a:lstStyle/>
          <a:p>
            <a:pPr algn="ctr"/>
            <a:r>
              <a:rPr lang="en-US" sz="1200" dirty="0">
                <a:solidFill>
                  <a:schemeClr val="bg2"/>
                </a:solidFill>
                <a:latin typeface="BentonSans Light" panose="02000503000000020004" pitchFamily="2" charset="0"/>
              </a:rPr>
              <a:t>Variable </a:t>
            </a:r>
            <a:r>
              <a:rPr lang="en-US" sz="1200" dirty="0" smtClean="0">
                <a:solidFill>
                  <a:schemeClr val="bg2"/>
                </a:solidFill>
                <a:latin typeface="BentonSans Light" panose="02000503000000020004" pitchFamily="2" charset="0"/>
              </a:rPr>
              <a:t>28 </a:t>
            </a:r>
            <a:r>
              <a:rPr lang="en-US" sz="1200" dirty="0">
                <a:solidFill>
                  <a:schemeClr val="bg2"/>
                </a:solidFill>
                <a:latin typeface="BentonSans Light" panose="02000503000000020004" pitchFamily="2" charset="0"/>
              </a:rPr>
              <a:t>: </a:t>
            </a:r>
            <a:r>
              <a:rPr lang="en-US" sz="1200" dirty="0" smtClean="0">
                <a:solidFill>
                  <a:schemeClr val="bg2"/>
                </a:solidFill>
                <a:latin typeface="BentonSans Light" panose="02000503000000020004" pitchFamily="2" charset="0"/>
              </a:rPr>
              <a:t>Number </a:t>
            </a:r>
            <a:r>
              <a:rPr lang="en-US" sz="1200" dirty="0">
                <a:solidFill>
                  <a:schemeClr val="bg2"/>
                </a:solidFill>
                <a:latin typeface="BentonSans Light" panose="02000503000000020004" pitchFamily="2" charset="0"/>
              </a:rPr>
              <a:t>of days since last missed payment on any credit </a:t>
            </a:r>
            <a:r>
              <a:rPr lang="en-US" sz="1200" dirty="0" smtClean="0">
                <a:solidFill>
                  <a:schemeClr val="bg2"/>
                </a:solidFill>
                <a:latin typeface="BentonSans Light" panose="02000503000000020004" pitchFamily="2" charset="0"/>
              </a:rPr>
              <a:t>line</a:t>
            </a:r>
            <a:endParaRPr lang="en-US" sz="1200" b="0" i="0" dirty="0" smtClean="0">
              <a:solidFill>
                <a:schemeClr val="bg2"/>
              </a:solidFill>
              <a:latin typeface="BentonSans Light" panose="02000503000000020004" pitchFamily="2"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865" t="11519" r="7802" b="903"/>
          <a:stretch/>
        </p:blipFill>
        <p:spPr>
          <a:xfrm>
            <a:off x="5325266" y="1414109"/>
            <a:ext cx="3808841" cy="2560320"/>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872" t="11573" r="7489" b="1378"/>
          <a:stretch/>
        </p:blipFill>
        <p:spPr>
          <a:xfrm>
            <a:off x="0" y="1297745"/>
            <a:ext cx="3809257" cy="2560320"/>
          </a:xfrm>
          <a:prstGeom prst="rect">
            <a:avLst/>
          </a:prstGeom>
        </p:spPr>
      </p:pic>
    </p:spTree>
    <p:extLst>
      <p:ext uri="{BB962C8B-B14F-4D97-AF65-F5344CB8AC3E}">
        <p14:creationId xmlns:p14="http://schemas.microsoft.com/office/powerpoint/2010/main" val="91910177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1107996"/>
          </a:xfrm>
          <a:prstGeom prst="rect">
            <a:avLst/>
          </a:prstGeom>
          <a:noFill/>
        </p:spPr>
        <p:txBody>
          <a:bodyPr wrap="square" rtlCol="0">
            <a:spAutoFit/>
          </a:bodyPr>
          <a:lstStyle/>
          <a:p>
            <a:r>
              <a:rPr lang="en-US" sz="2400" b="1" dirty="0" smtClean="0">
                <a:latin typeface="Calibri" pitchFamily="34" charset="0"/>
                <a:cs typeface="Calibri" pitchFamily="34" charset="0"/>
              </a:rPr>
              <a:t>Please provide the strategy employed to decide the final list for submission</a:t>
            </a:r>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6832106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96934"/>
            <a:ext cx="8229600" cy="747596"/>
          </a:xfrm>
        </p:spPr>
        <p:txBody>
          <a:bodyPr/>
          <a:lstStyle/>
          <a:p>
            <a:r>
              <a:rPr lang="en-US" dirty="0" smtClean="0"/>
              <a:t>Correlated Features</a:t>
            </a:r>
            <a:endParaRPr lang="en-US" dirty="0"/>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87746" y="819963"/>
            <a:ext cx="8099951" cy="1384995"/>
          </a:xfrm>
          <a:prstGeom prst="rect">
            <a:avLst/>
          </a:prstGeom>
          <a:noFill/>
        </p:spPr>
        <p:txBody>
          <a:bodyPr wrap="square" lIns="0" tIns="0" rIns="0" bIns="0" rtlCol="0">
            <a:spAutoFit/>
          </a:bodyPr>
          <a:lstStyle/>
          <a:p>
            <a:pPr algn="l"/>
            <a:r>
              <a:rPr lang="en-US" b="0" i="0" dirty="0" smtClean="0">
                <a:solidFill>
                  <a:schemeClr val="bg2"/>
                </a:solidFill>
                <a:latin typeface="BentonSans Light" panose="02000503000000020004" pitchFamily="2" charset="0"/>
              </a:rPr>
              <a:t>We plot the correlation </a:t>
            </a:r>
            <a:r>
              <a:rPr lang="en-US" b="0" i="0" dirty="0" err="1" smtClean="0">
                <a:solidFill>
                  <a:schemeClr val="bg2"/>
                </a:solidFill>
                <a:latin typeface="BentonSans Light" panose="02000503000000020004" pitchFamily="2" charset="0"/>
              </a:rPr>
              <a:t>heatmap</a:t>
            </a:r>
            <a:r>
              <a:rPr lang="en-US" b="0" i="0" dirty="0" smtClean="0">
                <a:solidFill>
                  <a:schemeClr val="bg2"/>
                </a:solidFill>
                <a:latin typeface="BentonSans Light" panose="02000503000000020004" pitchFamily="2" charset="0"/>
              </a:rPr>
              <a:t> for the given variables and try to remove variables with high correlation. </a:t>
            </a:r>
          </a:p>
          <a:p>
            <a:pPr marL="285750" indent="-285750" algn="l">
              <a:buFont typeface="Arial" panose="020B0604020202020204" pitchFamily="34" charset="0"/>
              <a:buChar char="•"/>
            </a:pPr>
            <a:r>
              <a:rPr lang="en-US" dirty="0" smtClean="0">
                <a:solidFill>
                  <a:schemeClr val="bg2"/>
                </a:solidFill>
                <a:latin typeface="BentonSans Light" panose="02000503000000020004" pitchFamily="2" charset="0"/>
              </a:rPr>
              <a:t>If two different variables have a high correlation (&gt;0.8), we remove the one with more missing values.</a:t>
            </a:r>
          </a:p>
          <a:p>
            <a:pPr marL="285750" indent="-285750" algn="l">
              <a:buFont typeface="Arial" panose="020B0604020202020204" pitchFamily="34" charset="0"/>
              <a:buChar char="•"/>
            </a:pPr>
            <a:r>
              <a:rPr lang="en-US" b="0" i="0" dirty="0" smtClean="0">
                <a:solidFill>
                  <a:schemeClr val="bg2"/>
                </a:solidFill>
                <a:latin typeface="BentonSans Light" panose="02000503000000020004" pitchFamily="2" charset="0"/>
              </a:rPr>
              <a:t>The following are some of the highly correlated features which we remove,</a:t>
            </a:r>
          </a:p>
        </p:txBody>
      </p:sp>
      <p:graphicFrame>
        <p:nvGraphicFramePr>
          <p:cNvPr id="2" name="Table 1"/>
          <p:cNvGraphicFramePr>
            <a:graphicFrameLocks noGrp="1"/>
          </p:cNvGraphicFramePr>
          <p:nvPr/>
        </p:nvGraphicFramePr>
        <p:xfrm>
          <a:off x="292004" y="2371022"/>
          <a:ext cx="8291434" cy="2291080"/>
        </p:xfrm>
        <a:graphic>
          <a:graphicData uri="http://schemas.openxmlformats.org/drawingml/2006/table">
            <a:tbl>
              <a:tblPr firstRow="1" bandRow="1">
                <a:tableStyleId>{5C22544A-7EE6-4342-B048-85BDC9FD1C3A}</a:tableStyleId>
              </a:tblPr>
              <a:tblGrid>
                <a:gridCol w="5415376"/>
                <a:gridCol w="1493520"/>
                <a:gridCol w="1382538"/>
              </a:tblGrid>
              <a:tr h="370840">
                <a:tc>
                  <a:txBody>
                    <a:bodyPr/>
                    <a:lstStyle/>
                    <a:p>
                      <a:r>
                        <a:rPr lang="en-US" dirty="0" smtClean="0"/>
                        <a:t>Variable</a:t>
                      </a:r>
                      <a:endParaRPr lang="en-US" dirty="0"/>
                    </a:p>
                  </a:txBody>
                  <a:tcPr/>
                </a:tc>
                <a:tc>
                  <a:txBody>
                    <a:bodyPr/>
                    <a:lstStyle/>
                    <a:p>
                      <a:r>
                        <a:rPr lang="en-US" dirty="0" smtClean="0"/>
                        <a:t>Correlation</a:t>
                      </a:r>
                      <a:endParaRPr lang="en-US" dirty="0"/>
                    </a:p>
                  </a:txBody>
                  <a:tcPr/>
                </a:tc>
                <a:tc>
                  <a:txBody>
                    <a:bodyPr/>
                    <a:lstStyle/>
                    <a:p>
                      <a:r>
                        <a:rPr lang="en-US" dirty="0" err="1" smtClean="0"/>
                        <a:t>NaN</a:t>
                      </a:r>
                      <a:r>
                        <a:rPr lang="en-US" baseline="0" dirty="0" smtClean="0"/>
                        <a:t> Count</a:t>
                      </a:r>
                      <a:endParaRPr lang="en-US" dirty="0"/>
                    </a:p>
                  </a:txBody>
                  <a:tcPr/>
                </a:tc>
              </a:tr>
              <a:tr h="370840">
                <a:tc>
                  <a:txBody>
                    <a:bodyPr/>
                    <a:lstStyle/>
                    <a:p>
                      <a:r>
                        <a:rPr lang="en-US" dirty="0" smtClean="0"/>
                        <a:t>Maximum of credit available on all active credit lines (in $)</a:t>
                      </a:r>
                      <a:endParaRPr lang="en-US" dirty="0"/>
                    </a:p>
                  </a:txBody>
                  <a:tcPr/>
                </a:tc>
                <a:tc>
                  <a:txBody>
                    <a:bodyPr/>
                    <a:lstStyle/>
                    <a:p>
                      <a:r>
                        <a:rPr lang="en-US" dirty="0" smtClean="0"/>
                        <a:t>0.892</a:t>
                      </a:r>
                      <a:endParaRPr lang="en-US" dirty="0"/>
                    </a:p>
                  </a:txBody>
                  <a:tcPr/>
                </a:tc>
                <a:tc>
                  <a:txBody>
                    <a:bodyPr/>
                    <a:lstStyle/>
                    <a:p>
                      <a:r>
                        <a:rPr lang="en-US" dirty="0" smtClean="0"/>
                        <a:t>7394</a:t>
                      </a:r>
                    </a:p>
                    <a:p>
                      <a:endParaRPr lang="en-US" dirty="0"/>
                    </a:p>
                  </a:txBody>
                  <a:tcPr/>
                </a:tc>
              </a:tr>
              <a:tr h="370840">
                <a:tc>
                  <a:txBody>
                    <a:bodyPr/>
                    <a:lstStyle/>
                    <a:p>
                      <a:r>
                        <a:rPr lang="en-US" dirty="0" smtClean="0"/>
                        <a:t>Number of auto loans on which the borrower has missed 2 payments</a:t>
                      </a:r>
                      <a:endParaRPr lang="en-US" dirty="0"/>
                    </a:p>
                  </a:txBody>
                  <a:tcPr/>
                </a:tc>
                <a:tc>
                  <a:txBody>
                    <a:bodyPr/>
                    <a:lstStyle/>
                    <a:p>
                      <a:r>
                        <a:rPr lang="en-US" dirty="0" smtClean="0"/>
                        <a:t>0.892</a:t>
                      </a:r>
                      <a:endParaRPr lang="en-US" dirty="0"/>
                    </a:p>
                  </a:txBody>
                  <a:tcPr/>
                </a:tc>
                <a:tc>
                  <a:txBody>
                    <a:bodyPr/>
                    <a:lstStyle/>
                    <a:p>
                      <a:r>
                        <a:rPr lang="en-US" dirty="0" smtClean="0"/>
                        <a:t>22789</a:t>
                      </a:r>
                    </a:p>
                    <a:p>
                      <a:endParaRPr lang="en-US" dirty="0"/>
                    </a:p>
                  </a:txBody>
                  <a:tcPr/>
                </a:tc>
              </a:tr>
              <a:tr h="370840">
                <a:tc>
                  <a:txBody>
                    <a:bodyPr/>
                    <a:lstStyle/>
                    <a:p>
                      <a:r>
                        <a:rPr lang="en-US" dirty="0" smtClean="0"/>
                        <a:t>Tenure of oldest revolving credit card among all active revolving credit cards (in days)</a:t>
                      </a:r>
                      <a:endParaRPr lang="en-US" dirty="0"/>
                    </a:p>
                  </a:txBody>
                  <a:tcPr/>
                </a:tc>
                <a:tc>
                  <a:txBody>
                    <a:bodyPr/>
                    <a:lstStyle/>
                    <a:p>
                      <a:r>
                        <a:rPr lang="en-US" dirty="0" smtClean="0"/>
                        <a:t>0.916</a:t>
                      </a:r>
                    </a:p>
                  </a:txBody>
                  <a:tcPr/>
                </a:tc>
                <a:tc>
                  <a:txBody>
                    <a:bodyPr/>
                    <a:lstStyle/>
                    <a:p>
                      <a:r>
                        <a:rPr lang="en-US" dirty="0" smtClean="0"/>
                        <a:t>13209</a:t>
                      </a:r>
                    </a:p>
                    <a:p>
                      <a:endParaRPr lang="en-US" dirty="0"/>
                    </a:p>
                  </a:txBody>
                  <a:tcPr/>
                </a:tc>
              </a:tr>
            </a:tbl>
          </a:graphicData>
        </a:graphic>
      </p:graphicFrame>
    </p:spTree>
    <p:extLst>
      <p:ext uri="{BB962C8B-B14F-4D97-AF65-F5344CB8AC3E}">
        <p14:creationId xmlns:p14="http://schemas.microsoft.com/office/powerpoint/2010/main" val="272745810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96934"/>
            <a:ext cx="8229600" cy="747596"/>
          </a:xfrm>
        </p:spPr>
        <p:txBody>
          <a:bodyPr/>
          <a:lstStyle/>
          <a:p>
            <a:r>
              <a:rPr lang="en-US" dirty="0" smtClean="0"/>
              <a:t>Sparse Features and </a:t>
            </a:r>
            <a:r>
              <a:rPr lang="en-US" dirty="0" err="1" smtClean="0"/>
              <a:t>kNN</a:t>
            </a:r>
            <a:r>
              <a:rPr lang="en-US" dirty="0" smtClean="0"/>
              <a:t> Imputation</a:t>
            </a:r>
            <a:endParaRPr lang="en-US" dirty="0"/>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87746" y="819963"/>
            <a:ext cx="8099951" cy="3877985"/>
          </a:xfrm>
          <a:prstGeom prst="rect">
            <a:avLst/>
          </a:prstGeom>
          <a:noFill/>
        </p:spPr>
        <p:txBody>
          <a:bodyPr wrap="square" lIns="0" tIns="0" rIns="0" bIns="0" rtlCol="0">
            <a:spAutoFit/>
          </a:bodyPr>
          <a:lstStyle/>
          <a:p>
            <a:pPr algn="l"/>
            <a:r>
              <a:rPr lang="en-US" dirty="0" smtClean="0">
                <a:solidFill>
                  <a:schemeClr val="bg2"/>
                </a:solidFill>
                <a:latin typeface="BentonSans Light" panose="02000503000000020004" pitchFamily="2" charset="0"/>
              </a:rPr>
              <a:t>After removing 9 highly correlated columns we pass the data into an </a:t>
            </a:r>
            <a:r>
              <a:rPr lang="en-US" dirty="0" err="1" smtClean="0">
                <a:solidFill>
                  <a:schemeClr val="bg2"/>
                </a:solidFill>
                <a:latin typeface="BentonSans Light" panose="02000503000000020004" pitchFamily="2" charset="0"/>
              </a:rPr>
              <a:t>XGBClassifier</a:t>
            </a:r>
            <a:r>
              <a:rPr lang="en-US" dirty="0" smtClean="0">
                <a:solidFill>
                  <a:schemeClr val="bg2"/>
                </a:solidFill>
                <a:latin typeface="BentonSans Light" panose="02000503000000020004" pitchFamily="2" charset="0"/>
              </a:rPr>
              <a:t>.</a:t>
            </a:r>
          </a:p>
          <a:p>
            <a:pPr algn="l"/>
            <a:endParaRPr lang="en-US" dirty="0" smtClean="0">
              <a:solidFill>
                <a:schemeClr val="bg2"/>
              </a:solidFill>
              <a:latin typeface="BentonSans Light" panose="02000503000000020004" pitchFamily="2" charset="0"/>
            </a:endParaRPr>
          </a:p>
          <a:p>
            <a:pPr algn="l"/>
            <a:r>
              <a:rPr lang="en-US" dirty="0" smtClean="0">
                <a:solidFill>
                  <a:schemeClr val="bg2"/>
                </a:solidFill>
                <a:latin typeface="BentonSans Light" panose="02000503000000020004" pitchFamily="2" charset="0"/>
              </a:rPr>
              <a:t>For the use of data in the Neural Net, we cannot use the </a:t>
            </a:r>
            <a:r>
              <a:rPr lang="en-US" dirty="0" err="1" smtClean="0">
                <a:solidFill>
                  <a:schemeClr val="bg2"/>
                </a:solidFill>
                <a:latin typeface="BentonSans Light" panose="02000503000000020004" pitchFamily="2" charset="0"/>
              </a:rPr>
              <a:t>NaN</a:t>
            </a:r>
            <a:r>
              <a:rPr lang="en-US" dirty="0" smtClean="0">
                <a:solidFill>
                  <a:schemeClr val="bg2"/>
                </a:solidFill>
                <a:latin typeface="BentonSans Light" panose="02000503000000020004" pitchFamily="2" charset="0"/>
              </a:rPr>
              <a:t> values. To correct this we use a sequential approach as follows,</a:t>
            </a:r>
          </a:p>
          <a:p>
            <a:pPr algn="l"/>
            <a:endParaRPr lang="en-US" dirty="0" smtClean="0">
              <a:solidFill>
                <a:schemeClr val="bg2"/>
              </a:solidFill>
              <a:latin typeface="BentonSans Light" panose="02000503000000020004" pitchFamily="2" charset="0"/>
            </a:endParaRPr>
          </a:p>
          <a:p>
            <a:pPr marL="285750" indent="-285750" algn="l">
              <a:buFont typeface="Arial" panose="020B0604020202020204" pitchFamily="34" charset="0"/>
              <a:buChar char="•"/>
            </a:pPr>
            <a:r>
              <a:rPr lang="en-US" dirty="0" smtClean="0">
                <a:solidFill>
                  <a:schemeClr val="bg2"/>
                </a:solidFill>
                <a:latin typeface="BentonSans Light" panose="02000503000000020004" pitchFamily="2" charset="0"/>
              </a:rPr>
              <a:t>We create new columns with the sparse feature to indicate if the value is missing or not i.e., if a values is missing in the original columns we take it as 1 else 0 in the new column</a:t>
            </a:r>
          </a:p>
          <a:p>
            <a:pPr marL="285750" indent="-285750" algn="l">
              <a:buFont typeface="Arial" panose="020B0604020202020204" pitchFamily="34" charset="0"/>
              <a:buChar char="•"/>
            </a:pPr>
            <a:endParaRPr lang="en-US" dirty="0">
              <a:solidFill>
                <a:schemeClr val="bg2"/>
              </a:solidFill>
              <a:latin typeface="BentonSans Light" panose="02000503000000020004" pitchFamily="2" charset="0"/>
            </a:endParaRPr>
          </a:p>
          <a:p>
            <a:pPr marL="285750" indent="-285750" algn="l">
              <a:buFont typeface="Arial" panose="020B0604020202020204" pitchFamily="34" charset="0"/>
              <a:buChar char="•"/>
            </a:pPr>
            <a:r>
              <a:rPr lang="en-US" dirty="0" smtClean="0">
                <a:solidFill>
                  <a:schemeClr val="bg2"/>
                </a:solidFill>
                <a:latin typeface="BentonSans Light" panose="02000503000000020004" pitchFamily="2" charset="0"/>
              </a:rPr>
              <a:t>We then pass the </a:t>
            </a:r>
            <a:r>
              <a:rPr lang="en-US" dirty="0" err="1" smtClean="0">
                <a:solidFill>
                  <a:schemeClr val="bg2"/>
                </a:solidFill>
                <a:latin typeface="BentonSans Light" panose="02000503000000020004" pitchFamily="2" charset="0"/>
              </a:rPr>
              <a:t>NaN</a:t>
            </a:r>
            <a:r>
              <a:rPr lang="en-US" dirty="0" smtClean="0">
                <a:solidFill>
                  <a:schemeClr val="bg2"/>
                </a:solidFill>
                <a:latin typeface="BentonSans Light" panose="02000503000000020004" pitchFamily="2" charset="0"/>
              </a:rPr>
              <a:t> columns into a </a:t>
            </a:r>
            <a:r>
              <a:rPr lang="en-US" dirty="0" err="1" smtClean="0">
                <a:solidFill>
                  <a:schemeClr val="bg2"/>
                </a:solidFill>
                <a:latin typeface="BentonSans Light" panose="02000503000000020004" pitchFamily="2" charset="0"/>
              </a:rPr>
              <a:t>kNN</a:t>
            </a:r>
            <a:r>
              <a:rPr lang="en-US" dirty="0" smtClean="0">
                <a:solidFill>
                  <a:schemeClr val="bg2"/>
                </a:solidFill>
                <a:latin typeface="BentonSans Light" panose="02000503000000020004" pitchFamily="2" charset="0"/>
              </a:rPr>
              <a:t> Imputer and replace all the </a:t>
            </a:r>
            <a:r>
              <a:rPr lang="en-US" dirty="0" err="1" smtClean="0">
                <a:solidFill>
                  <a:schemeClr val="bg2"/>
                </a:solidFill>
                <a:latin typeface="BentonSans Light" panose="02000503000000020004" pitchFamily="2" charset="0"/>
              </a:rPr>
              <a:t>NaN</a:t>
            </a:r>
            <a:r>
              <a:rPr lang="en-US" dirty="0" smtClean="0">
                <a:solidFill>
                  <a:schemeClr val="bg2"/>
                </a:solidFill>
                <a:latin typeface="BentonSans Light" panose="02000503000000020004" pitchFamily="2" charset="0"/>
              </a:rPr>
              <a:t> values accordingly</a:t>
            </a:r>
          </a:p>
          <a:p>
            <a:pPr marL="285750" indent="-285750" algn="l">
              <a:buFont typeface="Arial" panose="020B0604020202020204" pitchFamily="34" charset="0"/>
              <a:buChar char="•"/>
            </a:pPr>
            <a:endParaRPr lang="en-US" dirty="0">
              <a:solidFill>
                <a:schemeClr val="bg2"/>
              </a:solidFill>
              <a:latin typeface="BentonSans Light" panose="02000503000000020004" pitchFamily="2" charset="0"/>
            </a:endParaRPr>
          </a:p>
          <a:p>
            <a:pPr marL="285750" indent="-285750" algn="l">
              <a:buFont typeface="Arial" panose="020B0604020202020204" pitchFamily="34" charset="0"/>
              <a:buChar char="•"/>
            </a:pPr>
            <a:r>
              <a:rPr lang="en-US" dirty="0" smtClean="0">
                <a:solidFill>
                  <a:schemeClr val="bg2"/>
                </a:solidFill>
                <a:latin typeface="BentonSans Light" panose="02000503000000020004" pitchFamily="2" charset="0"/>
              </a:rPr>
              <a:t>We then use this new dataset as input to our Neural Net model</a:t>
            </a:r>
          </a:p>
          <a:p>
            <a:pPr algn="l"/>
            <a:endParaRPr lang="en-US" b="0" i="0" dirty="0" smtClean="0">
              <a:solidFill>
                <a:schemeClr val="bg2"/>
              </a:solidFill>
              <a:latin typeface="BentonSans Light" panose="02000503000000020004" pitchFamily="2" charset="0"/>
            </a:endParaRPr>
          </a:p>
        </p:txBody>
      </p:sp>
    </p:spTree>
    <p:extLst>
      <p:ext uri="{BB962C8B-B14F-4D97-AF65-F5344CB8AC3E}">
        <p14:creationId xmlns:p14="http://schemas.microsoft.com/office/powerpoint/2010/main" val="2223389383"/>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2.xml><?xml version="1.0" encoding="utf-8"?>
<a:theme xmlns:a="http://schemas.openxmlformats.org/drawingml/2006/main" name="1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3.xml><?xml version="1.0" encoding="utf-8"?>
<a:theme xmlns:a="http://schemas.openxmlformats.org/drawingml/2006/main" name="2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4.xml><?xml version="1.0" encoding="utf-8"?>
<a:theme xmlns:a="http://schemas.openxmlformats.org/drawingml/2006/main" name="3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5.xml><?xml version="1.0" encoding="utf-8"?>
<a:theme xmlns:a="http://schemas.openxmlformats.org/drawingml/2006/main" name="6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EnterpriseCorpID_PPT_PRINTtemplate_v1</Template>
  <TotalTime>1816</TotalTime>
  <Words>476</Words>
  <Application>Microsoft Office PowerPoint</Application>
  <PresentationFormat>On-screen Show (16:9)</PresentationFormat>
  <Paragraphs>80</Paragraphs>
  <Slides>11</Slides>
  <Notes>9</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11</vt:i4>
      </vt:variant>
    </vt:vector>
  </HeadingPairs>
  <TitlesOfParts>
    <vt:vector size="24" baseType="lpstr">
      <vt:lpstr>BentonSans</vt:lpstr>
      <vt:lpstr>BentonSans Light</vt:lpstr>
      <vt:lpstr>Guardian Egyp</vt:lpstr>
      <vt:lpstr>Guardian Egyp Regular</vt:lpstr>
      <vt:lpstr>ＭＳ Ｐゴシック</vt:lpstr>
      <vt:lpstr>Arial</vt:lpstr>
      <vt:lpstr>Calibri</vt:lpstr>
      <vt:lpstr>Wingdings</vt:lpstr>
      <vt:lpstr>Enterprise CorpID version 2</vt:lpstr>
      <vt:lpstr>1_Enterprise CorpID version 2</vt:lpstr>
      <vt:lpstr>2_Enterprise CorpID version 2</vt:lpstr>
      <vt:lpstr>3_Enterprise CorpID version 2</vt:lpstr>
      <vt:lpstr>6_Enterprise CorpID version 2</vt:lpstr>
      <vt:lpstr>American Express Campus  Analyze This 2018</vt:lpstr>
      <vt:lpstr>Team Details</vt:lpstr>
      <vt:lpstr>Estimation Techniques Used</vt:lpstr>
      <vt:lpstr>Estimation Techniques Flow Chart</vt:lpstr>
      <vt:lpstr>Feature Linearization</vt:lpstr>
      <vt:lpstr>Feature Linearization</vt:lpstr>
      <vt:lpstr>Strategy to decide final list</vt:lpstr>
      <vt:lpstr>Correlated Features</vt:lpstr>
      <vt:lpstr>Sparse Features and kNN Imputation</vt:lpstr>
      <vt:lpstr>Final Submission File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Title—Do not alter this design template</dc:title>
  <dc:creator>Jared Weinberger</dc:creator>
  <cp:lastModifiedBy>Varun Vankineni</cp:lastModifiedBy>
  <cp:revision>55</cp:revision>
  <cp:lastPrinted>2017-11-21T21:34:38Z</cp:lastPrinted>
  <dcterms:created xsi:type="dcterms:W3CDTF">2017-11-20T16:47:07Z</dcterms:created>
  <dcterms:modified xsi:type="dcterms:W3CDTF">2018-10-03T18:20:56Z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Christina Zullo</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Offisync_ProviderInitializationData">
    <vt:lpwstr>https://square.americanexpress.com</vt:lpwstr>
  </property>
  <property fmtid="{D5CDD505-2E9C-101B-9397-08002B2CF9AE}" pid="6" name="Jive_LatestUserAccountName">
    <vt:lpwstr>aasishpi</vt:lpwstr>
  </property>
  <property fmtid="{D5CDD505-2E9C-101B-9397-08002B2CF9AE}" pid="7" name="Offisync_UpdateToken">
    <vt:lpwstr>2</vt:lpwstr>
  </property>
  <property fmtid="{D5CDD505-2E9C-101B-9397-08002B2CF9AE}" pid="8" name="Offisync_UniqueId">
    <vt:lpwstr>19478</vt:lpwstr>
  </property>
  <property fmtid="{D5CDD505-2E9C-101B-9397-08002B2CF9AE}" pid="9" name="Offisync_ServerID">
    <vt:lpwstr>1705d9cf-de7c-4d04-92a9-b248fa970c4a</vt:lpwstr>
  </property>
  <property fmtid="{D5CDD505-2E9C-101B-9397-08002B2CF9AE}" pid="10" name="Jive_VersionGuid">
    <vt:lpwstr>6db0c164-02a4-4cea-8625-665d9d52b6f4</vt:lpwstr>
  </property>
</Properties>
</file>