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7"/>
  </p:notesMasterIdLst>
  <p:handoutMasterIdLst>
    <p:handoutMasterId r:id="rId28"/>
  </p:handoutMasterIdLst>
  <p:sldIdLst>
    <p:sldId id="410" r:id="rId5"/>
    <p:sldId id="383" r:id="rId6"/>
    <p:sldId id="391" r:id="rId7"/>
    <p:sldId id="416" r:id="rId8"/>
    <p:sldId id="417" r:id="rId9"/>
    <p:sldId id="419" r:id="rId10"/>
    <p:sldId id="397" r:id="rId11"/>
    <p:sldId id="408" r:id="rId12"/>
    <p:sldId id="411" r:id="rId13"/>
    <p:sldId id="423" r:id="rId14"/>
    <p:sldId id="427" r:id="rId15"/>
    <p:sldId id="420" r:id="rId16"/>
    <p:sldId id="421" r:id="rId17"/>
    <p:sldId id="422" r:id="rId18"/>
    <p:sldId id="406" r:id="rId19"/>
    <p:sldId id="412" r:id="rId20"/>
    <p:sldId id="425" r:id="rId21"/>
    <p:sldId id="424" r:id="rId22"/>
    <p:sldId id="426" r:id="rId23"/>
    <p:sldId id="404" r:id="rId24"/>
    <p:sldId id="428" r:id="rId25"/>
    <p:sldId id="3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6327" autoAdjust="0"/>
  </p:normalViewPr>
  <p:slideViewPr>
    <p:cSldViewPr snapToGrid="0">
      <p:cViewPr varScale="1">
        <p:scale>
          <a:sx n="65" d="100"/>
          <a:sy n="65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BB7751-16DD-4315-9632-403B258AC6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F9FAA4-757D-40FA-9279-0C8E86843BEA}">
      <dgm:prSet/>
      <dgm:spPr/>
      <dgm:t>
        <a:bodyPr/>
        <a:lstStyle/>
        <a:p>
          <a:r>
            <a:rPr lang="en-US" b="1"/>
            <a:t>Expand the Dataset:</a:t>
          </a:r>
          <a:endParaRPr lang="en-US"/>
        </a:p>
      </dgm:t>
    </dgm:pt>
    <dgm:pt modelId="{B9F61823-BC23-49AE-A1AA-B2B5A165E149}" type="parTrans" cxnId="{29B49CBA-5F15-428E-90B5-EB213798F2AF}">
      <dgm:prSet/>
      <dgm:spPr/>
      <dgm:t>
        <a:bodyPr/>
        <a:lstStyle/>
        <a:p>
          <a:endParaRPr lang="en-US"/>
        </a:p>
      </dgm:t>
    </dgm:pt>
    <dgm:pt modelId="{3BD408AC-529E-46C1-8248-276323D7DF94}" type="sibTrans" cxnId="{29B49CBA-5F15-428E-90B5-EB213798F2AF}">
      <dgm:prSet/>
      <dgm:spPr/>
      <dgm:t>
        <a:bodyPr/>
        <a:lstStyle/>
        <a:p>
          <a:endParaRPr lang="en-US"/>
        </a:p>
      </dgm:t>
    </dgm:pt>
    <dgm:pt modelId="{67534096-70B9-4622-9442-06022C10A1A5}">
      <dgm:prSet/>
      <dgm:spPr/>
      <dgm:t>
        <a:bodyPr/>
        <a:lstStyle/>
        <a:p>
          <a:r>
            <a:rPr lang="en-US"/>
            <a:t>Incorporate recent survey data to reflect current workplace mental health trends.</a:t>
          </a:r>
        </a:p>
      </dgm:t>
    </dgm:pt>
    <dgm:pt modelId="{2541EF47-87FC-436D-AB02-7924EDFBBF3A}" type="parTrans" cxnId="{32815E64-6EDA-4654-A104-86A12E54E590}">
      <dgm:prSet/>
      <dgm:spPr/>
      <dgm:t>
        <a:bodyPr/>
        <a:lstStyle/>
        <a:p>
          <a:endParaRPr lang="en-US"/>
        </a:p>
      </dgm:t>
    </dgm:pt>
    <dgm:pt modelId="{A8AEB745-D773-4E41-80B0-C81AB80C8A66}" type="sibTrans" cxnId="{32815E64-6EDA-4654-A104-86A12E54E590}">
      <dgm:prSet/>
      <dgm:spPr/>
      <dgm:t>
        <a:bodyPr/>
        <a:lstStyle/>
        <a:p>
          <a:endParaRPr lang="en-US"/>
        </a:p>
      </dgm:t>
    </dgm:pt>
    <dgm:pt modelId="{7D7D80C0-EBD5-4A7E-855D-37CB23C7F79F}">
      <dgm:prSet/>
      <dgm:spPr/>
      <dgm:t>
        <a:bodyPr/>
        <a:lstStyle/>
        <a:p>
          <a:r>
            <a:rPr lang="en-US"/>
            <a:t>Include diverse industries and regions for broader applicability.</a:t>
          </a:r>
        </a:p>
      </dgm:t>
    </dgm:pt>
    <dgm:pt modelId="{5EDF0C7E-7B16-4414-A798-3D99A52E51C6}" type="parTrans" cxnId="{406D7276-5003-4847-BD3B-9BFE349C913A}">
      <dgm:prSet/>
      <dgm:spPr/>
      <dgm:t>
        <a:bodyPr/>
        <a:lstStyle/>
        <a:p>
          <a:endParaRPr lang="en-US"/>
        </a:p>
      </dgm:t>
    </dgm:pt>
    <dgm:pt modelId="{C9C60B49-1FE4-4ECA-B133-5E4361EAF10F}" type="sibTrans" cxnId="{406D7276-5003-4847-BD3B-9BFE349C913A}">
      <dgm:prSet/>
      <dgm:spPr/>
      <dgm:t>
        <a:bodyPr/>
        <a:lstStyle/>
        <a:p>
          <a:endParaRPr lang="en-US"/>
        </a:p>
      </dgm:t>
    </dgm:pt>
    <dgm:pt modelId="{3376C34D-1817-4B28-B32C-EB4E52ADB504}">
      <dgm:prSet/>
      <dgm:spPr/>
      <dgm:t>
        <a:bodyPr/>
        <a:lstStyle/>
        <a:p>
          <a:r>
            <a:rPr lang="en-US" b="1"/>
            <a:t>Advanced Modeling Techniques:</a:t>
          </a:r>
          <a:endParaRPr lang="en-US"/>
        </a:p>
      </dgm:t>
    </dgm:pt>
    <dgm:pt modelId="{9CDE639D-742D-4E37-BEAB-0C666FA99072}" type="parTrans" cxnId="{FAB3A307-CE8F-43FE-A3B9-AC9E04EDDF13}">
      <dgm:prSet/>
      <dgm:spPr/>
      <dgm:t>
        <a:bodyPr/>
        <a:lstStyle/>
        <a:p>
          <a:endParaRPr lang="en-US"/>
        </a:p>
      </dgm:t>
    </dgm:pt>
    <dgm:pt modelId="{CFB961FF-5FE6-4AE9-B47C-21D738EFA48D}" type="sibTrans" cxnId="{FAB3A307-CE8F-43FE-A3B9-AC9E04EDDF13}">
      <dgm:prSet/>
      <dgm:spPr/>
      <dgm:t>
        <a:bodyPr/>
        <a:lstStyle/>
        <a:p>
          <a:endParaRPr lang="en-US"/>
        </a:p>
      </dgm:t>
    </dgm:pt>
    <dgm:pt modelId="{E138536B-C6B3-4065-BB7E-5A3D58E3D928}">
      <dgm:prSet/>
      <dgm:spPr/>
      <dgm:t>
        <a:bodyPr/>
        <a:lstStyle/>
        <a:p>
          <a:r>
            <a:rPr lang="en-US"/>
            <a:t>Explore deep learning models to capture more complex patterns.</a:t>
          </a:r>
        </a:p>
      </dgm:t>
    </dgm:pt>
    <dgm:pt modelId="{A5589ED6-23FF-4D5A-B951-3EA730D0C239}" type="parTrans" cxnId="{B7964C27-82A2-4528-8FB2-A4909DFDF58D}">
      <dgm:prSet/>
      <dgm:spPr/>
      <dgm:t>
        <a:bodyPr/>
        <a:lstStyle/>
        <a:p>
          <a:endParaRPr lang="en-US"/>
        </a:p>
      </dgm:t>
    </dgm:pt>
    <dgm:pt modelId="{A272C26E-262E-4802-826E-B483D49BF9A8}" type="sibTrans" cxnId="{B7964C27-82A2-4528-8FB2-A4909DFDF58D}">
      <dgm:prSet/>
      <dgm:spPr/>
      <dgm:t>
        <a:bodyPr/>
        <a:lstStyle/>
        <a:p>
          <a:endParaRPr lang="en-US"/>
        </a:p>
      </dgm:t>
    </dgm:pt>
    <dgm:pt modelId="{E755D00F-9124-408A-8EFF-EA06619C041F}">
      <dgm:prSet/>
      <dgm:spPr/>
      <dgm:t>
        <a:bodyPr/>
        <a:lstStyle/>
        <a:p>
          <a:r>
            <a:rPr lang="en-US"/>
            <a:t>Test ensemble methods to further enhance predictive performance.</a:t>
          </a:r>
        </a:p>
      </dgm:t>
    </dgm:pt>
    <dgm:pt modelId="{E1A1B64A-CAA7-4369-940C-81AE553F60E5}" type="parTrans" cxnId="{8A6781E4-C5D8-4BD2-BBFE-FC14466A8E82}">
      <dgm:prSet/>
      <dgm:spPr/>
      <dgm:t>
        <a:bodyPr/>
        <a:lstStyle/>
        <a:p>
          <a:endParaRPr lang="en-US"/>
        </a:p>
      </dgm:t>
    </dgm:pt>
    <dgm:pt modelId="{DBC61467-4BD8-4504-A80F-E57D4D2185AE}" type="sibTrans" cxnId="{8A6781E4-C5D8-4BD2-BBFE-FC14466A8E82}">
      <dgm:prSet/>
      <dgm:spPr/>
      <dgm:t>
        <a:bodyPr/>
        <a:lstStyle/>
        <a:p>
          <a:endParaRPr lang="en-US"/>
        </a:p>
      </dgm:t>
    </dgm:pt>
    <dgm:pt modelId="{D9C00D2F-2CAA-4EC7-957C-AC532A14C1A5}">
      <dgm:prSet/>
      <dgm:spPr/>
      <dgm:t>
        <a:bodyPr/>
        <a:lstStyle/>
        <a:p>
          <a:r>
            <a:rPr lang="en-US" b="1"/>
            <a:t>Incorporate Additional Features:</a:t>
          </a:r>
          <a:endParaRPr lang="en-US"/>
        </a:p>
      </dgm:t>
    </dgm:pt>
    <dgm:pt modelId="{84B7211C-0ABD-4339-AEDE-C29496286D2B}" type="parTrans" cxnId="{50DB181D-0759-4A4E-8882-32F412729169}">
      <dgm:prSet/>
      <dgm:spPr/>
      <dgm:t>
        <a:bodyPr/>
        <a:lstStyle/>
        <a:p>
          <a:endParaRPr lang="en-US"/>
        </a:p>
      </dgm:t>
    </dgm:pt>
    <dgm:pt modelId="{2EC75081-B637-4A62-889D-6027D224E9EE}" type="sibTrans" cxnId="{50DB181D-0759-4A4E-8882-32F412729169}">
      <dgm:prSet/>
      <dgm:spPr/>
      <dgm:t>
        <a:bodyPr/>
        <a:lstStyle/>
        <a:p>
          <a:endParaRPr lang="en-US"/>
        </a:p>
      </dgm:t>
    </dgm:pt>
    <dgm:pt modelId="{0FA0ECC6-CCCE-49AF-900C-5B7B882F621F}">
      <dgm:prSet/>
      <dgm:spPr/>
      <dgm:t>
        <a:bodyPr/>
        <a:lstStyle/>
        <a:p>
          <a:r>
            <a:rPr lang="en-US"/>
            <a:t>Analyze industry-specific factors or organizational policies.</a:t>
          </a:r>
        </a:p>
      </dgm:t>
    </dgm:pt>
    <dgm:pt modelId="{7AEAB96A-51F1-4D7B-93E0-7266039E8A52}" type="parTrans" cxnId="{2ED6E39F-4AEC-4D47-B2A1-22A0431FCD23}">
      <dgm:prSet/>
      <dgm:spPr/>
      <dgm:t>
        <a:bodyPr/>
        <a:lstStyle/>
        <a:p>
          <a:endParaRPr lang="en-US"/>
        </a:p>
      </dgm:t>
    </dgm:pt>
    <dgm:pt modelId="{CF572DAA-0561-482E-BA47-478D4F393115}" type="sibTrans" cxnId="{2ED6E39F-4AEC-4D47-B2A1-22A0431FCD23}">
      <dgm:prSet/>
      <dgm:spPr/>
      <dgm:t>
        <a:bodyPr/>
        <a:lstStyle/>
        <a:p>
          <a:endParaRPr lang="en-US"/>
        </a:p>
      </dgm:t>
    </dgm:pt>
    <dgm:pt modelId="{A097BEB1-F1C7-49B1-BB25-3F03D5CEA5E8}">
      <dgm:prSet/>
      <dgm:spPr/>
      <dgm:t>
        <a:bodyPr/>
        <a:lstStyle/>
        <a:p>
          <a:r>
            <a:rPr lang="en-US"/>
            <a:t>Study the impact of remote work and hybrid environments.</a:t>
          </a:r>
        </a:p>
      </dgm:t>
    </dgm:pt>
    <dgm:pt modelId="{57676C88-DC39-4BD2-B671-BF46C2737EC1}" type="parTrans" cxnId="{57391211-CEBD-4BED-8B43-70D5E72FFE8E}">
      <dgm:prSet/>
      <dgm:spPr/>
      <dgm:t>
        <a:bodyPr/>
        <a:lstStyle/>
        <a:p>
          <a:endParaRPr lang="en-US"/>
        </a:p>
      </dgm:t>
    </dgm:pt>
    <dgm:pt modelId="{891B3F98-B33E-49B8-8A72-C305938D1C7B}" type="sibTrans" cxnId="{57391211-CEBD-4BED-8B43-70D5E72FFE8E}">
      <dgm:prSet/>
      <dgm:spPr/>
      <dgm:t>
        <a:bodyPr/>
        <a:lstStyle/>
        <a:p>
          <a:endParaRPr lang="en-US"/>
        </a:p>
      </dgm:t>
    </dgm:pt>
    <dgm:pt modelId="{422117C7-A7B9-4849-883A-6EB961484F3B}">
      <dgm:prSet/>
      <dgm:spPr/>
      <dgm:t>
        <a:bodyPr/>
        <a:lstStyle/>
        <a:p>
          <a:r>
            <a:rPr lang="en-US" b="1"/>
            <a:t>Practical Implementation:</a:t>
          </a:r>
          <a:endParaRPr lang="en-US"/>
        </a:p>
      </dgm:t>
    </dgm:pt>
    <dgm:pt modelId="{E71605D9-6775-4ED0-BF23-F52FC6A0321E}" type="parTrans" cxnId="{73CF6AAB-EC73-4DAA-BAE1-0AA52A4C80F2}">
      <dgm:prSet/>
      <dgm:spPr/>
      <dgm:t>
        <a:bodyPr/>
        <a:lstStyle/>
        <a:p>
          <a:endParaRPr lang="en-US"/>
        </a:p>
      </dgm:t>
    </dgm:pt>
    <dgm:pt modelId="{D43C9D5C-ABFB-48C4-B240-F2CE8FE07C08}" type="sibTrans" cxnId="{73CF6AAB-EC73-4DAA-BAE1-0AA52A4C80F2}">
      <dgm:prSet/>
      <dgm:spPr/>
      <dgm:t>
        <a:bodyPr/>
        <a:lstStyle/>
        <a:p>
          <a:endParaRPr lang="en-US"/>
        </a:p>
      </dgm:t>
    </dgm:pt>
    <dgm:pt modelId="{5D56832A-FAC9-4233-A35E-0B9AA56C51DA}">
      <dgm:prSet/>
      <dgm:spPr/>
      <dgm:t>
        <a:bodyPr/>
        <a:lstStyle/>
        <a:p>
          <a:r>
            <a:rPr lang="en-US"/>
            <a:t>Collaborate with organizations to apply insights in real-world workplace policies.</a:t>
          </a:r>
        </a:p>
      </dgm:t>
    </dgm:pt>
    <dgm:pt modelId="{FAC2F078-699A-481A-932B-3C6191021B2D}" type="parTrans" cxnId="{B556CE35-037B-4286-AF88-D314E7EF72B5}">
      <dgm:prSet/>
      <dgm:spPr/>
      <dgm:t>
        <a:bodyPr/>
        <a:lstStyle/>
        <a:p>
          <a:endParaRPr lang="en-US"/>
        </a:p>
      </dgm:t>
    </dgm:pt>
    <dgm:pt modelId="{8A9ED0A5-491E-410F-B5BD-83728FF608E2}" type="sibTrans" cxnId="{B556CE35-037B-4286-AF88-D314E7EF72B5}">
      <dgm:prSet/>
      <dgm:spPr/>
      <dgm:t>
        <a:bodyPr/>
        <a:lstStyle/>
        <a:p>
          <a:endParaRPr lang="en-US"/>
        </a:p>
      </dgm:t>
    </dgm:pt>
    <dgm:pt modelId="{341634ED-DCC8-4222-A2C6-EC2DEE7E6DFF}">
      <dgm:prSet/>
      <dgm:spPr/>
      <dgm:t>
        <a:bodyPr/>
        <a:lstStyle/>
        <a:p>
          <a:r>
            <a:rPr lang="en-US"/>
            <a:t>Develop an interactive tool for HR departments to predict employee needs.</a:t>
          </a:r>
        </a:p>
      </dgm:t>
    </dgm:pt>
    <dgm:pt modelId="{9289EB46-0746-4FC9-B085-69DA792FA664}" type="parTrans" cxnId="{3295E78A-99A5-4594-BB01-BD330EACAC3C}">
      <dgm:prSet/>
      <dgm:spPr/>
      <dgm:t>
        <a:bodyPr/>
        <a:lstStyle/>
        <a:p>
          <a:endParaRPr lang="en-US"/>
        </a:p>
      </dgm:t>
    </dgm:pt>
    <dgm:pt modelId="{A5460330-4D37-473B-ACFC-EAF131809332}" type="sibTrans" cxnId="{3295E78A-99A5-4594-BB01-BD330EACAC3C}">
      <dgm:prSet/>
      <dgm:spPr/>
      <dgm:t>
        <a:bodyPr/>
        <a:lstStyle/>
        <a:p>
          <a:endParaRPr lang="en-US"/>
        </a:p>
      </dgm:t>
    </dgm:pt>
    <dgm:pt modelId="{C84A15AF-9289-4C8A-85CE-76FC2039AA63}" type="pres">
      <dgm:prSet presAssocID="{C0BB7751-16DD-4315-9632-403B258AC61D}" presName="linear" presStyleCnt="0">
        <dgm:presLayoutVars>
          <dgm:dir/>
          <dgm:animLvl val="lvl"/>
          <dgm:resizeHandles val="exact"/>
        </dgm:presLayoutVars>
      </dgm:prSet>
      <dgm:spPr/>
    </dgm:pt>
    <dgm:pt modelId="{7E1CA25A-970B-4380-8781-CC6F4C5DE13A}" type="pres">
      <dgm:prSet presAssocID="{36F9FAA4-757D-40FA-9279-0C8E86843BEA}" presName="parentLin" presStyleCnt="0"/>
      <dgm:spPr/>
    </dgm:pt>
    <dgm:pt modelId="{A733C890-9453-4A70-9209-751A14F9EB94}" type="pres">
      <dgm:prSet presAssocID="{36F9FAA4-757D-40FA-9279-0C8E86843BEA}" presName="parentLeftMargin" presStyleLbl="node1" presStyleIdx="0" presStyleCnt="4"/>
      <dgm:spPr/>
    </dgm:pt>
    <dgm:pt modelId="{4A8F64F6-EA3F-4ABD-BFE4-8C1B1BD9AC32}" type="pres">
      <dgm:prSet presAssocID="{36F9FAA4-757D-40FA-9279-0C8E86843B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07F9A2-8469-409B-B7A6-5444C5B04627}" type="pres">
      <dgm:prSet presAssocID="{36F9FAA4-757D-40FA-9279-0C8E86843BEA}" presName="negativeSpace" presStyleCnt="0"/>
      <dgm:spPr/>
    </dgm:pt>
    <dgm:pt modelId="{D86CC0BC-87EE-416D-A83A-774D40322F62}" type="pres">
      <dgm:prSet presAssocID="{36F9FAA4-757D-40FA-9279-0C8E86843BEA}" presName="childText" presStyleLbl="conFgAcc1" presStyleIdx="0" presStyleCnt="4">
        <dgm:presLayoutVars>
          <dgm:bulletEnabled val="1"/>
        </dgm:presLayoutVars>
      </dgm:prSet>
      <dgm:spPr/>
    </dgm:pt>
    <dgm:pt modelId="{2DD90A79-787F-428C-A925-4F21E46B6CD6}" type="pres">
      <dgm:prSet presAssocID="{3BD408AC-529E-46C1-8248-276323D7DF94}" presName="spaceBetweenRectangles" presStyleCnt="0"/>
      <dgm:spPr/>
    </dgm:pt>
    <dgm:pt modelId="{C06EF7C4-DEDD-4567-A973-4672F0407299}" type="pres">
      <dgm:prSet presAssocID="{3376C34D-1817-4B28-B32C-EB4E52ADB504}" presName="parentLin" presStyleCnt="0"/>
      <dgm:spPr/>
    </dgm:pt>
    <dgm:pt modelId="{2583CBC8-364A-4618-9FC2-A14807435890}" type="pres">
      <dgm:prSet presAssocID="{3376C34D-1817-4B28-B32C-EB4E52ADB504}" presName="parentLeftMargin" presStyleLbl="node1" presStyleIdx="0" presStyleCnt="4"/>
      <dgm:spPr/>
    </dgm:pt>
    <dgm:pt modelId="{54E45B0F-E031-4713-A293-67280C1D89B2}" type="pres">
      <dgm:prSet presAssocID="{3376C34D-1817-4B28-B32C-EB4E52ADB5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E1F93C-A813-4AE8-87EE-405FD4F016BA}" type="pres">
      <dgm:prSet presAssocID="{3376C34D-1817-4B28-B32C-EB4E52ADB504}" presName="negativeSpace" presStyleCnt="0"/>
      <dgm:spPr/>
    </dgm:pt>
    <dgm:pt modelId="{DD3C3AA3-16ED-4235-9BE9-CD9890798470}" type="pres">
      <dgm:prSet presAssocID="{3376C34D-1817-4B28-B32C-EB4E52ADB504}" presName="childText" presStyleLbl="conFgAcc1" presStyleIdx="1" presStyleCnt="4">
        <dgm:presLayoutVars>
          <dgm:bulletEnabled val="1"/>
        </dgm:presLayoutVars>
      </dgm:prSet>
      <dgm:spPr/>
    </dgm:pt>
    <dgm:pt modelId="{39544EB5-FBF8-4912-959C-11741B7BC974}" type="pres">
      <dgm:prSet presAssocID="{CFB961FF-5FE6-4AE9-B47C-21D738EFA48D}" presName="spaceBetweenRectangles" presStyleCnt="0"/>
      <dgm:spPr/>
    </dgm:pt>
    <dgm:pt modelId="{64399982-7FC0-46A2-A47F-0E2483C284D7}" type="pres">
      <dgm:prSet presAssocID="{D9C00D2F-2CAA-4EC7-957C-AC532A14C1A5}" presName="parentLin" presStyleCnt="0"/>
      <dgm:spPr/>
    </dgm:pt>
    <dgm:pt modelId="{E42A80B9-E599-4B21-BCBB-740485EB9646}" type="pres">
      <dgm:prSet presAssocID="{D9C00D2F-2CAA-4EC7-957C-AC532A14C1A5}" presName="parentLeftMargin" presStyleLbl="node1" presStyleIdx="1" presStyleCnt="4"/>
      <dgm:spPr/>
    </dgm:pt>
    <dgm:pt modelId="{7F7997B7-A1B3-4F95-BB0B-36E73BC70ECD}" type="pres">
      <dgm:prSet presAssocID="{D9C00D2F-2CAA-4EC7-957C-AC532A14C1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806B65-FC3E-4585-8336-CE50D6672D0D}" type="pres">
      <dgm:prSet presAssocID="{D9C00D2F-2CAA-4EC7-957C-AC532A14C1A5}" presName="negativeSpace" presStyleCnt="0"/>
      <dgm:spPr/>
    </dgm:pt>
    <dgm:pt modelId="{BAC17F25-30CC-49EE-BF3D-807FA71D674E}" type="pres">
      <dgm:prSet presAssocID="{D9C00D2F-2CAA-4EC7-957C-AC532A14C1A5}" presName="childText" presStyleLbl="conFgAcc1" presStyleIdx="2" presStyleCnt="4">
        <dgm:presLayoutVars>
          <dgm:bulletEnabled val="1"/>
        </dgm:presLayoutVars>
      </dgm:prSet>
      <dgm:spPr/>
    </dgm:pt>
    <dgm:pt modelId="{6603E274-2E68-472C-9F86-3C6BD6507AE9}" type="pres">
      <dgm:prSet presAssocID="{2EC75081-B637-4A62-889D-6027D224E9EE}" presName="spaceBetweenRectangles" presStyleCnt="0"/>
      <dgm:spPr/>
    </dgm:pt>
    <dgm:pt modelId="{E46081E9-C38F-4AC4-A954-02F47DB2C0B8}" type="pres">
      <dgm:prSet presAssocID="{422117C7-A7B9-4849-883A-6EB961484F3B}" presName="parentLin" presStyleCnt="0"/>
      <dgm:spPr/>
    </dgm:pt>
    <dgm:pt modelId="{22BC2F68-D297-499D-853D-B09352D5E230}" type="pres">
      <dgm:prSet presAssocID="{422117C7-A7B9-4849-883A-6EB961484F3B}" presName="parentLeftMargin" presStyleLbl="node1" presStyleIdx="2" presStyleCnt="4"/>
      <dgm:spPr/>
    </dgm:pt>
    <dgm:pt modelId="{D75004A3-6491-4512-9728-B2F6A9E5EDEA}" type="pres">
      <dgm:prSet presAssocID="{422117C7-A7B9-4849-883A-6EB961484F3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B0A80B1-1846-4BE2-8095-58D9ADC919DE}" type="pres">
      <dgm:prSet presAssocID="{422117C7-A7B9-4849-883A-6EB961484F3B}" presName="negativeSpace" presStyleCnt="0"/>
      <dgm:spPr/>
    </dgm:pt>
    <dgm:pt modelId="{24DA1478-1BA3-4BC7-A584-4826F8DF5403}" type="pres">
      <dgm:prSet presAssocID="{422117C7-A7B9-4849-883A-6EB961484F3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AB3A307-CE8F-43FE-A3B9-AC9E04EDDF13}" srcId="{C0BB7751-16DD-4315-9632-403B258AC61D}" destId="{3376C34D-1817-4B28-B32C-EB4E52ADB504}" srcOrd="1" destOrd="0" parTransId="{9CDE639D-742D-4E37-BEAB-0C666FA99072}" sibTransId="{CFB961FF-5FE6-4AE9-B47C-21D738EFA48D}"/>
    <dgm:cxn modelId="{1266620C-366F-4CEA-9063-01D5AB952A6E}" type="presOf" srcId="{D9C00D2F-2CAA-4EC7-957C-AC532A14C1A5}" destId="{7F7997B7-A1B3-4F95-BB0B-36E73BC70ECD}" srcOrd="1" destOrd="0" presId="urn:microsoft.com/office/officeart/2005/8/layout/list1"/>
    <dgm:cxn modelId="{57391211-CEBD-4BED-8B43-70D5E72FFE8E}" srcId="{D9C00D2F-2CAA-4EC7-957C-AC532A14C1A5}" destId="{A097BEB1-F1C7-49B1-BB25-3F03D5CEA5E8}" srcOrd="1" destOrd="0" parTransId="{57676C88-DC39-4BD2-B671-BF46C2737EC1}" sibTransId="{891B3F98-B33E-49B8-8A72-C305938D1C7B}"/>
    <dgm:cxn modelId="{51206614-0838-4926-9227-989DD2C809F7}" type="presOf" srcId="{36F9FAA4-757D-40FA-9279-0C8E86843BEA}" destId="{A733C890-9453-4A70-9209-751A14F9EB94}" srcOrd="0" destOrd="0" presId="urn:microsoft.com/office/officeart/2005/8/layout/list1"/>
    <dgm:cxn modelId="{E7B8CB16-8C1C-4533-B160-8332684D241A}" type="presOf" srcId="{341634ED-DCC8-4222-A2C6-EC2DEE7E6DFF}" destId="{24DA1478-1BA3-4BC7-A584-4826F8DF5403}" srcOrd="0" destOrd="1" presId="urn:microsoft.com/office/officeart/2005/8/layout/list1"/>
    <dgm:cxn modelId="{50DB181D-0759-4A4E-8882-32F412729169}" srcId="{C0BB7751-16DD-4315-9632-403B258AC61D}" destId="{D9C00D2F-2CAA-4EC7-957C-AC532A14C1A5}" srcOrd="2" destOrd="0" parTransId="{84B7211C-0ABD-4339-AEDE-C29496286D2B}" sibTransId="{2EC75081-B637-4A62-889D-6027D224E9EE}"/>
    <dgm:cxn modelId="{6A3DF91E-4308-43DD-8E11-A960E382B514}" type="presOf" srcId="{D9C00D2F-2CAA-4EC7-957C-AC532A14C1A5}" destId="{E42A80B9-E599-4B21-BCBB-740485EB9646}" srcOrd="0" destOrd="0" presId="urn:microsoft.com/office/officeart/2005/8/layout/list1"/>
    <dgm:cxn modelId="{B7964C27-82A2-4528-8FB2-A4909DFDF58D}" srcId="{3376C34D-1817-4B28-B32C-EB4E52ADB504}" destId="{E138536B-C6B3-4065-BB7E-5A3D58E3D928}" srcOrd="0" destOrd="0" parTransId="{A5589ED6-23FF-4D5A-B951-3EA730D0C239}" sibTransId="{A272C26E-262E-4802-826E-B483D49BF9A8}"/>
    <dgm:cxn modelId="{B556CE35-037B-4286-AF88-D314E7EF72B5}" srcId="{422117C7-A7B9-4849-883A-6EB961484F3B}" destId="{5D56832A-FAC9-4233-A35E-0B9AA56C51DA}" srcOrd="0" destOrd="0" parTransId="{FAC2F078-699A-481A-932B-3C6191021B2D}" sibTransId="{8A9ED0A5-491E-410F-B5BD-83728FF608E2}"/>
    <dgm:cxn modelId="{32815E64-6EDA-4654-A104-86A12E54E590}" srcId="{36F9FAA4-757D-40FA-9279-0C8E86843BEA}" destId="{67534096-70B9-4622-9442-06022C10A1A5}" srcOrd="0" destOrd="0" parTransId="{2541EF47-87FC-436D-AB02-7924EDFBBF3A}" sibTransId="{A8AEB745-D773-4E41-80B0-C81AB80C8A66}"/>
    <dgm:cxn modelId="{54C4AE67-75A2-41AE-9F63-EB614B0209FA}" type="presOf" srcId="{7D7D80C0-EBD5-4A7E-855D-37CB23C7F79F}" destId="{D86CC0BC-87EE-416D-A83A-774D40322F62}" srcOrd="0" destOrd="1" presId="urn:microsoft.com/office/officeart/2005/8/layout/list1"/>
    <dgm:cxn modelId="{406D7276-5003-4847-BD3B-9BFE349C913A}" srcId="{36F9FAA4-757D-40FA-9279-0C8E86843BEA}" destId="{7D7D80C0-EBD5-4A7E-855D-37CB23C7F79F}" srcOrd="1" destOrd="0" parTransId="{5EDF0C7E-7B16-4414-A798-3D99A52E51C6}" sibTransId="{C9C60B49-1FE4-4ECA-B133-5E4361EAF10F}"/>
    <dgm:cxn modelId="{3FF4FB78-E297-46C9-8B57-28C7442E1179}" type="presOf" srcId="{36F9FAA4-757D-40FA-9279-0C8E86843BEA}" destId="{4A8F64F6-EA3F-4ABD-BFE4-8C1B1BD9AC32}" srcOrd="1" destOrd="0" presId="urn:microsoft.com/office/officeart/2005/8/layout/list1"/>
    <dgm:cxn modelId="{3295E78A-99A5-4594-BB01-BD330EACAC3C}" srcId="{422117C7-A7B9-4849-883A-6EB961484F3B}" destId="{341634ED-DCC8-4222-A2C6-EC2DEE7E6DFF}" srcOrd="1" destOrd="0" parTransId="{9289EB46-0746-4FC9-B085-69DA792FA664}" sibTransId="{A5460330-4D37-473B-ACFC-EAF131809332}"/>
    <dgm:cxn modelId="{DB8FD19D-94B3-4EFB-910B-35E79959C977}" type="presOf" srcId="{A097BEB1-F1C7-49B1-BB25-3F03D5CEA5E8}" destId="{BAC17F25-30CC-49EE-BF3D-807FA71D674E}" srcOrd="0" destOrd="1" presId="urn:microsoft.com/office/officeart/2005/8/layout/list1"/>
    <dgm:cxn modelId="{C623BB9F-88EC-4C6C-A8C5-A6C356AE9DE0}" type="presOf" srcId="{5D56832A-FAC9-4233-A35E-0B9AA56C51DA}" destId="{24DA1478-1BA3-4BC7-A584-4826F8DF5403}" srcOrd="0" destOrd="0" presId="urn:microsoft.com/office/officeart/2005/8/layout/list1"/>
    <dgm:cxn modelId="{2ED6E39F-4AEC-4D47-B2A1-22A0431FCD23}" srcId="{D9C00D2F-2CAA-4EC7-957C-AC532A14C1A5}" destId="{0FA0ECC6-CCCE-49AF-900C-5B7B882F621F}" srcOrd="0" destOrd="0" parTransId="{7AEAB96A-51F1-4D7B-93E0-7266039E8A52}" sibTransId="{CF572DAA-0561-482E-BA47-478D4F393115}"/>
    <dgm:cxn modelId="{A0BAF7A9-4D65-45F2-B832-264F3FF2840A}" type="presOf" srcId="{422117C7-A7B9-4849-883A-6EB961484F3B}" destId="{22BC2F68-D297-499D-853D-B09352D5E230}" srcOrd="0" destOrd="0" presId="urn:microsoft.com/office/officeart/2005/8/layout/list1"/>
    <dgm:cxn modelId="{73CF6AAB-EC73-4DAA-BAE1-0AA52A4C80F2}" srcId="{C0BB7751-16DD-4315-9632-403B258AC61D}" destId="{422117C7-A7B9-4849-883A-6EB961484F3B}" srcOrd="3" destOrd="0" parTransId="{E71605D9-6775-4ED0-BF23-F52FC6A0321E}" sibTransId="{D43C9D5C-ABFB-48C4-B240-F2CE8FE07C08}"/>
    <dgm:cxn modelId="{29B49CBA-5F15-428E-90B5-EB213798F2AF}" srcId="{C0BB7751-16DD-4315-9632-403B258AC61D}" destId="{36F9FAA4-757D-40FA-9279-0C8E86843BEA}" srcOrd="0" destOrd="0" parTransId="{B9F61823-BC23-49AE-A1AA-B2B5A165E149}" sibTransId="{3BD408AC-529E-46C1-8248-276323D7DF94}"/>
    <dgm:cxn modelId="{0138E8CC-4041-4DB9-B745-2D2FB89671C6}" type="presOf" srcId="{E755D00F-9124-408A-8EFF-EA06619C041F}" destId="{DD3C3AA3-16ED-4235-9BE9-CD9890798470}" srcOrd="0" destOrd="1" presId="urn:microsoft.com/office/officeart/2005/8/layout/list1"/>
    <dgm:cxn modelId="{34C5D8CD-A471-4B4F-8C6A-21F46C56352E}" type="presOf" srcId="{67534096-70B9-4622-9442-06022C10A1A5}" destId="{D86CC0BC-87EE-416D-A83A-774D40322F62}" srcOrd="0" destOrd="0" presId="urn:microsoft.com/office/officeart/2005/8/layout/list1"/>
    <dgm:cxn modelId="{3A550DCE-29FE-4F7A-A1CC-DC21C7EA3A2C}" type="presOf" srcId="{E138536B-C6B3-4065-BB7E-5A3D58E3D928}" destId="{DD3C3AA3-16ED-4235-9BE9-CD9890798470}" srcOrd="0" destOrd="0" presId="urn:microsoft.com/office/officeart/2005/8/layout/list1"/>
    <dgm:cxn modelId="{20FE1FD1-037B-440E-B1CF-AE2F028AE2AC}" type="presOf" srcId="{C0BB7751-16DD-4315-9632-403B258AC61D}" destId="{C84A15AF-9289-4C8A-85CE-76FC2039AA63}" srcOrd="0" destOrd="0" presId="urn:microsoft.com/office/officeart/2005/8/layout/list1"/>
    <dgm:cxn modelId="{E55FBAD2-F1C5-425C-A59F-0DE63B740605}" type="presOf" srcId="{3376C34D-1817-4B28-B32C-EB4E52ADB504}" destId="{54E45B0F-E031-4713-A293-67280C1D89B2}" srcOrd="1" destOrd="0" presId="urn:microsoft.com/office/officeart/2005/8/layout/list1"/>
    <dgm:cxn modelId="{4ECF44DA-18C6-4080-A679-06427B4593ED}" type="presOf" srcId="{422117C7-A7B9-4849-883A-6EB961484F3B}" destId="{D75004A3-6491-4512-9728-B2F6A9E5EDEA}" srcOrd="1" destOrd="0" presId="urn:microsoft.com/office/officeart/2005/8/layout/list1"/>
    <dgm:cxn modelId="{8A6781E4-C5D8-4BD2-BBFE-FC14466A8E82}" srcId="{3376C34D-1817-4B28-B32C-EB4E52ADB504}" destId="{E755D00F-9124-408A-8EFF-EA06619C041F}" srcOrd="1" destOrd="0" parTransId="{E1A1B64A-CAA7-4369-940C-81AE553F60E5}" sibTransId="{DBC61467-4BD8-4504-A80F-E57D4D2185AE}"/>
    <dgm:cxn modelId="{E8C973EB-AC9A-46F3-8EBB-4CF5ABC7DE52}" type="presOf" srcId="{0FA0ECC6-CCCE-49AF-900C-5B7B882F621F}" destId="{BAC17F25-30CC-49EE-BF3D-807FA71D674E}" srcOrd="0" destOrd="0" presId="urn:microsoft.com/office/officeart/2005/8/layout/list1"/>
    <dgm:cxn modelId="{DFD68CF0-3884-4C91-804E-4A559C688993}" type="presOf" srcId="{3376C34D-1817-4B28-B32C-EB4E52ADB504}" destId="{2583CBC8-364A-4618-9FC2-A14807435890}" srcOrd="0" destOrd="0" presId="urn:microsoft.com/office/officeart/2005/8/layout/list1"/>
    <dgm:cxn modelId="{1451BF55-C833-453C-AB33-BB5EE71AEF72}" type="presParOf" srcId="{C84A15AF-9289-4C8A-85CE-76FC2039AA63}" destId="{7E1CA25A-970B-4380-8781-CC6F4C5DE13A}" srcOrd="0" destOrd="0" presId="urn:microsoft.com/office/officeart/2005/8/layout/list1"/>
    <dgm:cxn modelId="{9F118202-32E9-4687-A5D1-1734372C60DF}" type="presParOf" srcId="{7E1CA25A-970B-4380-8781-CC6F4C5DE13A}" destId="{A733C890-9453-4A70-9209-751A14F9EB94}" srcOrd="0" destOrd="0" presId="urn:microsoft.com/office/officeart/2005/8/layout/list1"/>
    <dgm:cxn modelId="{A7003D68-338C-437C-AE11-8EB9109283F8}" type="presParOf" srcId="{7E1CA25A-970B-4380-8781-CC6F4C5DE13A}" destId="{4A8F64F6-EA3F-4ABD-BFE4-8C1B1BD9AC32}" srcOrd="1" destOrd="0" presId="urn:microsoft.com/office/officeart/2005/8/layout/list1"/>
    <dgm:cxn modelId="{AA836EE2-5EF9-4B7E-866B-6CDF8D623E7D}" type="presParOf" srcId="{C84A15AF-9289-4C8A-85CE-76FC2039AA63}" destId="{9A07F9A2-8469-409B-B7A6-5444C5B04627}" srcOrd="1" destOrd="0" presId="urn:microsoft.com/office/officeart/2005/8/layout/list1"/>
    <dgm:cxn modelId="{9D4C7627-E463-4151-9D06-A21C835AACDE}" type="presParOf" srcId="{C84A15AF-9289-4C8A-85CE-76FC2039AA63}" destId="{D86CC0BC-87EE-416D-A83A-774D40322F62}" srcOrd="2" destOrd="0" presId="urn:microsoft.com/office/officeart/2005/8/layout/list1"/>
    <dgm:cxn modelId="{72236F86-982E-4293-90D6-4C90CA1CDF25}" type="presParOf" srcId="{C84A15AF-9289-4C8A-85CE-76FC2039AA63}" destId="{2DD90A79-787F-428C-A925-4F21E46B6CD6}" srcOrd="3" destOrd="0" presId="urn:microsoft.com/office/officeart/2005/8/layout/list1"/>
    <dgm:cxn modelId="{B9E90998-6D99-48D5-A950-86657E68CAE0}" type="presParOf" srcId="{C84A15AF-9289-4C8A-85CE-76FC2039AA63}" destId="{C06EF7C4-DEDD-4567-A973-4672F0407299}" srcOrd="4" destOrd="0" presId="urn:microsoft.com/office/officeart/2005/8/layout/list1"/>
    <dgm:cxn modelId="{E73ED19D-8F2A-4603-B846-C2748BAD5215}" type="presParOf" srcId="{C06EF7C4-DEDD-4567-A973-4672F0407299}" destId="{2583CBC8-364A-4618-9FC2-A14807435890}" srcOrd="0" destOrd="0" presId="urn:microsoft.com/office/officeart/2005/8/layout/list1"/>
    <dgm:cxn modelId="{B375E8D6-C206-4626-8528-688D1BD78744}" type="presParOf" srcId="{C06EF7C4-DEDD-4567-A973-4672F0407299}" destId="{54E45B0F-E031-4713-A293-67280C1D89B2}" srcOrd="1" destOrd="0" presId="urn:microsoft.com/office/officeart/2005/8/layout/list1"/>
    <dgm:cxn modelId="{0DE3DCE6-1455-4F35-A1F6-06EA586B5C61}" type="presParOf" srcId="{C84A15AF-9289-4C8A-85CE-76FC2039AA63}" destId="{7DE1F93C-A813-4AE8-87EE-405FD4F016BA}" srcOrd="5" destOrd="0" presId="urn:microsoft.com/office/officeart/2005/8/layout/list1"/>
    <dgm:cxn modelId="{013E36DB-E943-4B17-BA5A-FD509DE05D10}" type="presParOf" srcId="{C84A15AF-9289-4C8A-85CE-76FC2039AA63}" destId="{DD3C3AA3-16ED-4235-9BE9-CD9890798470}" srcOrd="6" destOrd="0" presId="urn:microsoft.com/office/officeart/2005/8/layout/list1"/>
    <dgm:cxn modelId="{66A55FDA-1ED3-41C9-800F-B32BD54C345A}" type="presParOf" srcId="{C84A15AF-9289-4C8A-85CE-76FC2039AA63}" destId="{39544EB5-FBF8-4912-959C-11741B7BC974}" srcOrd="7" destOrd="0" presId="urn:microsoft.com/office/officeart/2005/8/layout/list1"/>
    <dgm:cxn modelId="{4F882F5B-5759-4730-ABD7-55AADBA054C6}" type="presParOf" srcId="{C84A15AF-9289-4C8A-85CE-76FC2039AA63}" destId="{64399982-7FC0-46A2-A47F-0E2483C284D7}" srcOrd="8" destOrd="0" presId="urn:microsoft.com/office/officeart/2005/8/layout/list1"/>
    <dgm:cxn modelId="{1FDB08DF-60ED-4841-BB70-25CC1D8DE8A8}" type="presParOf" srcId="{64399982-7FC0-46A2-A47F-0E2483C284D7}" destId="{E42A80B9-E599-4B21-BCBB-740485EB9646}" srcOrd="0" destOrd="0" presId="urn:microsoft.com/office/officeart/2005/8/layout/list1"/>
    <dgm:cxn modelId="{798DE595-6FC9-4FF2-8712-8FF1C3E7C63B}" type="presParOf" srcId="{64399982-7FC0-46A2-A47F-0E2483C284D7}" destId="{7F7997B7-A1B3-4F95-BB0B-36E73BC70ECD}" srcOrd="1" destOrd="0" presId="urn:microsoft.com/office/officeart/2005/8/layout/list1"/>
    <dgm:cxn modelId="{30964F21-3B86-4375-ABD0-3CCC03B177FE}" type="presParOf" srcId="{C84A15AF-9289-4C8A-85CE-76FC2039AA63}" destId="{9F806B65-FC3E-4585-8336-CE50D6672D0D}" srcOrd="9" destOrd="0" presId="urn:microsoft.com/office/officeart/2005/8/layout/list1"/>
    <dgm:cxn modelId="{35D96EC6-E22D-4C55-B81D-A1F1F171E645}" type="presParOf" srcId="{C84A15AF-9289-4C8A-85CE-76FC2039AA63}" destId="{BAC17F25-30CC-49EE-BF3D-807FA71D674E}" srcOrd="10" destOrd="0" presId="urn:microsoft.com/office/officeart/2005/8/layout/list1"/>
    <dgm:cxn modelId="{0F97DB1B-E14F-48FB-B43A-0E1DAB2B679E}" type="presParOf" srcId="{C84A15AF-9289-4C8A-85CE-76FC2039AA63}" destId="{6603E274-2E68-472C-9F86-3C6BD6507AE9}" srcOrd="11" destOrd="0" presId="urn:microsoft.com/office/officeart/2005/8/layout/list1"/>
    <dgm:cxn modelId="{7FCAFBB6-B300-4E88-9C2C-6D3615A33BF8}" type="presParOf" srcId="{C84A15AF-9289-4C8A-85CE-76FC2039AA63}" destId="{E46081E9-C38F-4AC4-A954-02F47DB2C0B8}" srcOrd="12" destOrd="0" presId="urn:microsoft.com/office/officeart/2005/8/layout/list1"/>
    <dgm:cxn modelId="{A990109B-4EA0-4A52-AA22-57EB13223EAA}" type="presParOf" srcId="{E46081E9-C38F-4AC4-A954-02F47DB2C0B8}" destId="{22BC2F68-D297-499D-853D-B09352D5E230}" srcOrd="0" destOrd="0" presId="urn:microsoft.com/office/officeart/2005/8/layout/list1"/>
    <dgm:cxn modelId="{71DAE2EA-0FB4-40C4-9DC1-2CA3D3A61F0C}" type="presParOf" srcId="{E46081E9-C38F-4AC4-A954-02F47DB2C0B8}" destId="{D75004A3-6491-4512-9728-B2F6A9E5EDEA}" srcOrd="1" destOrd="0" presId="urn:microsoft.com/office/officeart/2005/8/layout/list1"/>
    <dgm:cxn modelId="{4C7C9C95-8FED-43AC-BEEC-4D225328A1C8}" type="presParOf" srcId="{C84A15AF-9289-4C8A-85CE-76FC2039AA63}" destId="{8B0A80B1-1846-4BE2-8095-58D9ADC919DE}" srcOrd="13" destOrd="0" presId="urn:microsoft.com/office/officeart/2005/8/layout/list1"/>
    <dgm:cxn modelId="{C239D230-77E3-48BA-821A-977F20832D59}" type="presParOf" srcId="{C84A15AF-9289-4C8A-85CE-76FC2039AA63}" destId="{24DA1478-1BA3-4BC7-A584-4826F8DF540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CC0BC-87EE-416D-A83A-774D40322F62}">
      <dsp:nvSpPr>
        <dsp:cNvPr id="0" name=""/>
        <dsp:cNvSpPr/>
      </dsp:nvSpPr>
      <dsp:spPr>
        <a:xfrm>
          <a:off x="0" y="265238"/>
          <a:ext cx="9489671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504" tIns="270764" rIns="73650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Incorporate recent survey data to reflect current workplace mental health trends.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Include diverse industries and regions for broader applicability.</a:t>
          </a:r>
        </a:p>
      </dsp:txBody>
      <dsp:txXfrm>
        <a:off x="0" y="265238"/>
        <a:ext cx="9489671" cy="737100"/>
      </dsp:txXfrm>
    </dsp:sp>
    <dsp:sp modelId="{4A8F64F6-EA3F-4ABD-BFE4-8C1B1BD9AC32}">
      <dsp:nvSpPr>
        <dsp:cNvPr id="0" name=""/>
        <dsp:cNvSpPr/>
      </dsp:nvSpPr>
      <dsp:spPr>
        <a:xfrm>
          <a:off x="474483" y="73358"/>
          <a:ext cx="664276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81" tIns="0" rIns="25108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Expand the Dataset:</a:t>
          </a:r>
          <a:endParaRPr lang="en-US" sz="1300" kern="1200"/>
        </a:p>
      </dsp:txBody>
      <dsp:txXfrm>
        <a:off x="493217" y="92092"/>
        <a:ext cx="6605301" cy="346292"/>
      </dsp:txXfrm>
    </dsp:sp>
    <dsp:sp modelId="{DD3C3AA3-16ED-4235-9BE9-CD9890798470}">
      <dsp:nvSpPr>
        <dsp:cNvPr id="0" name=""/>
        <dsp:cNvSpPr/>
      </dsp:nvSpPr>
      <dsp:spPr>
        <a:xfrm>
          <a:off x="0" y="1264418"/>
          <a:ext cx="9489671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504" tIns="270764" rIns="73650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Explore deep learning models to capture more complex patterns.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Test ensemble methods to further enhance predictive performance.</a:t>
          </a:r>
        </a:p>
      </dsp:txBody>
      <dsp:txXfrm>
        <a:off x="0" y="1264418"/>
        <a:ext cx="9489671" cy="737100"/>
      </dsp:txXfrm>
    </dsp:sp>
    <dsp:sp modelId="{54E45B0F-E031-4713-A293-67280C1D89B2}">
      <dsp:nvSpPr>
        <dsp:cNvPr id="0" name=""/>
        <dsp:cNvSpPr/>
      </dsp:nvSpPr>
      <dsp:spPr>
        <a:xfrm>
          <a:off x="474483" y="1072538"/>
          <a:ext cx="664276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81" tIns="0" rIns="25108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Advanced Modeling Techniques:</a:t>
          </a:r>
          <a:endParaRPr lang="en-US" sz="1300" kern="1200"/>
        </a:p>
      </dsp:txBody>
      <dsp:txXfrm>
        <a:off x="493217" y="1091272"/>
        <a:ext cx="6605301" cy="346292"/>
      </dsp:txXfrm>
    </dsp:sp>
    <dsp:sp modelId="{BAC17F25-30CC-49EE-BF3D-807FA71D674E}">
      <dsp:nvSpPr>
        <dsp:cNvPr id="0" name=""/>
        <dsp:cNvSpPr/>
      </dsp:nvSpPr>
      <dsp:spPr>
        <a:xfrm>
          <a:off x="0" y="2263598"/>
          <a:ext cx="9489671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504" tIns="270764" rIns="73650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Analyze industry-specific factors or organizational policies.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Study the impact of remote work and hybrid environments.</a:t>
          </a:r>
        </a:p>
      </dsp:txBody>
      <dsp:txXfrm>
        <a:off x="0" y="2263598"/>
        <a:ext cx="9489671" cy="737100"/>
      </dsp:txXfrm>
    </dsp:sp>
    <dsp:sp modelId="{7F7997B7-A1B3-4F95-BB0B-36E73BC70ECD}">
      <dsp:nvSpPr>
        <dsp:cNvPr id="0" name=""/>
        <dsp:cNvSpPr/>
      </dsp:nvSpPr>
      <dsp:spPr>
        <a:xfrm>
          <a:off x="474483" y="2071718"/>
          <a:ext cx="664276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81" tIns="0" rIns="25108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Incorporate Additional Features:</a:t>
          </a:r>
          <a:endParaRPr lang="en-US" sz="1300" kern="1200"/>
        </a:p>
      </dsp:txBody>
      <dsp:txXfrm>
        <a:off x="493217" y="2090452"/>
        <a:ext cx="6605301" cy="346292"/>
      </dsp:txXfrm>
    </dsp:sp>
    <dsp:sp modelId="{24DA1478-1BA3-4BC7-A584-4826F8DF5403}">
      <dsp:nvSpPr>
        <dsp:cNvPr id="0" name=""/>
        <dsp:cNvSpPr/>
      </dsp:nvSpPr>
      <dsp:spPr>
        <a:xfrm>
          <a:off x="0" y="3262778"/>
          <a:ext cx="9489671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504" tIns="270764" rIns="73650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Collaborate with organizations to apply insights in real-world workplace policies.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Develop an interactive tool for HR departments to predict employee needs.</a:t>
          </a:r>
        </a:p>
      </dsp:txBody>
      <dsp:txXfrm>
        <a:off x="0" y="3262778"/>
        <a:ext cx="9489671" cy="737100"/>
      </dsp:txXfrm>
    </dsp:sp>
    <dsp:sp modelId="{D75004A3-6491-4512-9728-B2F6A9E5EDEA}">
      <dsp:nvSpPr>
        <dsp:cNvPr id="0" name=""/>
        <dsp:cNvSpPr/>
      </dsp:nvSpPr>
      <dsp:spPr>
        <a:xfrm>
          <a:off x="474483" y="3070898"/>
          <a:ext cx="664276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081" tIns="0" rIns="25108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Practical Implementation:</a:t>
          </a:r>
          <a:endParaRPr lang="en-US" sz="1300" kern="1200"/>
        </a:p>
      </dsp:txBody>
      <dsp:txXfrm>
        <a:off x="493217" y="3089632"/>
        <a:ext cx="6605301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8223" y="411479"/>
            <a:ext cx="8198081" cy="3291840"/>
          </a:xfrm>
        </p:spPr>
        <p:txBody>
          <a:bodyPr/>
          <a:lstStyle/>
          <a:p>
            <a:r>
              <a:rPr lang="en-US" sz="5400" dirty="0"/>
              <a:t>Mental Health in the Workplace Analysis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66EC-E921-CC97-960C-3E610E92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0C88-55C1-270E-5329-A7AC8D7D6F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Who is more likely to seek treatment? (e.g., based on their age, gender, family history, or workplace conditions).</a:t>
            </a:r>
          </a:p>
          <a:p>
            <a:r>
              <a:rPr lang="en-US" sz="2200" dirty="0"/>
              <a:t>What factors matter the most? (e.g., Does having workplace benefits or family history make a big difference?).</a:t>
            </a:r>
          </a:p>
          <a:p>
            <a:r>
              <a:rPr lang="en-US" sz="2200" dirty="0"/>
              <a:t>How accurate can we be at predicting this? (e.g., How well do the models work?).</a:t>
            </a:r>
          </a:p>
        </p:txBody>
      </p:sp>
    </p:spTree>
    <p:extLst>
      <p:ext uri="{BB962C8B-B14F-4D97-AF65-F5344CB8AC3E}">
        <p14:creationId xmlns:p14="http://schemas.microsoft.com/office/powerpoint/2010/main" val="205153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C042-DB1E-29A1-F433-9CDC16FC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1716" y="411479"/>
            <a:ext cx="6914588" cy="3291840"/>
          </a:xfrm>
        </p:spPr>
        <p:txBody>
          <a:bodyPr/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87189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D6F27DE-EE89-3BFF-B584-4980A9DF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 - 1</a:t>
            </a:r>
          </a:p>
        </p:txBody>
      </p:sp>
      <p:pic>
        <p:nvPicPr>
          <p:cNvPr id="6" name="Picture Placeholder 5" descr="A graph of different age and gender&#10;&#10;Description automatically generated">
            <a:extLst>
              <a:ext uri="{FF2B5EF4-FFF2-40B4-BE49-F238E27FC236}">
                <a16:creationId xmlns:a16="http://schemas.microsoft.com/office/drawing/2014/main" id="{91B5B703-0FBA-F321-EFB9-FAB04D95AF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2441171"/>
            <a:ext cx="7782385" cy="3832824"/>
          </a:xfrm>
          <a:noFill/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162C79-427B-A3E0-3FD6-F7D12DFB41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>
            <a:normAutofit/>
          </a:bodyPr>
          <a:lstStyle/>
          <a:p>
            <a:r>
              <a:rPr lang="en-US" sz="1700" dirty="0"/>
              <a:t>This chart highlights the relationship between age, gender, and treatment-seeking behavior. It underscores that:</a:t>
            </a:r>
          </a:p>
          <a:p>
            <a:r>
              <a:rPr lang="en-US" sz="1700" dirty="0"/>
              <a:t>Females and non-binary individuals are more likely to seek treatment.</a:t>
            </a:r>
          </a:p>
          <a:p>
            <a:r>
              <a:rPr lang="en-US" sz="1700" dirty="0"/>
              <a:t>The 20–40 age group is the most affected and the most likely to seek treatment.</a:t>
            </a:r>
          </a:p>
          <a:p>
            <a:r>
              <a:rPr lang="en-US" sz="1700" dirty="0"/>
              <a:t>Targeted mental health initiatives should focus on younger individuals and address barriers preventing males from seeking treatment.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9842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97D11F0-35B5-2AE3-2007-1446D42E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 - 2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7CFC557-DC7A-DE2A-643D-5308596212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3421165" cy="4077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This graph highlights the strong relationship between mental health-related work interference and treatment-seeking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This graph suggests that work interference can be a key motivator for individuals to seek mental health support.</a:t>
            </a:r>
            <a:br>
              <a:rPr lang="en-US" sz="1900" dirty="0"/>
            </a:br>
            <a:endParaRPr lang="en-US" sz="1900" dirty="0"/>
          </a:p>
        </p:txBody>
      </p:sp>
      <p:pic>
        <p:nvPicPr>
          <p:cNvPr id="6" name="Content Placeholder 5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3D0B7F00-FF6F-CE59-7FD0-CF11124D1C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427" y="584005"/>
            <a:ext cx="7572589" cy="4486759"/>
          </a:xfrm>
          <a:noFill/>
        </p:spPr>
      </p:pic>
    </p:spTree>
    <p:extLst>
      <p:ext uri="{BB962C8B-B14F-4D97-AF65-F5344CB8AC3E}">
        <p14:creationId xmlns:p14="http://schemas.microsoft.com/office/powerpoint/2010/main" val="334384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08C6-1886-BC80-8105-708ADF0E8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 - 3</a:t>
            </a:r>
          </a:p>
        </p:txBody>
      </p:sp>
      <p:pic>
        <p:nvPicPr>
          <p:cNvPr id="6" name="Content Placeholder 5" descr="A graph showing a number of people with mental health consequences&#10;&#10;Description automatically generated">
            <a:extLst>
              <a:ext uri="{FF2B5EF4-FFF2-40B4-BE49-F238E27FC236}">
                <a16:creationId xmlns:a16="http://schemas.microsoft.com/office/drawing/2014/main" id="{28451789-DBDF-26DF-E1FE-384FDB4F1C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7" b="3"/>
          <a:stretch/>
        </p:blipFill>
        <p:spPr>
          <a:xfrm>
            <a:off x="462519" y="2433499"/>
            <a:ext cx="6453670" cy="4040002"/>
          </a:xfrm>
          <a:noFill/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716D9D-244C-01F2-2FF1-6277C99EF213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7198822" y="2433499"/>
            <a:ext cx="4368338" cy="384049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The chart highlights how perceptions of workplace mental health consequences vary by gender. It may indicate differences in workplace experiences, with males being less likely to perceive consequences.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Males are the majority in all three categories, suggesting that more men participated in the survey or felt more strongly about the consequences.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Female respondents, while fewer, seem to distribute more evenly across the three categories, indicating greater variance in their perceptions. </a:t>
            </a:r>
          </a:p>
        </p:txBody>
      </p:sp>
    </p:spTree>
    <p:extLst>
      <p:ext uri="{BB962C8B-B14F-4D97-AF65-F5344CB8AC3E}">
        <p14:creationId xmlns:p14="http://schemas.microsoft.com/office/powerpoint/2010/main" val="307331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9CCD-007E-42E5-4CB9-E05F864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Logistic Regression Results</a:t>
            </a:r>
          </a:p>
        </p:txBody>
      </p:sp>
      <p:pic>
        <p:nvPicPr>
          <p:cNvPr id="12" name="Picture 11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787FC681-9AF0-201E-0EE0-029417FC6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7" b="-3"/>
          <a:stretch/>
        </p:blipFill>
        <p:spPr>
          <a:xfrm>
            <a:off x="594360" y="2443942"/>
            <a:ext cx="4781167" cy="3830053"/>
          </a:xfrm>
          <a:prstGeom prst="rect">
            <a:avLst/>
          </a:prstGeom>
          <a:noFill/>
        </p:spPr>
      </p:pic>
      <p:pic>
        <p:nvPicPr>
          <p:cNvPr id="14" name="Picture 13" descr="A graph showing a curve&#10;&#10;Description automatically generated">
            <a:extLst>
              <a:ext uri="{FF2B5EF4-FFF2-40B4-BE49-F238E27FC236}">
                <a16:creationId xmlns:a16="http://schemas.microsoft.com/office/drawing/2014/main" id="{679663E6-14CB-A458-2C9D-CF3D2F2C7A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7" b="2"/>
          <a:stretch/>
        </p:blipFill>
        <p:spPr>
          <a:xfrm>
            <a:off x="5881898" y="2443942"/>
            <a:ext cx="4781167" cy="38300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932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A96D-0286-A61D-A67E-66878585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Random Forest Results</a:t>
            </a:r>
          </a:p>
        </p:txBody>
      </p:sp>
      <p:pic>
        <p:nvPicPr>
          <p:cNvPr id="14" name="Content Placeholder 13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89469DEE-8070-6CDA-16AC-D94B8865CE0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" b="-3"/>
          <a:stretch/>
        </p:blipFill>
        <p:spPr>
          <a:xfrm>
            <a:off x="594360" y="2360815"/>
            <a:ext cx="4884937" cy="3913180"/>
          </a:xfrm>
          <a:noFill/>
        </p:spPr>
      </p:pic>
      <p:pic>
        <p:nvPicPr>
          <p:cNvPr id="16" name="Content Placeholder 15" descr="A graph showing a curve&#10;&#10;Description automatically generated">
            <a:extLst>
              <a:ext uri="{FF2B5EF4-FFF2-40B4-BE49-F238E27FC236}">
                <a16:creationId xmlns:a16="http://schemas.microsoft.com/office/drawing/2014/main" id="{C30C969B-B778-646A-B138-34D876776CF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81" b="1"/>
          <a:stretch/>
        </p:blipFill>
        <p:spPr>
          <a:xfrm>
            <a:off x="5881898" y="2360815"/>
            <a:ext cx="4884937" cy="3913180"/>
          </a:xfrm>
          <a:noFill/>
        </p:spPr>
      </p:pic>
    </p:spTree>
    <p:extLst>
      <p:ext uri="{BB962C8B-B14F-4D97-AF65-F5344CB8AC3E}">
        <p14:creationId xmlns:p14="http://schemas.microsoft.com/office/powerpoint/2010/main" val="66535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8E3B-1DE6-E018-F23B-907666E2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KNN Results </a:t>
            </a:r>
          </a:p>
        </p:txBody>
      </p:sp>
      <p:pic>
        <p:nvPicPr>
          <p:cNvPr id="6" name="Content Placeholder 5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17063F16-DC6C-CA6D-9F8D-BFF6674FA2C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0" b="-1"/>
          <a:stretch/>
        </p:blipFill>
        <p:spPr>
          <a:xfrm>
            <a:off x="594360" y="2355125"/>
            <a:ext cx="4892040" cy="3918870"/>
          </a:xfrm>
          <a:noFill/>
        </p:spPr>
      </p:pic>
      <p:pic>
        <p:nvPicPr>
          <p:cNvPr id="8" name="Content Placeholder 7" descr="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83097850-D414-B7C8-9B2E-219B2649345F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" r="8368" b="-2"/>
          <a:stretch/>
        </p:blipFill>
        <p:spPr>
          <a:xfrm>
            <a:off x="5881898" y="2227811"/>
            <a:ext cx="5050970" cy="4046184"/>
          </a:xfrm>
          <a:noFill/>
        </p:spPr>
      </p:pic>
    </p:spTree>
    <p:extLst>
      <p:ext uri="{BB962C8B-B14F-4D97-AF65-F5344CB8AC3E}">
        <p14:creationId xmlns:p14="http://schemas.microsoft.com/office/powerpoint/2010/main" val="325039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1B54-463D-023C-7EC9-B3C4F907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Naïve Bayes Results</a:t>
            </a:r>
          </a:p>
        </p:txBody>
      </p:sp>
      <p:pic>
        <p:nvPicPr>
          <p:cNvPr id="6" name="Content Placeholder 5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FF84D191-2138-4360-C2EE-2B272480E53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" r="-1" b="4033"/>
          <a:stretch/>
        </p:blipFill>
        <p:spPr>
          <a:xfrm>
            <a:off x="594360" y="2262413"/>
            <a:ext cx="5007775" cy="4011582"/>
          </a:xfrm>
          <a:noFill/>
        </p:spPr>
      </p:pic>
      <p:pic>
        <p:nvPicPr>
          <p:cNvPr id="8" name="Content Placeholder 7" descr="A graph showing a curve&#10;&#10;Description automatically generated">
            <a:extLst>
              <a:ext uri="{FF2B5EF4-FFF2-40B4-BE49-F238E27FC236}">
                <a16:creationId xmlns:a16="http://schemas.microsoft.com/office/drawing/2014/main" id="{8FF42522-4000-0BF8-CEAA-A845D1A9AE3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6" b="-1"/>
          <a:stretch/>
        </p:blipFill>
        <p:spPr>
          <a:xfrm>
            <a:off x="5881898" y="2262413"/>
            <a:ext cx="5007775" cy="4011582"/>
          </a:xfrm>
          <a:noFill/>
        </p:spPr>
      </p:pic>
    </p:spTree>
    <p:extLst>
      <p:ext uri="{BB962C8B-B14F-4D97-AF65-F5344CB8AC3E}">
        <p14:creationId xmlns:p14="http://schemas.microsoft.com/office/powerpoint/2010/main" val="20439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7232114" cy="3709987"/>
          </a:xfrm>
        </p:spPr>
        <p:txBody>
          <a:bodyPr tIns="457200"/>
          <a:lstStyle/>
          <a:p>
            <a:r>
              <a:rPr lang="en-US" dirty="0">
                <a:solidFill>
                  <a:schemeClr val="bg1"/>
                </a:solidFill>
              </a:rPr>
              <a:t>Akhil </a:t>
            </a:r>
            <a:r>
              <a:rPr lang="en-US" dirty="0" err="1">
                <a:solidFill>
                  <a:schemeClr val="bg1"/>
                </a:solidFill>
              </a:rPr>
              <a:t>Bhimarasetty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Phani</a:t>
            </a:r>
            <a:r>
              <a:rPr lang="en-US" dirty="0">
                <a:solidFill>
                  <a:schemeClr val="bg1"/>
                </a:solidFill>
              </a:rPr>
              <a:t> Venkata Krishna Varun </a:t>
            </a:r>
            <a:r>
              <a:rPr lang="en-US" dirty="0" err="1">
                <a:solidFill>
                  <a:schemeClr val="bg1"/>
                </a:solidFill>
              </a:rPr>
              <a:t>Vegi</a:t>
            </a:r>
            <a:r>
              <a:rPr lang="en-US" dirty="0">
                <a:solidFill>
                  <a:schemeClr val="bg1"/>
                </a:solidFill>
              </a:rPr>
              <a:t> Sai Raghavendra</a:t>
            </a:r>
          </a:p>
          <a:p>
            <a:r>
              <a:rPr lang="en-US" dirty="0">
                <a:solidFill>
                  <a:schemeClr val="bg1"/>
                </a:solidFill>
              </a:rPr>
              <a:t>Pranavi Rao Lingala</a:t>
            </a:r>
          </a:p>
          <a:p>
            <a:r>
              <a:rPr lang="en-US" dirty="0" err="1">
                <a:solidFill>
                  <a:schemeClr val="bg1"/>
                </a:solidFill>
              </a:rPr>
              <a:t>Sathvika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Bandlamudi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Anjani Chippa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9429626" cy="359747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Naïve Bayes emerged as the best-performing model with the highest accuracy and AUC-ROC scores.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factors influencing treatment-seeking behavior included:</a:t>
            </a:r>
          </a:p>
          <a:p>
            <a:pPr marL="1028700" lvl="1" indent="-342900"/>
            <a:r>
              <a:rPr lang="en-US" dirty="0"/>
              <a:t>Gender</a:t>
            </a:r>
          </a:p>
          <a:p>
            <a:pPr marL="1028700" lvl="1" indent="-342900"/>
            <a:r>
              <a:rPr lang="en-US" dirty="0"/>
              <a:t>Family history of mental health issues</a:t>
            </a:r>
          </a:p>
          <a:p>
            <a:pPr marL="1028700" lvl="1" indent="-342900"/>
            <a:r>
              <a:rPr lang="en-US" dirty="0"/>
              <a:t>Availability of workplace support programs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 learning proved effective in identifying patterns and trends in mental health treatment-seeking behavior.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project highlights the importance of data-driven approaches for addressing workplace mental health challenges.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A90F-949B-E714-5D5C-36C6BA12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A0D24E-0772-89F7-3F79-C98DB7645F6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48167587"/>
              </p:ext>
            </p:extLst>
          </p:nvPr>
        </p:nvGraphicFramePr>
        <p:xfrm>
          <a:off x="2391384" y="2244435"/>
          <a:ext cx="9489671" cy="4073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975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95316" y="2049901"/>
            <a:ext cx="7810500" cy="3700462"/>
          </a:xfrm>
        </p:spPr>
        <p:txBody>
          <a:bodyPr>
            <a:normAutofit/>
          </a:bodyPr>
          <a:lstStyle/>
          <a:p>
            <a:r>
              <a:rPr lang="en-US" sz="1800" dirty="0"/>
              <a:t>Mental health is crucial for employee well-being and organizational success.</a:t>
            </a:r>
          </a:p>
          <a:p>
            <a:r>
              <a:rPr lang="en-US" sz="1800" dirty="0"/>
              <a:t>Stigma often prevents employees from seeking treatment, impacting productivity.</a:t>
            </a:r>
          </a:p>
          <a:p>
            <a:r>
              <a:rPr lang="en-US" sz="1800" dirty="0"/>
              <a:t>Analyzing mental health treatment-seeking behavior using survey data.</a:t>
            </a:r>
          </a:p>
          <a:p>
            <a:r>
              <a:rPr lang="en-US" sz="1800" dirty="0"/>
              <a:t>Identifying demographic and workplace factors that influence this behavior.</a:t>
            </a:r>
          </a:p>
          <a:p>
            <a:r>
              <a:rPr lang="en-US" sz="1800" dirty="0"/>
              <a:t>Develop predictive models to understand and classify treatment-seeking tendencies.</a:t>
            </a:r>
          </a:p>
          <a:p>
            <a:r>
              <a:rPr lang="en-US" sz="1800" dirty="0"/>
              <a:t>Provide insights for creating supportive workplace policies.</a:t>
            </a:r>
          </a:p>
          <a:p>
            <a:endParaRPr lang="en-US" sz="1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0B30A155-6D81-83F6-231E-8F5A779B5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Mental health is crucial for employee well-being and organizational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Stigma often prevents employees from seeking treatment, impacting productivity. 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8119F-CBB9-5AA8-4E7D-50EC276C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09D9-834E-B434-A731-79A5139D88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200" dirty="0"/>
              <a:t>Importance of Mental Health</a:t>
            </a:r>
          </a:p>
          <a:p>
            <a:r>
              <a:rPr lang="en-US" sz="2200" dirty="0"/>
              <a:t>Impact on Workplace Productivity</a:t>
            </a:r>
          </a:p>
          <a:p>
            <a:r>
              <a:rPr lang="en-US" sz="2200" dirty="0"/>
              <a:t>Data-Driven Insights</a:t>
            </a:r>
          </a:p>
          <a:p>
            <a:r>
              <a:rPr lang="en-US" sz="2200" dirty="0"/>
              <a:t>Personal Interest</a:t>
            </a:r>
          </a:p>
          <a:p>
            <a:r>
              <a:rPr lang="en-US" sz="2200" dirty="0"/>
              <a:t>Relevance of Machine Learning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28CA-616D-0184-B525-B40BA8F7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2ED5-18D5-E5D0-7340-4A72E7A89A1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reviewed literature highlights three key studies that underscore the importance of mental health in workplace settings:</a:t>
            </a:r>
          </a:p>
          <a:p>
            <a:pPr marL="457200" indent="-457200">
              <a:buAutoNum type="arabicPeriod"/>
            </a:pPr>
            <a:r>
              <a:rPr lang="en-US" b="1" dirty="0"/>
              <a:t>WHO Study (Harnois &amp; Gabriel)</a:t>
            </a:r>
          </a:p>
          <a:p>
            <a:r>
              <a:rPr lang="en-US" dirty="0"/>
              <a:t>Analyzed mental health disorders in workplaces</a:t>
            </a:r>
          </a:p>
          <a:p>
            <a:r>
              <a:rPr lang="en-US" dirty="0"/>
              <a:t>Explored how work environments impact mental health</a:t>
            </a:r>
          </a:p>
          <a:p>
            <a:r>
              <a:rPr lang="en-US" dirty="0"/>
              <a:t>Developed best practices for organizational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4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73C73-BC6E-8355-8610-227A8397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905C-E4FA-A1FF-9D9E-07094DDC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2C2DD-488E-3183-4672-06F32AAA0F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11910" y="1946787"/>
            <a:ext cx="8356190" cy="40345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2. Employee Well-Being Research (Bryson, Forth, &amp; Stokes)</a:t>
            </a:r>
          </a:p>
          <a:p>
            <a:r>
              <a:rPr lang="en-US" dirty="0"/>
              <a:t>Demonstrated a direct link between employee mental health and organizational performance</a:t>
            </a:r>
          </a:p>
          <a:p>
            <a:r>
              <a:rPr lang="en-US" dirty="0"/>
              <a:t>Found that investing in mental health support improves productivity</a:t>
            </a:r>
          </a:p>
          <a:p>
            <a:r>
              <a:rPr lang="en-US" dirty="0"/>
              <a:t>Showed mental health programs provide significant business returns</a:t>
            </a:r>
          </a:p>
          <a:p>
            <a:pPr marL="0" indent="0">
              <a:buNone/>
            </a:pPr>
            <a:r>
              <a:rPr lang="en-US" b="1" dirty="0"/>
              <a:t>3. Workplace Stress Analysis (</a:t>
            </a:r>
            <a:r>
              <a:rPr lang="en-US" b="1" dirty="0" err="1"/>
              <a:t>Ganster</a:t>
            </a:r>
            <a:r>
              <a:rPr lang="en-US" b="1" dirty="0"/>
              <a:t> &amp; Rosen)</a:t>
            </a:r>
          </a:p>
          <a:p>
            <a:r>
              <a:rPr lang="en-US" dirty="0"/>
              <a:t>Identified various workplace stressors contributing to mental health issues</a:t>
            </a:r>
          </a:p>
          <a:p>
            <a:r>
              <a:rPr lang="en-US" dirty="0"/>
              <a:t>Recommended targeted interventions to mitigate stress-related challenges</a:t>
            </a:r>
          </a:p>
          <a:p>
            <a:r>
              <a:rPr lang="en-US" dirty="0"/>
              <a:t>Emphasized the connection between mental health and work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8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Research Approach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Dataset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b="1" dirty="0"/>
              <a:t>Dataset </a:t>
            </a:r>
          </a:p>
          <a:p>
            <a:r>
              <a:rPr lang="en-US" b="1" dirty="0"/>
              <a:t>Source: </a:t>
            </a:r>
            <a:r>
              <a:rPr lang="en-US" dirty="0"/>
              <a:t>2014 Workplace Mental Health Survey (Kaggle).</a:t>
            </a:r>
          </a:p>
          <a:p>
            <a:r>
              <a:rPr lang="en-US" b="1" dirty="0"/>
              <a:t>Attributes: </a:t>
            </a:r>
            <a:r>
              <a:rPr lang="en-US" dirty="0"/>
              <a:t>Age, gender, employment type, family history, workplace mental health resources, and treatment-seeking behavior.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b="1" dirty="0"/>
              <a:t>Data Preparation: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Cleaned up missing and inconsistent data to make it usable.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Grouped age into ranges and standardized gender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Added features like company size and employee support options for better analysis.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471F-363F-E1BC-1827-B5A7F128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07CF-F3CC-103F-0271-37CE2DD986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7133795" cy="3597470"/>
          </a:xfrm>
        </p:spPr>
        <p:txBody>
          <a:bodyPr/>
          <a:lstStyle/>
          <a:p>
            <a:r>
              <a:rPr lang="en-US" b="1" dirty="0"/>
              <a:t>Naive Bayes: </a:t>
            </a:r>
            <a:r>
              <a:rPr lang="en-US" dirty="0"/>
              <a:t>Simple and good for categorical data.</a:t>
            </a:r>
          </a:p>
          <a:p>
            <a:r>
              <a:rPr lang="en-US" b="1" dirty="0"/>
              <a:t>Logistic Regression: </a:t>
            </a:r>
            <a:r>
              <a:rPr lang="en-US" dirty="0"/>
              <a:t>Great for seeing how individual factors impact outcomes.</a:t>
            </a:r>
          </a:p>
          <a:p>
            <a:r>
              <a:rPr lang="en-US" b="1" dirty="0"/>
              <a:t>K-Nearest Neighbors (KNN): </a:t>
            </a:r>
            <a:r>
              <a:rPr lang="en-US" dirty="0"/>
              <a:t>Looks at similar data points to make predictions.</a:t>
            </a:r>
          </a:p>
          <a:p>
            <a:r>
              <a:rPr lang="en-US" b="1" dirty="0"/>
              <a:t>Random Forest: </a:t>
            </a:r>
            <a:r>
              <a:rPr lang="en-US" dirty="0"/>
              <a:t>A collection of decision trees working together, and it performed the best.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113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{C153BC78-06E1-465D-A64E-BC2A79FD631E}tf78853419_win32</Template>
  <TotalTime>139</TotalTime>
  <Words>836</Words>
  <Application>Microsoft Office PowerPoint</Application>
  <PresentationFormat>Widescreen</PresentationFormat>
  <Paragraphs>105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Custom</vt:lpstr>
      <vt:lpstr>Mental Health in the Workplace Analysis</vt:lpstr>
      <vt:lpstr>Team Members</vt:lpstr>
      <vt:lpstr>Introduction</vt:lpstr>
      <vt:lpstr>Problem Statement and Motivation</vt:lpstr>
      <vt:lpstr>Literature Review</vt:lpstr>
      <vt:lpstr>Literature Review</vt:lpstr>
      <vt:lpstr>Research Approach</vt:lpstr>
      <vt:lpstr>Dataset and Preprocessing</vt:lpstr>
      <vt:lpstr>Machine Learning Models Used:</vt:lpstr>
      <vt:lpstr>Research Questions</vt:lpstr>
      <vt:lpstr>Exploratory Data Analysis</vt:lpstr>
      <vt:lpstr>Exploratory Data Analysis - 1</vt:lpstr>
      <vt:lpstr>Exploratory Data Analysis - 2</vt:lpstr>
      <vt:lpstr>Exploratory Data Analysis - 3</vt:lpstr>
      <vt:lpstr>Results</vt:lpstr>
      <vt:lpstr>Logistic Regression Results</vt:lpstr>
      <vt:lpstr>Random Forest Results</vt:lpstr>
      <vt:lpstr>KNN Results </vt:lpstr>
      <vt:lpstr>Naïve Bayes Results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Vegi, Sai Thanmayee (vegise)</dc:creator>
  <cp:lastModifiedBy>Vegi, Sai Thanmayee (vegise)</cp:lastModifiedBy>
  <cp:revision>3</cp:revision>
  <dcterms:created xsi:type="dcterms:W3CDTF">2024-12-07T00:38:58Z</dcterms:created>
  <dcterms:modified xsi:type="dcterms:W3CDTF">2024-12-07T02:58:03Z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