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382D-50AF-F8D5-D7DE-CEB8BC66E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A82D7-A5B6-5DA3-CD90-AD92A8C18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CFE2-5239-5C17-FFED-D6E7464C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C0EE-D8D6-7368-8274-BF885BEE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03CA-AE70-11A9-9475-61A71ED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BB88-741D-8EDA-C75E-F84180AD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FC51F-E17F-64F1-71E2-1E2FE972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791D-66A8-7012-82ED-D82CDDA7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B9CDA-DCEB-C41C-A43E-00082CA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6887-9B08-1617-BBCD-FC34BC23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82760-0083-87C1-E0DF-2E36A14E8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3D9B5-FE4C-FBF0-06F8-2D78F887E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BC8F-FC67-2A28-2E01-00BC655A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DDFA-23B6-6723-3ACF-709169FF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7A74-31D1-9AA1-5307-E6E7116C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7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EFC9-8867-403C-8FD5-8918F8EB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9F76-9016-F82D-0C7A-52B16E27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6076B-C029-64D6-1FD8-75291D7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60AA-8F10-0CCE-08A0-A4E305DE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7B3F-DDD3-D309-910D-E02DC6A3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CD84-6BA0-ED53-ED55-FE4EE14A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9E112-5FCE-CFEB-18C9-A5F17748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0D5D4-0D9B-00FE-54E4-AC8F37E5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65EF-B0EB-509D-3B19-9DD4D20B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A705C-E79C-8D20-C996-B6F41206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498-11FC-0968-C5D3-ECA50F1D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6B02-E165-CD7C-D5F8-E11EA94B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A4C00-EF8D-E57E-FC1F-05E88A59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03905-14F4-F8E4-8668-146CE907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CE019-201A-EDE1-B2E4-6848B94F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BBEA7-DDDD-6940-7C16-18BEB77A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6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E96D-971B-E454-3704-C552436D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433AF-7852-87C7-75D9-49256139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3C904-D125-E312-4FE5-05A0A049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98AC7-B9B2-08A0-48B7-2CD0E23E6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7F2C2-7CE9-B810-A645-F80FF2DE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61D74-A294-FF0A-E0F0-491D9015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14CC5-6794-17CD-5E1B-FC0B76CF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79060-4A5B-35BD-13DD-10EC7222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1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21A4-2CE8-794B-1164-6473F59D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4C21D-54EE-5528-6A55-B8F4B323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88F42-1C12-245D-E871-2E1B25C8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6E0C1-0484-8702-7C2A-0089586B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9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24315-F32E-7154-89B8-E18AF335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6DE3C-B420-85AF-0E52-5E380610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3F9E7-7050-554D-F5DF-DC5F4629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1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7F6C-840B-0E73-5AAB-2A881A84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AE3A-8011-3864-4B21-FDC9682E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66D7E-5D51-6035-BCF9-3130DC19F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F6818-8784-1E35-2F39-2B2291CE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C6CFA-9D2C-BE95-AF7C-A3D86C70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9C4D-01D9-5E74-1F51-9A288F99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26B1-3B35-616B-5F2F-C4BDC449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92E8F-7ECA-6601-ECC0-0652C1E1A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48F3A-DECC-8F52-2CA7-508F45393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4131A-8916-6C88-650B-E5BE3A1E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687E9-8714-C392-2A85-B3574F0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C4A16-11FF-3C8D-A41F-9AA5120A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AAE76-59E0-1802-7673-722D3ABA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4AA1-7946-2F0D-6AAE-23670D63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CB3CB-063A-8D32-95D8-3543C5ADA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213B-6840-4626-83BD-60ADB3E3A08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BF37-5944-70F8-1701-24FAF4C6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754C-A52B-8D45-4DB2-66475FE6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A3D6-6B2D-4B11-985A-A91DE318E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41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A46AFBE-7764-30F6-D0FD-8469268A1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69298"/>
              </p:ext>
            </p:extLst>
          </p:nvPr>
        </p:nvGraphicFramePr>
        <p:xfrm>
          <a:off x="838199" y="3225243"/>
          <a:ext cx="7569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59">
                  <a:extLst>
                    <a:ext uri="{9D8B030D-6E8A-4147-A177-3AD203B41FA5}">
                      <a16:colId xmlns:a16="http://schemas.microsoft.com/office/drawing/2014/main" val="3147084096"/>
                    </a:ext>
                  </a:extLst>
                </a:gridCol>
                <a:gridCol w="2059389">
                  <a:extLst>
                    <a:ext uri="{9D8B030D-6E8A-4147-A177-3AD203B41FA5}">
                      <a16:colId xmlns:a16="http://schemas.microsoft.com/office/drawing/2014/main" val="3188440867"/>
                    </a:ext>
                  </a:extLst>
                </a:gridCol>
                <a:gridCol w="1822337">
                  <a:extLst>
                    <a:ext uri="{9D8B030D-6E8A-4147-A177-3AD203B41FA5}">
                      <a16:colId xmlns:a16="http://schemas.microsoft.com/office/drawing/2014/main" val="3832171485"/>
                    </a:ext>
                  </a:extLst>
                </a:gridCol>
                <a:gridCol w="1896415">
                  <a:extLst>
                    <a:ext uri="{9D8B030D-6E8A-4147-A177-3AD203B41FA5}">
                      <a16:colId xmlns:a16="http://schemas.microsoft.com/office/drawing/2014/main" val="1083899149"/>
                    </a:ext>
                  </a:extLst>
                </a:gridCol>
              </a:tblGrid>
              <a:tr h="332977"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Employees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Attrition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5797"/>
                  </a:ext>
                </a:extLst>
              </a:tr>
              <a:tr h="332977">
                <a:tc>
                  <a:txBody>
                    <a:bodyPr/>
                    <a:lstStyle/>
                    <a:p>
                      <a:r>
                        <a:rPr lang="en-IN" dirty="0"/>
                        <a:t>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50.53%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712414"/>
                  </a:ext>
                </a:extLst>
              </a:tr>
              <a:tr h="582709">
                <a:tc>
                  <a:txBody>
                    <a:bodyPr/>
                    <a:lstStyle/>
                    <a:p>
                      <a:r>
                        <a:rPr lang="en-IN"/>
                        <a:t>Human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928938"/>
                  </a:ext>
                </a:extLst>
              </a:tr>
              <a:tr h="332977">
                <a:tc>
                  <a:txBody>
                    <a:bodyPr/>
                    <a:lstStyle/>
                    <a:p>
                      <a:r>
                        <a:rPr lang="en-IN"/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195859"/>
                  </a:ext>
                </a:extLst>
              </a:tr>
              <a:tr h="332977">
                <a:tc>
                  <a:txBody>
                    <a:bodyPr/>
                    <a:lstStyle/>
                    <a:p>
                      <a:r>
                        <a:rPr lang="en-IN"/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50.19%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339084"/>
                  </a:ext>
                </a:extLst>
              </a:tr>
              <a:tr h="332977">
                <a:tc>
                  <a:txBody>
                    <a:bodyPr/>
                    <a:lstStyle/>
                    <a:p>
                      <a:r>
                        <a:rPr lang="en-IN"/>
                        <a:t>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49.44%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114894"/>
                  </a:ext>
                </a:extLst>
              </a:tr>
              <a:tr h="582709">
                <a:tc>
                  <a:txBody>
                    <a:bodyPr/>
                    <a:lstStyle/>
                    <a:p>
                      <a:r>
                        <a:rPr lang="en-IN" dirty="0"/>
                        <a:t>Research &amp;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606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C57A00E-E78C-00F4-820B-3D364872E1DC}"/>
              </a:ext>
            </a:extLst>
          </p:cNvPr>
          <p:cNvSpPr txBox="1"/>
          <p:nvPr/>
        </p:nvSpPr>
        <p:spPr>
          <a:xfrm>
            <a:off x="838199" y="832882"/>
            <a:ext cx="66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1. DEPARTMENT WISE AVG ATTRITION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578B1A-F29F-A3E1-8001-8F5BEA0E625F}"/>
              </a:ext>
            </a:extLst>
          </p:cNvPr>
          <p:cNvSpPr txBox="1"/>
          <p:nvPr/>
        </p:nvSpPr>
        <p:spPr>
          <a:xfrm>
            <a:off x="838199" y="1544360"/>
            <a:ext cx="86688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department,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Count(*) as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total_employees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um(case when attrition = 'yes' then 1 else 0 END) as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employee_left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um(case when attrition = 'yes' then 1 else 0 END) / Count(*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100 as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attrition_rate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employeedata_1, group by department;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5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7BAC2-A49D-D95C-63FF-943DC0D5C0DA}"/>
              </a:ext>
            </a:extLst>
          </p:cNvPr>
          <p:cNvSpPr txBox="1"/>
          <p:nvPr/>
        </p:nvSpPr>
        <p:spPr>
          <a:xfrm>
            <a:off x="717176" y="792541"/>
            <a:ext cx="760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2. HOURLY RATE OF MALE RESEARCH SCIENTIST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81BC3-19D3-81C2-73E6-320EA040BCC7}"/>
              </a:ext>
            </a:extLst>
          </p:cNvPr>
          <p:cNvSpPr txBox="1"/>
          <p:nvPr/>
        </p:nvSpPr>
        <p:spPr>
          <a:xfrm>
            <a:off x="717176" y="1625998"/>
            <a:ext cx="60063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AVG(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hourly_rate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avg_hourly_rate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employeedata_1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jobrole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'Research Scientist’</a:t>
            </a:r>
            <a:b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b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ender = 'Male';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1B4ECD-E7C6-9BEF-CB6A-030013003612}"/>
              </a:ext>
            </a:extLst>
          </p:cNvPr>
          <p:cNvSpPr/>
          <p:nvPr/>
        </p:nvSpPr>
        <p:spPr>
          <a:xfrm>
            <a:off x="1842247" y="3608085"/>
            <a:ext cx="2595281" cy="162391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Avg</a:t>
            </a:r>
            <a:r>
              <a:rPr lang="en-IN" b="1" dirty="0"/>
              <a:t> Hourly Rate of </a:t>
            </a:r>
            <a:br>
              <a:rPr lang="en-IN" b="1" dirty="0"/>
            </a:br>
            <a:r>
              <a:rPr lang="en-IN" b="1" dirty="0"/>
              <a:t>Male Research Scientist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68FBA7-DC69-C682-40F5-60124EAEA082}"/>
              </a:ext>
            </a:extLst>
          </p:cNvPr>
          <p:cNvSpPr/>
          <p:nvPr/>
        </p:nvSpPr>
        <p:spPr>
          <a:xfrm>
            <a:off x="6013074" y="3608085"/>
            <a:ext cx="1653988" cy="162391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114.4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E2C5A1F-3945-D597-D385-7EB5B4E9EBCE}"/>
              </a:ext>
            </a:extLst>
          </p:cNvPr>
          <p:cNvSpPr/>
          <p:nvPr/>
        </p:nvSpPr>
        <p:spPr>
          <a:xfrm>
            <a:off x="4687419" y="4008134"/>
            <a:ext cx="1075764" cy="477371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D33217-6740-428E-709D-1DE2F132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60573"/>
              </p:ext>
            </p:extLst>
          </p:nvPr>
        </p:nvGraphicFramePr>
        <p:xfrm>
          <a:off x="833718" y="423337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473772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58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95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50310-63D9-79B0-95E7-26FF6701152C}"/>
              </a:ext>
            </a:extLst>
          </p:cNvPr>
          <p:cNvSpPr txBox="1"/>
          <p:nvPr/>
        </p:nvSpPr>
        <p:spPr>
          <a:xfrm>
            <a:off x="838199" y="832882"/>
            <a:ext cx="66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3. ATTRITION RATE VS MONTHLY INCOME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4C81EE-2FF0-BEE3-A3AA-BA813135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13994"/>
              </p:ext>
            </p:extLst>
          </p:nvPr>
        </p:nvGraphicFramePr>
        <p:xfrm>
          <a:off x="838199" y="4552078"/>
          <a:ext cx="8127999" cy="196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12464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707423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76139"/>
                    </a:ext>
                  </a:extLst>
                </a:gridCol>
              </a:tblGrid>
              <a:tr h="491013">
                <a:tc>
                  <a:txBody>
                    <a:bodyPr/>
                    <a:lstStyle/>
                    <a:p>
                      <a:r>
                        <a:rPr lang="en-IN" dirty="0"/>
                        <a:t>INCOME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AVG ATTRITION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AVG MONTHLY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33611"/>
                  </a:ext>
                </a:extLst>
              </a:tr>
              <a:tr h="491013">
                <a:tc>
                  <a:txBody>
                    <a:bodyPr/>
                    <a:lstStyle/>
                    <a:p>
                      <a:r>
                        <a:rPr lang="en-IN" dirty="0"/>
                        <a:t>Low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5497.7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177613"/>
                  </a:ext>
                </a:extLst>
              </a:tr>
              <a:tr h="491013">
                <a:tc>
                  <a:txBody>
                    <a:bodyPr/>
                    <a:lstStyle/>
                    <a:p>
                      <a:r>
                        <a:rPr lang="en-IN"/>
                        <a:t>Medium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20028.78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9683"/>
                  </a:ext>
                </a:extLst>
              </a:tr>
              <a:tr h="491013">
                <a:tc>
                  <a:txBody>
                    <a:bodyPr/>
                    <a:lstStyle/>
                    <a:p>
                      <a:r>
                        <a:rPr lang="en-IN"/>
                        <a:t>High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40463.65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813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EEE9FF-ABA0-AEC7-687F-D7C3BA3C276B}"/>
              </a:ext>
            </a:extLst>
          </p:cNvPr>
          <p:cNvSpPr txBox="1"/>
          <p:nvPr/>
        </p:nvSpPr>
        <p:spPr>
          <a:xfrm>
            <a:off x="838199" y="1448970"/>
            <a:ext cx="106590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monthly_income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 10000 THEN 'Low Income'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monthly_income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&gt;= 10000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monthly_income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 30000 THEN 'Medium Income'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 'High Income' END AS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IncomeGroup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AVG(CASE WHEN attrition = 'Yes' THEN 1 ELSE 0 END) * 100 AS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AvgAttritionRatePercentage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monthly_income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AvgMonthlyIncome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employeedata_1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 JOIN employeedata_2 ON employeedata_1.employee_ID = employeedata_2.employee_ID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IncomeGroup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ORDER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AvgMonthlyIncome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5596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28E0B-90B2-6B17-F2A5-3E34DAD9739A}"/>
              </a:ext>
            </a:extLst>
          </p:cNvPr>
          <p:cNvSpPr txBox="1"/>
          <p:nvPr/>
        </p:nvSpPr>
        <p:spPr>
          <a:xfrm>
            <a:off x="838199" y="832882"/>
            <a:ext cx="841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4. AVERAGE WORKING YEARS FOR EACH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F1BDF-9EB2-60E6-B525-9A37D3781651}"/>
              </a:ext>
            </a:extLst>
          </p:cNvPr>
          <p:cNvSpPr txBox="1"/>
          <p:nvPr/>
        </p:nvSpPr>
        <p:spPr>
          <a:xfrm>
            <a:off x="838199" y="1478014"/>
            <a:ext cx="609824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work_at_company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avg_work_at_company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employeedata_1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 join employeedata_3 On employeedata_1.employee_ID = employeedata_3.employee_ID </a:t>
            </a:r>
          </a:p>
          <a:p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department;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C2BCA9-736C-C2FF-4110-AEDE734B9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02568"/>
              </p:ext>
            </p:extLst>
          </p:nvPr>
        </p:nvGraphicFramePr>
        <p:xfrm>
          <a:off x="838199" y="3377263"/>
          <a:ext cx="54281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065">
                  <a:extLst>
                    <a:ext uri="{9D8B030D-6E8A-4147-A177-3AD203B41FA5}">
                      <a16:colId xmlns:a16="http://schemas.microsoft.com/office/drawing/2014/main" val="1919037833"/>
                    </a:ext>
                  </a:extLst>
                </a:gridCol>
                <a:gridCol w="2714065">
                  <a:extLst>
                    <a:ext uri="{9D8B030D-6E8A-4147-A177-3AD203B41FA5}">
                      <a16:colId xmlns:a16="http://schemas.microsoft.com/office/drawing/2014/main" val="6732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AVG WORK AT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5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10.8149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36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10.7412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74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10.8442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53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Research &amp;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10.6812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2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10.7751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73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Human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10.7695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93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94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87A09-D124-693B-1710-5332A2ADE80D}"/>
              </a:ext>
            </a:extLst>
          </p:cNvPr>
          <p:cNvSpPr txBox="1"/>
          <p:nvPr/>
        </p:nvSpPr>
        <p:spPr>
          <a:xfrm>
            <a:off x="838199" y="832882"/>
            <a:ext cx="66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5. JOB ROLE VS WORK LIFE BALANCE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08E65-C544-3F42-DF16-1117EA60CA3F}"/>
              </a:ext>
            </a:extLst>
          </p:cNvPr>
          <p:cNvSpPr txBox="1"/>
          <p:nvPr/>
        </p:nvSpPr>
        <p:spPr>
          <a:xfrm>
            <a:off x="838199" y="1520442"/>
            <a:ext cx="6098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jobrole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work_life_balance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avg_worklife_balance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employeedata_1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jobrole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avg_worklife_balance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DESC;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0C0436D-9E41-5EC3-D208-C6E988F49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45012"/>
              </p:ext>
            </p:extLst>
          </p:nvPr>
        </p:nvGraphicFramePr>
        <p:xfrm>
          <a:off x="838199" y="324195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799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8586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JOB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WORK LIFE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Research Scientist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66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62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Healthcare Representative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0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Human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0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Manufacturing Director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87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Sales Representative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16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35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A493D6-9E63-48AE-A6F0-EEA4FC743E55}"/>
              </a:ext>
            </a:extLst>
          </p:cNvPr>
          <p:cNvSpPr txBox="1"/>
          <p:nvPr/>
        </p:nvSpPr>
        <p:spPr>
          <a:xfrm>
            <a:off x="838199" y="832882"/>
            <a:ext cx="83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6. ATTRITION RATE VS LAST YEAR SINCE PROMOTION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90B57-7A8E-2495-7731-47A313DD3D70}"/>
              </a:ext>
            </a:extLst>
          </p:cNvPr>
          <p:cNvSpPr txBox="1"/>
          <p:nvPr/>
        </p:nvSpPr>
        <p:spPr>
          <a:xfrm>
            <a:off x="838199" y="1356102"/>
            <a:ext cx="1071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years_since_last_promotion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0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years_since_last_promotion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&lt;= 10 THEN '1-10'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years_since_last_promotion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10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years_since_last_promotion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&lt;= 20 THEN '10-20'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years_since_last_promotion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20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years_since_last_promotion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&lt;= 30 THEN '20-30'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 '30-40’  END AS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Promotion_band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AVG(CASE WHEN Attrition = 'Yes' THEN 1 ELSE 0 END) * 100 AS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Avg_Attrition_Rate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EmployeeData_1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 JOIN employeedata_2 ON EmployeeData_1.employee_ID = employeedata_2.employee_ID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Promotion_band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ORDER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Promotion_band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DESC;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A154B9-FFDD-69B5-E11E-931FBF99F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5188"/>
              </p:ext>
            </p:extLst>
          </p:nvPr>
        </p:nvGraphicFramePr>
        <p:xfrm>
          <a:off x="838199" y="429827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39223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811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PROMOTION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AVG ATTRITION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9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48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72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10-20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57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67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23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Widescreen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Vaishnav</dc:creator>
  <cp:lastModifiedBy>Divya Vaishnav</cp:lastModifiedBy>
  <cp:revision>1</cp:revision>
  <dcterms:created xsi:type="dcterms:W3CDTF">2023-09-21T09:36:10Z</dcterms:created>
  <dcterms:modified xsi:type="dcterms:W3CDTF">2023-09-21T09:36:25Z</dcterms:modified>
</cp:coreProperties>
</file>