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89" r:id="rId4"/>
    <p:sldId id="288" r:id="rId5"/>
    <p:sldId id="258" r:id="rId6"/>
    <p:sldId id="259" r:id="rId7"/>
    <p:sldId id="261" r:id="rId8"/>
    <p:sldId id="262" r:id="rId9"/>
    <p:sldId id="260" r:id="rId10"/>
    <p:sldId id="263" r:id="rId11"/>
    <p:sldId id="267" r:id="rId12"/>
    <p:sldId id="272" r:id="rId13"/>
    <p:sldId id="266"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omfortaa SemiBold" panose="020B0604020202020204" charset="0"/>
      <p:regular r:id="rId20"/>
      <p:bold r:id="rId21"/>
    </p:embeddedFont>
    <p:embeddedFont>
      <p:font typeface="Roboto" panose="020B0604020202020204" charset="0"/>
      <p:regular r:id="rId22"/>
      <p:bold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C78E90-B3BB-4FFE-AC60-DF8F117DF02C}" v="1" dt="2023-05-04T09:06:40.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222" y="12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Sharma" userId="2726c813122c9892" providerId="LiveId" clId="{A6C78E90-B3BB-4FFE-AC60-DF8F117DF02C}"/>
    <pc:docChg chg="custSel modSld sldOrd">
      <pc:chgData name="Varun Sharma" userId="2726c813122c9892" providerId="LiveId" clId="{A6C78E90-B3BB-4FFE-AC60-DF8F117DF02C}" dt="2023-05-04T09:07:24.262" v="76"/>
      <pc:docMkLst>
        <pc:docMk/>
      </pc:docMkLst>
      <pc:sldChg chg="modSp mod ord">
        <pc:chgData name="Varun Sharma" userId="2726c813122c9892" providerId="LiveId" clId="{A6C78E90-B3BB-4FFE-AC60-DF8F117DF02C}" dt="2023-05-04T09:07:24.262" v="76"/>
        <pc:sldMkLst>
          <pc:docMk/>
          <pc:sldMk cId="0" sldId="261"/>
        </pc:sldMkLst>
        <pc:spChg chg="mod">
          <ac:chgData name="Varun Sharma" userId="2726c813122c9892" providerId="LiveId" clId="{A6C78E90-B3BB-4FFE-AC60-DF8F117DF02C}" dt="2023-05-04T09:06:31.021" v="70" actId="20577"/>
          <ac:spMkLst>
            <pc:docMk/>
            <pc:sldMk cId="0" sldId="261"/>
            <ac:spMk id="320" creationId="{00000000-0000-0000-0000-000000000000}"/>
          </ac:spMkLst>
        </pc:spChg>
      </pc:sldChg>
      <pc:sldChg chg="ord">
        <pc:chgData name="Varun Sharma" userId="2726c813122c9892" providerId="LiveId" clId="{A6C78E90-B3BB-4FFE-AC60-DF8F117DF02C}" dt="2023-05-04T09:07:00.975" v="74"/>
        <pc:sldMkLst>
          <pc:docMk/>
          <pc:sldMk cId="0" sldId="262"/>
        </pc:sldMkLst>
      </pc:sldChg>
      <pc:sldChg chg="modSp mod">
        <pc:chgData name="Varun Sharma" userId="2726c813122c9892" providerId="LiveId" clId="{A6C78E90-B3BB-4FFE-AC60-DF8F117DF02C}" dt="2023-05-04T09:00:37.768" v="34" actId="20577"/>
        <pc:sldMkLst>
          <pc:docMk/>
          <pc:sldMk cId="0" sldId="263"/>
        </pc:sldMkLst>
        <pc:spChg chg="mod">
          <ac:chgData name="Varun Sharma" userId="2726c813122c9892" providerId="LiveId" clId="{A6C78E90-B3BB-4FFE-AC60-DF8F117DF02C}" dt="2023-05-04T09:00:37.768" v="34" actId="20577"/>
          <ac:spMkLst>
            <pc:docMk/>
            <pc:sldMk cId="0" sldId="263"/>
            <ac:spMk id="334" creationId="{00000000-0000-0000-0000-000000000000}"/>
          </ac:spMkLst>
        </pc:spChg>
      </pc:sldChg>
      <pc:sldChg chg="ord">
        <pc:chgData name="Varun Sharma" userId="2726c813122c9892" providerId="LiveId" clId="{A6C78E90-B3BB-4FFE-AC60-DF8F117DF02C}" dt="2023-04-27T09:32:21.459" v="1"/>
        <pc:sldMkLst>
          <pc:docMk/>
          <pc:sldMk cId="0"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a436e91106_2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1a436e91106_2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a436e91106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1a436e91106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a436e91106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1a436e91106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a436e91106_2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1a436e91106_2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a436e91106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1a436e91106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a436e91106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1a436e91106_2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a436e91106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g1a436e91106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a436e91106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1a436e91106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a436e91106_2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1a436e91106_2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5143500"/>
          </a:xfrm>
          <a:prstGeom prst="rect">
            <a:avLst/>
          </a:prstGeom>
          <a:noFill/>
          <a:ln w="9525">
            <a:noFill/>
          </a:ln>
        </p:spPr>
      </p:pic>
      <p:sp>
        <p:nvSpPr>
          <p:cNvPr id="2051" name="Rectangle 3"/>
          <p:cNvSpPr>
            <a:spLocks noGrp="1" noChangeArrowheads="1"/>
          </p:cNvSpPr>
          <p:nvPr>
            <p:ph type="ctrTitle"/>
          </p:nvPr>
        </p:nvSpPr>
        <p:spPr>
          <a:xfrm>
            <a:off x="468313" y="897731"/>
            <a:ext cx="8207375" cy="812006"/>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1816894"/>
            <a:ext cx="8212138" cy="131445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DA51639-B2D6-4652-B8C3-1B4C224A7BAF}" type="datetimeFigureOut">
              <a:rPr lang="en-US" smtClean="0"/>
              <a:t>5/4/2023</a:t>
            </a:fld>
            <a:endParaRPr lang="en-US" dirty="0"/>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A6AA8-A04B-4104-9AE2-BD48D340E27F}" type="datetimeFigureOut">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0BF79-FAC6-4A96-8DE1-F7B82E2E1652}" type="datetimeFigureOut">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C48EC7-AF6A-48D3-8284-14BACBEBDD84}" type="datetimeFigureOut">
              <a:rPr lang="en-US" smtClean="0"/>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81063"/>
            <a:ext cx="4038600" cy="371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81063"/>
            <a:ext cx="4038600" cy="371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D3D6FB-79CC-4683-A046-BBE785BA1BED}" type="datetimeFigureOut">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8"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2B3E8-48F1-4B23-8498-D8A04A81EC9C}" type="datetimeFigureOut">
              <a:rPr lang="en-US" smtClean="0"/>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smtClean="0"/>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5/4/2023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4"/>
          <a:stretch>
            <a:fillRect/>
          </a:stretch>
        </p:blipFill>
        <p:spPr>
          <a:xfrm>
            <a:off x="0" y="0"/>
            <a:ext cx="91567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fld id="{CBC48EC7-AF6A-48D3-8284-14BACBEBDD84}" type="datetimeFigureOut">
              <a:rPr lang="en-US" smtClean="0"/>
              <a:t>5/4/2023</a:t>
            </a:fld>
            <a:endParaRPr lang="en-US" dirty="0"/>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endParaRPr lang="en-US" dirty="0"/>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271550" y="832775"/>
            <a:ext cx="7424700" cy="1872900"/>
          </a:xfrm>
          <a:prstGeom prst="rect">
            <a:avLst/>
          </a:prstGeom>
          <a:solidFill>
            <a:schemeClr val="dk2"/>
          </a:solidFill>
        </p:spPr>
        <p:txBody>
          <a:bodyPr spcFirstLastPara="1" wrap="square" lIns="91425" tIns="91425" rIns="91425" bIns="91425" anchor="ctr" anchorCtr="0">
            <a:normAutofit/>
          </a:bodyPr>
          <a:lstStyle/>
          <a:p>
            <a:pPr marL="0" lvl="0" indent="0" algn="l" rtl="0">
              <a:spcBef>
                <a:spcPts val="0"/>
              </a:spcBef>
              <a:spcAft>
                <a:spcPts val="0"/>
              </a:spcAft>
              <a:buNone/>
            </a:pPr>
            <a:r>
              <a:rPr lang="en-IN" altLang="en-GB"/>
              <a:t>PHARMACY</a:t>
            </a:r>
            <a:r>
              <a:rPr lang="en-GB"/>
              <a:t> MANAGEMENT SYSTEM</a:t>
            </a:r>
          </a:p>
        </p:txBody>
      </p:sp>
      <p:sp>
        <p:nvSpPr>
          <p:cNvPr id="284" name="Google Shape;284;p14"/>
          <p:cNvSpPr txBox="1">
            <a:spLocks noGrp="1"/>
          </p:cNvSpPr>
          <p:nvPr>
            <p:ph type="subTitle" idx="1"/>
          </p:nvPr>
        </p:nvSpPr>
        <p:spPr>
          <a:xfrm>
            <a:off x="3829271" y="3651475"/>
            <a:ext cx="5967661" cy="1318500"/>
          </a:xfrm>
          <a:prstGeom prst="rect">
            <a:avLst/>
          </a:prstGeom>
        </p:spPr>
        <p:txBody>
          <a:bodyPr spcFirstLastPara="1" wrap="square" lIns="91425" tIns="91425" rIns="91425" bIns="91425" anchor="t" anchorCtr="0">
            <a:noAutofit/>
          </a:bodyPr>
          <a:lstStyle/>
          <a:p>
            <a:pPr marL="285750" lvl="0" indent="-285750" algn="l" rtl="0">
              <a:lnSpc>
                <a:spcPct val="80000"/>
              </a:lnSpc>
              <a:spcBef>
                <a:spcPts val="0"/>
              </a:spcBef>
              <a:spcAft>
                <a:spcPts val="0"/>
              </a:spcAft>
              <a:buSzPts val="688"/>
              <a:buFont typeface="Wingdings" panose="05000000000000000000" pitchFamily="2" charset="2"/>
              <a:buChar char="q"/>
            </a:pPr>
            <a:r>
              <a:rPr lang="en-IN" altLang="en-GB" sz="1500" dirty="0">
                <a:solidFill>
                  <a:schemeClr val="tx2">
                    <a:lumMod val="10000"/>
                  </a:schemeClr>
                </a:solidFill>
                <a:latin typeface="Comfortaa SemiBold"/>
                <a:ea typeface="Comfortaa SemiBold"/>
                <a:cs typeface="Comfortaa SemiBold"/>
                <a:sym typeface="Comfortaa SemiBold"/>
              </a:rPr>
              <a:t>VARUN NAIR(21BTRCS094)</a:t>
            </a:r>
          </a:p>
          <a:p>
            <a:pPr marL="285750" lvl="0" indent="-285750" algn="l" rtl="0">
              <a:lnSpc>
                <a:spcPct val="80000"/>
              </a:lnSpc>
              <a:spcBef>
                <a:spcPts val="0"/>
              </a:spcBef>
              <a:spcAft>
                <a:spcPts val="0"/>
              </a:spcAft>
              <a:buSzPts val="688"/>
              <a:buFont typeface="Wingdings" panose="05000000000000000000" pitchFamily="2" charset="2"/>
              <a:buChar char="q"/>
            </a:pPr>
            <a:r>
              <a:rPr lang="en-IN" altLang="en-GB" sz="1500" dirty="0">
                <a:solidFill>
                  <a:schemeClr val="tx2">
                    <a:lumMod val="10000"/>
                  </a:schemeClr>
                </a:solidFill>
                <a:latin typeface="Comfortaa SemiBold"/>
                <a:ea typeface="Comfortaa SemiBold"/>
                <a:cs typeface="Comfortaa SemiBold"/>
                <a:sym typeface="Comfortaa SemiBold"/>
              </a:rPr>
              <a:t>VARUN SHARMA(21BTRCS095)</a:t>
            </a:r>
          </a:p>
          <a:p>
            <a:pPr marL="285750" lvl="0" indent="-285750" algn="l" rtl="0">
              <a:lnSpc>
                <a:spcPct val="80000"/>
              </a:lnSpc>
              <a:spcBef>
                <a:spcPts val="0"/>
              </a:spcBef>
              <a:spcAft>
                <a:spcPts val="0"/>
              </a:spcAft>
              <a:buSzPts val="688"/>
              <a:buFont typeface="Wingdings" panose="05000000000000000000" pitchFamily="2" charset="2"/>
              <a:buChar char="q"/>
            </a:pPr>
            <a:r>
              <a:rPr lang="en-IN" altLang="en-GB" sz="1500" dirty="0">
                <a:solidFill>
                  <a:schemeClr val="tx2">
                    <a:lumMod val="10000"/>
                  </a:schemeClr>
                </a:solidFill>
                <a:latin typeface="Comfortaa SemiBold"/>
                <a:ea typeface="Comfortaa SemiBold"/>
                <a:cs typeface="Comfortaa SemiBold"/>
                <a:sym typeface="Comfortaa SemiBold"/>
              </a:rPr>
              <a:t>UTKARSH SHARMA(21BTRCS089)</a:t>
            </a:r>
          </a:p>
          <a:p>
            <a:pPr marL="285750" lvl="0" indent="-285750" algn="l" rtl="0">
              <a:lnSpc>
                <a:spcPct val="80000"/>
              </a:lnSpc>
              <a:spcBef>
                <a:spcPts val="0"/>
              </a:spcBef>
              <a:spcAft>
                <a:spcPts val="0"/>
              </a:spcAft>
              <a:buSzPts val="688"/>
              <a:buFont typeface="Wingdings" panose="05000000000000000000" pitchFamily="2" charset="2"/>
              <a:buChar char="q"/>
            </a:pPr>
            <a:r>
              <a:rPr lang="en-IN" altLang="en-GB" sz="1500" dirty="0">
                <a:solidFill>
                  <a:schemeClr val="tx2">
                    <a:lumMod val="10000"/>
                  </a:schemeClr>
                </a:solidFill>
                <a:latin typeface="Comfortaa SemiBold"/>
                <a:ea typeface="Comfortaa SemiBold"/>
                <a:cs typeface="Comfortaa SemiBold"/>
                <a:sym typeface="Comfortaa SemiBold"/>
              </a:rPr>
              <a:t>UDIPTA DAS(21BTRCS088)</a:t>
            </a:r>
            <a:endParaRPr lang="en-GB" sz="1500" dirty="0">
              <a:solidFill>
                <a:schemeClr val="tx2">
                  <a:lumMod val="10000"/>
                </a:schemeClr>
              </a:solidFill>
              <a:latin typeface="Comfortaa SemiBold"/>
              <a:ea typeface="Comfortaa SemiBold"/>
              <a:cs typeface="Comfortaa SemiBold"/>
              <a:sym typeface="Comfortaa SemiBold"/>
            </a:endParaRPr>
          </a:p>
          <a:p>
            <a:pPr marL="0" lvl="0" indent="0" algn="l" rtl="0">
              <a:lnSpc>
                <a:spcPct val="80000"/>
              </a:lnSpc>
              <a:spcBef>
                <a:spcPts val="0"/>
              </a:spcBef>
              <a:spcAft>
                <a:spcPts val="0"/>
              </a:spcAft>
              <a:buSzPts val="688"/>
              <a:buNone/>
            </a:pPr>
            <a:r>
              <a:rPr lang="en-GB" sz="1500" dirty="0">
                <a:solidFill>
                  <a:schemeClr val="tx2">
                    <a:lumMod val="10000"/>
                  </a:schemeClr>
                </a:solidFill>
                <a:latin typeface="Comfortaa SemiBold"/>
                <a:ea typeface="Comfortaa SemiBold"/>
                <a:cs typeface="Comfortaa SemiBold"/>
                <a:sym typeface="Comfortaa SemiBold"/>
              </a:rPr>
              <a:t>                          </a:t>
            </a:r>
            <a:endParaRPr sz="1500" dirty="0">
              <a:solidFill>
                <a:schemeClr val="tx2">
                  <a:lumMod val="10000"/>
                </a:schemeClr>
              </a:solidFill>
              <a:latin typeface="Comfortaa SemiBold"/>
              <a:ea typeface="Comfortaa SemiBold"/>
              <a:cs typeface="Comfortaa SemiBold"/>
              <a:sym typeface="Comfortaa SemiBold"/>
            </a:endParaRPr>
          </a:p>
        </p:txBody>
      </p:sp>
      <p:sp>
        <p:nvSpPr>
          <p:cNvPr id="2" name="TextBox 1"/>
          <p:cNvSpPr txBox="1"/>
          <p:nvPr/>
        </p:nvSpPr>
        <p:spPr>
          <a:xfrm>
            <a:off x="2831819" y="3282143"/>
            <a:ext cx="2304162" cy="369332"/>
          </a:xfrm>
          <a:prstGeom prst="rect">
            <a:avLst/>
          </a:prstGeom>
          <a:noFill/>
        </p:spPr>
        <p:txBody>
          <a:bodyPr wrap="square" rtlCol="0">
            <a:spAutoFit/>
          </a:bodyPr>
          <a:lstStyle/>
          <a:p>
            <a:r>
              <a:rPr lang="en-GB" sz="1800">
                <a:solidFill>
                  <a:schemeClr val="tx2">
                    <a:lumMod val="10000"/>
                  </a:schemeClr>
                </a:solidFill>
                <a:latin typeface="Comfortaa SemiBold"/>
                <a:ea typeface="Comfortaa SemiBold"/>
                <a:cs typeface="Comfortaa SemiBold"/>
                <a:sym typeface="Comfortaa SemiBold"/>
              </a:rPr>
              <a:t>PRESENTED BY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1"/>
          <p:cNvSpPr/>
          <p:nvPr/>
        </p:nvSpPr>
        <p:spPr>
          <a:xfrm>
            <a:off x="0" y="326562"/>
            <a:ext cx="158261" cy="338137"/>
          </a:xfrm>
          <a:custGeom>
            <a:avLst/>
            <a:gdLst/>
            <a:ahLst/>
            <a:cxnLst/>
            <a:rect l="l" t="t" r="r" b="b"/>
            <a:pathLst>
              <a:path w="77470" h="177165" extrusionOk="0">
                <a:moveTo>
                  <a:pt x="77076" y="0"/>
                </a:moveTo>
                <a:lnTo>
                  <a:pt x="0" y="0"/>
                </a:lnTo>
                <a:lnTo>
                  <a:pt x="0" y="176936"/>
                </a:lnTo>
                <a:lnTo>
                  <a:pt x="77076" y="176936"/>
                </a:lnTo>
                <a:lnTo>
                  <a:pt x="77076" y="0"/>
                </a:lnTo>
                <a:close/>
              </a:path>
            </a:pathLst>
          </a:custGeom>
          <a:solidFill>
            <a:srgbClr val="D9212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3" name="Google Shape;333;p21"/>
          <p:cNvSpPr/>
          <p:nvPr/>
        </p:nvSpPr>
        <p:spPr>
          <a:xfrm>
            <a:off x="668849" y="357125"/>
            <a:ext cx="37839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2500" b="1">
                <a:solidFill>
                  <a:srgbClr val="D82128"/>
                </a:solidFill>
                <a:latin typeface="Roboto" panose="02000000000000000000"/>
                <a:ea typeface="Roboto" panose="02000000000000000000"/>
                <a:cs typeface="Roboto" panose="02000000000000000000"/>
                <a:sym typeface="Roboto" panose="02000000000000000000"/>
              </a:rPr>
              <a:t>MODULE LIST</a:t>
            </a:r>
            <a:r>
              <a:rPr lang="en-IN" altLang="en-GB" sz="2500" b="1">
                <a:solidFill>
                  <a:srgbClr val="D82128"/>
                </a:solidFill>
                <a:latin typeface="Roboto" panose="02000000000000000000"/>
                <a:ea typeface="Roboto" panose="02000000000000000000"/>
                <a:cs typeface="Roboto" panose="02000000000000000000"/>
                <a:sym typeface="Roboto" panose="02000000000000000000"/>
              </a:rPr>
              <a:t>:</a:t>
            </a:r>
          </a:p>
        </p:txBody>
      </p:sp>
      <p:sp>
        <p:nvSpPr>
          <p:cNvPr id="334" name="Google Shape;334;p21"/>
          <p:cNvSpPr txBox="1">
            <a:spLocks noGrp="1"/>
          </p:cNvSpPr>
          <p:nvPr>
            <p:ph idx="1"/>
          </p:nvPr>
        </p:nvSpPr>
        <p:spPr>
          <a:xfrm>
            <a:off x="668505" y="1142593"/>
            <a:ext cx="3558840" cy="360739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200"/>
              <a:buNone/>
            </a:pPr>
            <a:endParaRPr sz="1200" b="1" dirty="0">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0"/>
              </a:spcBef>
              <a:spcAft>
                <a:spcPts val="0"/>
              </a:spcAft>
              <a:buClr>
                <a:schemeClr val="dk1"/>
              </a:buClr>
              <a:buSzPts val="1200"/>
              <a:buNone/>
            </a:pPr>
            <a:r>
              <a:rPr lang="en-GB" sz="1800" b="1" dirty="0">
                <a:solidFill>
                  <a:srgbClr val="C00000"/>
                </a:solidFill>
                <a:latin typeface="Times New Roman" panose="02020603050405020304" charset="0"/>
                <a:ea typeface="Roboto" panose="02000000000000000000"/>
                <a:cs typeface="Times New Roman" panose="02020603050405020304" charset="0"/>
                <a:sym typeface="Roboto" panose="02000000000000000000"/>
              </a:rPr>
              <a:t>ADMIN:</a:t>
            </a:r>
            <a:endParaRPr sz="1800" dirty="0">
              <a:solidFill>
                <a:srgbClr val="C00000"/>
              </a:solidFill>
              <a:latin typeface="Times New Roman" panose="02020603050405020304" charset="0"/>
              <a:cs typeface="Times New Roman" panose="02020603050405020304" charset="0"/>
            </a:endParaRPr>
          </a:p>
          <a:p>
            <a:pPr marL="590550" lvl="0" indent="-285750" algn="just" rtl="0">
              <a:lnSpc>
                <a:spcPct val="115000"/>
              </a:lnSpc>
              <a:spcBef>
                <a:spcPts val="800"/>
              </a:spcBef>
              <a:spcAft>
                <a:spcPts val="0"/>
              </a:spcAft>
              <a:buClr>
                <a:srgbClr val="000000"/>
              </a:buClr>
              <a:buSzPts val="1200"/>
              <a:buFont typeface="Wingdings" panose="05000000000000000000" charset="0"/>
              <a:buChar char="Ø"/>
            </a:pPr>
            <a:r>
              <a:rPr lang="en-GB" sz="1800" dirty="0">
                <a:latin typeface="Times New Roman" panose="02020603050405020304" charset="0"/>
                <a:ea typeface="Roboto" panose="02000000000000000000"/>
                <a:cs typeface="Times New Roman" panose="02020603050405020304" charset="0"/>
                <a:sym typeface="Roboto" panose="02000000000000000000"/>
              </a:rPr>
              <a:t>Login</a:t>
            </a:r>
            <a:endParaRPr sz="1800" dirty="0">
              <a:latin typeface="Times New Roman" panose="02020603050405020304" charset="0"/>
              <a:cs typeface="Times New Roman" panose="02020603050405020304" charset="0"/>
            </a:endParaRPr>
          </a:p>
          <a:p>
            <a:pPr marL="590550" lvl="0" indent="-285750" algn="just" rtl="0">
              <a:lnSpc>
                <a:spcPct val="115000"/>
              </a:lnSpc>
              <a:spcBef>
                <a:spcPts val="800"/>
              </a:spcBef>
              <a:spcAft>
                <a:spcPts val="0"/>
              </a:spcAft>
              <a:buClr>
                <a:srgbClr val="000000"/>
              </a:buClr>
              <a:buSzPts val="1200"/>
              <a:buFont typeface="Wingdings" panose="05000000000000000000" charset="0"/>
              <a:buChar char="Ø"/>
            </a:pPr>
            <a:r>
              <a:rPr lang="en-GB" sz="1800" dirty="0">
                <a:latin typeface="Times New Roman" panose="02020603050405020304" charset="0"/>
                <a:ea typeface="Roboto" panose="02000000000000000000"/>
                <a:cs typeface="Times New Roman" panose="02020603050405020304" charset="0"/>
                <a:sym typeface="Roboto" panose="02000000000000000000"/>
              </a:rPr>
              <a:t>View </a:t>
            </a:r>
            <a:r>
              <a:rPr lang="en-IN" altLang="en-GB" sz="1800" dirty="0">
                <a:latin typeface="Times New Roman" panose="02020603050405020304" charset="0"/>
                <a:ea typeface="Roboto" panose="02000000000000000000"/>
                <a:cs typeface="Times New Roman" panose="02020603050405020304" charset="0"/>
                <a:sym typeface="Roboto" panose="02000000000000000000"/>
              </a:rPr>
              <a:t>admin</a:t>
            </a:r>
            <a:r>
              <a:rPr lang="en-GB" sz="1800" dirty="0">
                <a:latin typeface="Times New Roman" panose="02020603050405020304" charset="0"/>
                <a:ea typeface="Roboto" panose="02000000000000000000"/>
                <a:cs typeface="Times New Roman" panose="02020603050405020304" charset="0"/>
                <a:sym typeface="Roboto" panose="02000000000000000000"/>
              </a:rPr>
              <a:t> details</a:t>
            </a:r>
          </a:p>
          <a:p>
            <a:pPr marL="590550" lvl="0" indent="-285750" algn="just" rtl="0">
              <a:lnSpc>
                <a:spcPct val="115000"/>
              </a:lnSpc>
              <a:spcBef>
                <a:spcPts val="800"/>
              </a:spcBef>
              <a:spcAft>
                <a:spcPts val="0"/>
              </a:spcAft>
              <a:buClr>
                <a:srgbClr val="000000"/>
              </a:buClr>
              <a:buSzPts val="1200"/>
              <a:buFont typeface="Wingdings" panose="05000000000000000000" charset="0"/>
              <a:buChar char="Ø"/>
            </a:pPr>
            <a:r>
              <a:rPr lang="en-GB" sz="1800" dirty="0">
                <a:latin typeface="Times New Roman" panose="02020603050405020304" charset="0"/>
                <a:ea typeface="Roboto" panose="02000000000000000000"/>
                <a:cs typeface="Times New Roman" panose="02020603050405020304" charset="0"/>
                <a:sym typeface="Roboto" panose="02000000000000000000"/>
              </a:rPr>
              <a:t>View </a:t>
            </a:r>
            <a:r>
              <a:rPr lang="en-IN" altLang="en-GB" sz="1800" dirty="0">
                <a:latin typeface="Times New Roman" panose="02020603050405020304" charset="0"/>
                <a:ea typeface="Roboto" panose="02000000000000000000"/>
                <a:cs typeface="Times New Roman" panose="02020603050405020304" charset="0"/>
                <a:sym typeface="Roboto" panose="02000000000000000000"/>
              </a:rPr>
              <a:t>medicinal</a:t>
            </a:r>
            <a:r>
              <a:rPr lang="en-GB" sz="1800" dirty="0">
                <a:latin typeface="Times New Roman" panose="02020603050405020304" charset="0"/>
                <a:ea typeface="Roboto" panose="02000000000000000000"/>
                <a:cs typeface="Times New Roman" panose="02020603050405020304" charset="0"/>
                <a:sym typeface="Roboto" panose="02000000000000000000"/>
              </a:rPr>
              <a:t> details</a:t>
            </a:r>
          </a:p>
          <a:p>
            <a:pPr marL="590550" lvl="0" indent="-285750" algn="just" rtl="0">
              <a:lnSpc>
                <a:spcPct val="115000"/>
              </a:lnSpc>
              <a:spcBef>
                <a:spcPts val="800"/>
              </a:spcBef>
              <a:spcAft>
                <a:spcPts val="0"/>
              </a:spcAft>
              <a:buClr>
                <a:srgbClr val="000000"/>
              </a:buClr>
              <a:buSzPts val="1200"/>
              <a:buFont typeface="Wingdings" panose="05000000000000000000" charset="0"/>
              <a:buChar char="Ø"/>
            </a:pPr>
            <a:r>
              <a:rPr lang="en-GB" sz="1800" dirty="0">
                <a:latin typeface="Times New Roman" panose="02020603050405020304" charset="0"/>
                <a:ea typeface="Roboto" panose="02000000000000000000"/>
                <a:cs typeface="Times New Roman" panose="02020603050405020304" charset="0"/>
                <a:sym typeface="Roboto" panose="02000000000000000000"/>
              </a:rPr>
              <a:t>View </a:t>
            </a:r>
            <a:r>
              <a:rPr lang="en-IN" altLang="en-GB" sz="1800" dirty="0">
                <a:latin typeface="Times New Roman" panose="02020603050405020304" charset="0"/>
                <a:ea typeface="Roboto" panose="02000000000000000000"/>
                <a:cs typeface="Times New Roman" panose="02020603050405020304" charset="0"/>
                <a:sym typeface="Roboto" panose="02000000000000000000"/>
              </a:rPr>
              <a:t>availabilty of medicine</a:t>
            </a:r>
            <a:r>
              <a:rPr lang="en-GB" sz="1800" dirty="0">
                <a:latin typeface="Times New Roman" panose="02020603050405020304" charset="0"/>
                <a:ea typeface="Roboto" panose="02000000000000000000"/>
                <a:cs typeface="Times New Roman" panose="02020603050405020304" charset="0"/>
                <a:sym typeface="Roboto" panose="02000000000000000000"/>
              </a:rPr>
              <a:t> </a:t>
            </a:r>
          </a:p>
          <a:p>
            <a:pPr marL="590550" lvl="0" indent="-285750" algn="just" rtl="0">
              <a:lnSpc>
                <a:spcPct val="115000"/>
              </a:lnSpc>
              <a:spcBef>
                <a:spcPts val="800"/>
              </a:spcBef>
              <a:spcAft>
                <a:spcPts val="0"/>
              </a:spcAft>
              <a:buClr>
                <a:srgbClr val="000000"/>
              </a:buClr>
              <a:buSzPts val="1200"/>
              <a:buFont typeface="Wingdings" panose="05000000000000000000" charset="0"/>
              <a:buChar char="Ø"/>
            </a:pPr>
            <a:r>
              <a:rPr lang="en-GB" sz="1800" dirty="0">
                <a:latin typeface="Times New Roman" panose="02020603050405020304" charset="0"/>
                <a:ea typeface="Roboto" panose="02000000000000000000"/>
                <a:cs typeface="Times New Roman" panose="02020603050405020304" charset="0"/>
                <a:sym typeface="Roboto" panose="02000000000000000000"/>
              </a:rPr>
              <a:t>View </a:t>
            </a:r>
            <a:r>
              <a:rPr lang="en-IN" altLang="en-GB" sz="1800" dirty="0">
                <a:latin typeface="Times New Roman" panose="02020603050405020304" charset="0"/>
                <a:ea typeface="Roboto" panose="02000000000000000000"/>
                <a:cs typeface="Times New Roman" panose="02020603050405020304" charset="0"/>
                <a:sym typeface="Roboto" panose="02000000000000000000"/>
              </a:rPr>
              <a:t>name and expiry.</a:t>
            </a:r>
          </a:p>
          <a:p>
            <a:pPr marL="590550" lvl="0" indent="-285750" algn="just" rtl="0">
              <a:lnSpc>
                <a:spcPct val="115000"/>
              </a:lnSpc>
              <a:spcBef>
                <a:spcPts val="800"/>
              </a:spcBef>
              <a:spcAft>
                <a:spcPts val="0"/>
              </a:spcAft>
              <a:buClr>
                <a:srgbClr val="000000"/>
              </a:buClr>
              <a:buSzPts val="1200"/>
              <a:buFont typeface="Wingdings" panose="05000000000000000000" charset="0"/>
              <a:buChar char="Ø"/>
            </a:pPr>
            <a:r>
              <a:rPr lang="en-IN" sz="1800" dirty="0">
                <a:latin typeface="Times New Roman" panose="02020603050405020304" charset="0"/>
                <a:ea typeface="Roboto" panose="02000000000000000000"/>
                <a:cs typeface="Times New Roman" panose="02020603050405020304" charset="0"/>
                <a:sym typeface="Roboto" panose="02000000000000000000"/>
              </a:rPr>
              <a:t>Place of medicine stored.</a:t>
            </a:r>
            <a:endParaRPr sz="1800" dirty="0">
              <a:latin typeface="Times New Roman" panose="02020603050405020304" charset="0"/>
              <a:cs typeface="Times New Roman" panose="02020603050405020304" charset="0"/>
            </a:endParaRPr>
          </a:p>
          <a:p>
            <a:pPr lvl="0" algn="just" rtl="0">
              <a:lnSpc>
                <a:spcPct val="150000"/>
              </a:lnSpc>
              <a:spcBef>
                <a:spcPts val="800"/>
              </a:spcBef>
              <a:spcAft>
                <a:spcPts val="0"/>
              </a:spcAft>
              <a:buNone/>
            </a:pPr>
            <a:endParaRPr sz="1800" dirty="0">
              <a:latin typeface="Times New Roman" panose="02020603050405020304" charset="0"/>
              <a:ea typeface="Roboto" panose="02000000000000000000"/>
              <a:cs typeface="Times New Roman" panose="02020603050405020304" charset="0"/>
              <a:sym typeface="Roboto" panose="020000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5"/>
          <p:cNvSpPr/>
          <p:nvPr/>
        </p:nvSpPr>
        <p:spPr>
          <a:xfrm>
            <a:off x="0" y="326562"/>
            <a:ext cx="158261" cy="338137"/>
          </a:xfrm>
          <a:custGeom>
            <a:avLst/>
            <a:gdLst/>
            <a:ahLst/>
            <a:cxnLst/>
            <a:rect l="l" t="t" r="r" b="b"/>
            <a:pathLst>
              <a:path w="77470" h="177165" extrusionOk="0">
                <a:moveTo>
                  <a:pt x="77076" y="0"/>
                </a:moveTo>
                <a:lnTo>
                  <a:pt x="0" y="0"/>
                </a:lnTo>
                <a:lnTo>
                  <a:pt x="0" y="176936"/>
                </a:lnTo>
                <a:lnTo>
                  <a:pt x="77076" y="176936"/>
                </a:lnTo>
                <a:lnTo>
                  <a:pt x="77076" y="0"/>
                </a:lnTo>
                <a:close/>
              </a:path>
            </a:pathLst>
          </a:custGeom>
          <a:solidFill>
            <a:srgbClr val="D9212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1" name="Google Shape;361;p25"/>
          <p:cNvSpPr/>
          <p:nvPr/>
        </p:nvSpPr>
        <p:spPr>
          <a:xfrm>
            <a:off x="962741" y="357125"/>
            <a:ext cx="51213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2400" b="1" dirty="0">
                <a:solidFill>
                  <a:srgbClr val="D82128"/>
                </a:solidFill>
                <a:latin typeface="Roboto" panose="02000000000000000000"/>
                <a:ea typeface="Roboto" panose="02000000000000000000"/>
                <a:cs typeface="Roboto" panose="02000000000000000000"/>
                <a:sym typeface="Roboto" panose="02000000000000000000"/>
              </a:rPr>
              <a:t>FUTURE ENHANCEMENT</a:t>
            </a:r>
            <a:endParaRPr sz="2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2" name="Google Shape;362;p25"/>
          <p:cNvSpPr txBox="1">
            <a:spLocks noGrp="1"/>
          </p:cNvSpPr>
          <p:nvPr>
            <p:ph idx="1"/>
          </p:nvPr>
        </p:nvSpPr>
        <p:spPr>
          <a:xfrm>
            <a:off x="962738" y="939974"/>
            <a:ext cx="7886700" cy="4203600"/>
          </a:xfrm>
          <a:prstGeom prst="rect">
            <a:avLst/>
          </a:prstGeom>
          <a:noFill/>
          <a:ln>
            <a:noFill/>
          </a:ln>
        </p:spPr>
        <p:txBody>
          <a:bodyPr spcFirstLastPara="1" wrap="square" lIns="68575" tIns="34275" rIns="68575" bIns="34275" anchor="t" anchorCtr="0">
            <a:normAutofit/>
          </a:bodyPr>
          <a:lstStyle/>
          <a:p>
            <a:pPr marL="0" lvl="0" indent="0" algn="just" rtl="0">
              <a:lnSpc>
                <a:spcPct val="150000"/>
              </a:lnSpc>
              <a:spcBef>
                <a:spcPts val="800"/>
              </a:spcBef>
              <a:spcAft>
                <a:spcPts val="0"/>
              </a:spcAft>
              <a:buClr>
                <a:schemeClr val="dk1"/>
              </a:buClr>
              <a:buSzPts val="1700"/>
              <a:buNone/>
            </a:pPr>
            <a:r>
              <a:rPr lang="en-IN" altLang="en-GB" sz="1700" dirty="0">
                <a:latin typeface="Roboto" panose="02000000000000000000"/>
                <a:ea typeface="Roboto" panose="02000000000000000000"/>
                <a:cs typeface="Roboto" panose="02000000000000000000"/>
                <a:sym typeface="Roboto" panose="02000000000000000000"/>
              </a:rPr>
              <a:t>1</a:t>
            </a:r>
            <a:r>
              <a:rPr lang="en-GB" sz="1700" dirty="0">
                <a:latin typeface="Roboto" panose="02000000000000000000"/>
                <a:ea typeface="Roboto" panose="02000000000000000000"/>
                <a:cs typeface="Roboto" panose="02000000000000000000"/>
                <a:sym typeface="Roboto" panose="02000000000000000000"/>
              </a:rPr>
              <a:t>) In adding  more features for  </a:t>
            </a:r>
            <a:r>
              <a:rPr lang="en-IN" altLang="en-GB" sz="1700" dirty="0">
                <a:latin typeface="Roboto" panose="02000000000000000000"/>
                <a:ea typeface="Roboto" panose="02000000000000000000"/>
                <a:cs typeface="Roboto" panose="02000000000000000000"/>
                <a:sym typeface="Roboto" panose="02000000000000000000"/>
              </a:rPr>
              <a:t>pharmacy</a:t>
            </a:r>
            <a:r>
              <a:rPr lang="en-GB" sz="1700" dirty="0">
                <a:latin typeface="Roboto" panose="02000000000000000000"/>
                <a:ea typeface="Roboto" panose="02000000000000000000"/>
                <a:cs typeface="Roboto" panose="02000000000000000000"/>
                <a:sym typeface="Roboto" panose="02000000000000000000"/>
              </a:rPr>
              <a:t> management system </a:t>
            </a:r>
            <a:r>
              <a:rPr lang="en-IN" altLang="en-GB" sz="1700" dirty="0">
                <a:latin typeface="Roboto" panose="02000000000000000000"/>
                <a:ea typeface="Roboto" panose="02000000000000000000"/>
                <a:cs typeface="Roboto" panose="02000000000000000000"/>
                <a:sym typeface="Roboto" panose="02000000000000000000"/>
              </a:rPr>
              <a:t>for better management and ease of use.</a:t>
            </a:r>
            <a:endParaRPr lang="en-GB" sz="1700" dirty="0">
              <a:latin typeface="Roboto" panose="02000000000000000000"/>
              <a:ea typeface="Roboto" panose="02000000000000000000"/>
              <a:cs typeface="Roboto" panose="02000000000000000000"/>
              <a:sym typeface="Roboto" panose="02000000000000000000"/>
            </a:endParaRPr>
          </a:p>
          <a:p>
            <a:pPr marL="0" lvl="0" indent="0" algn="just" rtl="0">
              <a:lnSpc>
                <a:spcPct val="150000"/>
              </a:lnSpc>
              <a:spcBef>
                <a:spcPts val="800"/>
              </a:spcBef>
              <a:spcAft>
                <a:spcPts val="0"/>
              </a:spcAft>
              <a:buClr>
                <a:schemeClr val="dk1"/>
              </a:buClr>
              <a:buSzPts val="1700"/>
              <a:buNone/>
            </a:pPr>
            <a:r>
              <a:rPr lang="en-IN" altLang="en-GB" sz="1700" dirty="0">
                <a:latin typeface="Roboto" panose="02000000000000000000"/>
                <a:ea typeface="Roboto" panose="02000000000000000000"/>
                <a:cs typeface="Roboto" panose="02000000000000000000"/>
                <a:sym typeface="Roboto" panose="02000000000000000000"/>
              </a:rPr>
              <a:t>2</a:t>
            </a:r>
            <a:r>
              <a:rPr lang="en-GB" sz="1700" dirty="0">
                <a:latin typeface="Roboto" panose="02000000000000000000"/>
                <a:ea typeface="Roboto" panose="02000000000000000000"/>
                <a:cs typeface="Roboto" panose="02000000000000000000"/>
                <a:sym typeface="Roboto" panose="02000000000000000000"/>
              </a:rPr>
              <a:t>) To authenticate the </a:t>
            </a:r>
            <a:r>
              <a:rPr lang="en-IN" altLang="en-GB" sz="1700" dirty="0">
                <a:latin typeface="Roboto" panose="02000000000000000000"/>
                <a:ea typeface="Roboto" panose="02000000000000000000"/>
                <a:cs typeface="Roboto" panose="02000000000000000000"/>
                <a:sym typeface="Roboto" panose="02000000000000000000"/>
              </a:rPr>
              <a:t>pharamacists</a:t>
            </a:r>
            <a:r>
              <a:rPr lang="en-GB" sz="1700" dirty="0">
                <a:latin typeface="Roboto" panose="02000000000000000000"/>
                <a:ea typeface="Roboto" panose="02000000000000000000"/>
                <a:cs typeface="Roboto" panose="02000000000000000000"/>
                <a:sym typeface="Roboto" panose="02000000000000000000"/>
              </a:rPr>
              <a:t> based on the system</a:t>
            </a:r>
            <a:r>
              <a:rPr lang="en-IN" altLang="en-GB" sz="1700" dirty="0">
                <a:latin typeface="Roboto" panose="02000000000000000000"/>
                <a:ea typeface="Roboto" panose="02000000000000000000"/>
                <a:cs typeface="Roboto" panose="02000000000000000000"/>
                <a:sym typeface="Roboto" panose="02000000000000000000"/>
              </a:rPr>
              <a:t> admin</a:t>
            </a:r>
            <a:r>
              <a:rPr lang="en-GB" sz="1700" dirty="0">
                <a:latin typeface="Roboto" panose="02000000000000000000"/>
                <a:ea typeface="Roboto" panose="02000000000000000000"/>
                <a:cs typeface="Roboto" panose="02000000000000000000"/>
                <a:sym typeface="Roboto" panose="02000000000000000000"/>
              </a:rPr>
              <a:t> list which is maintained by the operating system</a:t>
            </a:r>
            <a:r>
              <a:rPr lang="en-IN" altLang="en-GB" sz="1700" dirty="0">
                <a:latin typeface="Roboto" panose="02000000000000000000"/>
                <a:ea typeface="Roboto" panose="02000000000000000000"/>
                <a:cs typeface="Roboto" panose="02000000000000000000"/>
                <a:sym typeface="Roboto" panose="02000000000000000000"/>
              </a:rPr>
              <a:t>.</a:t>
            </a:r>
          </a:p>
          <a:p>
            <a:pPr marL="0" lvl="0" indent="0" algn="just" rtl="0">
              <a:lnSpc>
                <a:spcPct val="150000"/>
              </a:lnSpc>
              <a:spcBef>
                <a:spcPts val="800"/>
              </a:spcBef>
              <a:spcAft>
                <a:spcPts val="0"/>
              </a:spcAft>
              <a:buClr>
                <a:schemeClr val="dk1"/>
              </a:buClr>
              <a:buSzPts val="1700"/>
              <a:buNone/>
            </a:pPr>
            <a:r>
              <a:rPr lang="en-IN" sz="1800" dirty="0"/>
              <a:t>3) Project can be made more robust and biometerics can be included.</a:t>
            </a:r>
            <a:endParaRPr sz="1800" dirty="0"/>
          </a:p>
          <a:p>
            <a:pPr marL="0" lvl="0" indent="0" algn="just" rtl="0">
              <a:lnSpc>
                <a:spcPct val="150000"/>
              </a:lnSpc>
              <a:spcBef>
                <a:spcPts val="800"/>
              </a:spcBef>
              <a:spcAft>
                <a:spcPts val="1200"/>
              </a:spcAft>
              <a:buClr>
                <a:schemeClr val="dk1"/>
              </a:buClr>
              <a:buSzPts val="1700"/>
              <a:buNone/>
            </a:pPr>
            <a:endParaRPr sz="1700" dirty="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232" y="262790"/>
            <a:ext cx="7300134" cy="604360"/>
          </a:xfrm>
        </p:spPr>
        <p:txBody>
          <a:bodyPr/>
          <a:lstStyle/>
          <a:p>
            <a:r>
              <a:rPr lang="en-IN" dirty="0">
                <a:solidFill>
                  <a:srgbClr val="C00000"/>
                </a:solidFill>
              </a:rPr>
              <a:t>Result:</a:t>
            </a:r>
          </a:p>
        </p:txBody>
      </p:sp>
      <p:sp>
        <p:nvSpPr>
          <p:cNvPr id="3" name="Text Placeholder 2"/>
          <p:cNvSpPr>
            <a:spLocks noGrp="1"/>
          </p:cNvSpPr>
          <p:nvPr>
            <p:ph type="body" idx="1"/>
          </p:nvPr>
        </p:nvSpPr>
        <p:spPr>
          <a:xfrm>
            <a:off x="922020" y="1033780"/>
            <a:ext cx="7299960" cy="1991995"/>
          </a:xfrm>
        </p:spPr>
        <p:txBody>
          <a:bodyPr>
            <a:noAutofit/>
          </a:bodyPr>
          <a:lstStyle/>
          <a:p>
            <a:r>
              <a:rPr lang="en-IN" sz="2400" dirty="0">
                <a:latin typeface="Times New Roman" panose="02020603050405020304" charset="0"/>
                <a:cs typeface="Times New Roman" panose="02020603050405020304" charset="0"/>
              </a:rPr>
              <a:t>The project entitled as pharmacy management system is the system that deals with the issues related to pharmacies. </a:t>
            </a:r>
          </a:p>
          <a:p>
            <a:r>
              <a:rPr lang="en-IN" sz="2400" dirty="0">
                <a:latin typeface="Times New Roman" panose="02020603050405020304" charset="0"/>
                <a:cs typeface="Times New Roman" panose="02020603050405020304" charset="0"/>
              </a:rPr>
              <a:t>This project is successfully implemented with all the features mentioned in system requirements specification. Awareness and right information about any medicine is essential for both the development of health industry as well as the pharmacists.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p:nvPr/>
        </p:nvSpPr>
        <p:spPr>
          <a:xfrm>
            <a:off x="0" y="326562"/>
            <a:ext cx="158261" cy="338137"/>
          </a:xfrm>
          <a:custGeom>
            <a:avLst/>
            <a:gdLst/>
            <a:ahLst/>
            <a:cxnLst/>
            <a:rect l="l" t="t" r="r" b="b"/>
            <a:pathLst>
              <a:path w="77470" h="177165" extrusionOk="0">
                <a:moveTo>
                  <a:pt x="77076" y="0"/>
                </a:moveTo>
                <a:lnTo>
                  <a:pt x="0" y="0"/>
                </a:lnTo>
                <a:lnTo>
                  <a:pt x="0" y="176936"/>
                </a:lnTo>
                <a:lnTo>
                  <a:pt x="77076" y="176936"/>
                </a:lnTo>
                <a:lnTo>
                  <a:pt x="77076" y="0"/>
                </a:lnTo>
                <a:close/>
              </a:path>
            </a:pathLst>
          </a:custGeom>
          <a:solidFill>
            <a:srgbClr val="D9212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4" name="Google Shape;354;p24"/>
          <p:cNvSpPr/>
          <p:nvPr/>
        </p:nvSpPr>
        <p:spPr>
          <a:xfrm>
            <a:off x="718283" y="357125"/>
            <a:ext cx="47337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2200" b="1">
                <a:solidFill>
                  <a:srgbClr val="D82128"/>
                </a:solidFill>
                <a:latin typeface="Roboto" panose="02000000000000000000"/>
                <a:ea typeface="Roboto" panose="02000000000000000000"/>
                <a:cs typeface="Roboto" panose="02000000000000000000"/>
                <a:sym typeface="Roboto" panose="02000000000000000000"/>
              </a:rPr>
              <a:t>CONCLUSION</a:t>
            </a:r>
            <a:endParaRPr sz="2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5" name="Google Shape;355;p24"/>
          <p:cNvSpPr txBox="1">
            <a:spLocks noGrp="1"/>
          </p:cNvSpPr>
          <p:nvPr>
            <p:ph idx="1"/>
          </p:nvPr>
        </p:nvSpPr>
        <p:spPr>
          <a:xfrm>
            <a:off x="718272" y="828306"/>
            <a:ext cx="7886700" cy="3263504"/>
          </a:xfrm>
          <a:prstGeom prst="rect">
            <a:avLst/>
          </a:prstGeom>
          <a:noFill/>
          <a:ln>
            <a:noFill/>
          </a:ln>
        </p:spPr>
        <p:txBody>
          <a:bodyPr spcFirstLastPara="1" wrap="square" lIns="68575" tIns="34275" rIns="68575" bIns="34275" anchor="t" anchorCtr="0">
            <a:normAutofit/>
          </a:bodyPr>
          <a:lstStyle/>
          <a:p>
            <a:pPr marL="177800" lvl="0" indent="-222250" algn="just" rtl="0">
              <a:lnSpc>
                <a:spcPct val="150000"/>
              </a:lnSpc>
              <a:spcBef>
                <a:spcPts val="0"/>
              </a:spcBef>
              <a:spcAft>
                <a:spcPts val="0"/>
              </a:spcAft>
              <a:buClr>
                <a:srgbClr val="595959"/>
              </a:buClr>
              <a:buSzPts val="1900"/>
              <a:buFont typeface="Noto Sans Symbols"/>
              <a:buChar char="⮚"/>
            </a:pPr>
            <a:r>
              <a:rPr lang="en-GB" sz="1900" dirty="0">
                <a:latin typeface="Times New Roman" panose="02020603050405020304" charset="0"/>
                <a:ea typeface="Roboto" panose="02000000000000000000"/>
                <a:cs typeface="Times New Roman" panose="02020603050405020304" charset="0"/>
                <a:sym typeface="Roboto" panose="02000000000000000000"/>
              </a:rPr>
              <a:t>The project entitled as </a:t>
            </a:r>
            <a:r>
              <a:rPr lang="en-IN" altLang="en-GB" sz="1900" dirty="0">
                <a:latin typeface="Times New Roman" panose="02020603050405020304" charset="0"/>
                <a:ea typeface="Roboto" panose="02000000000000000000"/>
                <a:cs typeface="Times New Roman" panose="02020603050405020304" charset="0"/>
                <a:sym typeface="Roboto" panose="02000000000000000000"/>
              </a:rPr>
              <a:t>Pharmacy</a:t>
            </a:r>
            <a:r>
              <a:rPr lang="en-GB" sz="1900" dirty="0">
                <a:latin typeface="Times New Roman" panose="02020603050405020304" charset="0"/>
                <a:ea typeface="Roboto" panose="02000000000000000000"/>
                <a:cs typeface="Times New Roman" panose="02020603050405020304" charset="0"/>
                <a:sym typeface="Roboto" panose="02000000000000000000"/>
              </a:rPr>
              <a:t> Management System is the  system that deals with the </a:t>
            </a:r>
            <a:r>
              <a:rPr lang="en-GB" sz="1900" b="1" dirty="0">
                <a:latin typeface="Times New Roman" panose="02020603050405020304" charset="0"/>
                <a:ea typeface="Roboto" panose="02000000000000000000"/>
                <a:cs typeface="Times New Roman" panose="02020603050405020304" charset="0"/>
                <a:sym typeface="Roboto" panose="02000000000000000000"/>
              </a:rPr>
              <a:t>information of all </a:t>
            </a:r>
            <a:r>
              <a:rPr lang="en-IN" altLang="en-GB" sz="1900" b="1" dirty="0">
                <a:latin typeface="Times New Roman" panose="02020603050405020304" charset="0"/>
                <a:ea typeface="Roboto" panose="02000000000000000000"/>
                <a:cs typeface="Times New Roman" panose="02020603050405020304" charset="0"/>
                <a:sym typeface="Roboto" panose="02000000000000000000"/>
              </a:rPr>
              <a:t>medicinal </a:t>
            </a:r>
            <a:r>
              <a:rPr lang="en-GB" sz="1900" b="1" dirty="0">
                <a:latin typeface="Times New Roman" panose="02020603050405020304" charset="0"/>
                <a:ea typeface="Roboto" panose="02000000000000000000"/>
                <a:cs typeface="Times New Roman" panose="02020603050405020304" charset="0"/>
                <a:sym typeface="Roboto" panose="02000000000000000000"/>
              </a:rPr>
              <a:t>details</a:t>
            </a:r>
            <a:r>
              <a:rPr lang="en-IN" altLang="en-GB" sz="1900" b="1" dirty="0">
                <a:latin typeface="Times New Roman" panose="02020603050405020304" charset="0"/>
                <a:ea typeface="Roboto" panose="02000000000000000000"/>
                <a:cs typeface="Times New Roman" panose="02020603050405020304" charset="0"/>
                <a:sym typeface="Roboto" panose="02000000000000000000"/>
              </a:rPr>
              <a:t>.</a:t>
            </a:r>
            <a:endParaRPr sz="1900" dirty="0">
              <a:latin typeface="Times New Roman" panose="02020603050405020304" charset="0"/>
              <a:ea typeface="Roboto" panose="02000000000000000000"/>
              <a:cs typeface="Times New Roman" panose="02020603050405020304" charset="0"/>
              <a:sym typeface="Roboto" panose="02000000000000000000"/>
            </a:endParaRPr>
          </a:p>
          <a:p>
            <a:pPr marL="177800" lvl="0" indent="-222250" algn="just" rtl="0">
              <a:lnSpc>
                <a:spcPct val="150000"/>
              </a:lnSpc>
              <a:spcBef>
                <a:spcPts val="800"/>
              </a:spcBef>
              <a:spcAft>
                <a:spcPts val="0"/>
              </a:spcAft>
              <a:buClr>
                <a:srgbClr val="595959"/>
              </a:buClr>
              <a:buSzPts val="1900"/>
              <a:buFont typeface="Noto Sans Symbols"/>
              <a:buChar char="⮚"/>
            </a:pPr>
            <a:r>
              <a:rPr lang="en-GB" sz="1900" dirty="0">
                <a:latin typeface="Times New Roman" panose="02020603050405020304" charset="0"/>
                <a:ea typeface="Roboto" panose="02000000000000000000"/>
                <a:cs typeface="Times New Roman" panose="02020603050405020304" charset="0"/>
                <a:sym typeface="Roboto" panose="02000000000000000000"/>
              </a:rPr>
              <a:t>System leads to instant updates for all </a:t>
            </a:r>
            <a:r>
              <a:rPr lang="en-IN" altLang="en-GB" sz="1900" dirty="0">
                <a:latin typeface="Times New Roman" panose="02020603050405020304" charset="0"/>
                <a:ea typeface="Roboto" panose="02000000000000000000"/>
                <a:cs typeface="Times New Roman" panose="02020603050405020304" charset="0"/>
                <a:sym typeface="Roboto" panose="02000000000000000000"/>
              </a:rPr>
              <a:t>medicines</a:t>
            </a:r>
            <a:r>
              <a:rPr lang="en-GB" sz="1900" dirty="0">
                <a:latin typeface="Times New Roman" panose="02020603050405020304" charset="0"/>
                <a:ea typeface="Roboto" panose="02000000000000000000"/>
                <a:cs typeface="Times New Roman" panose="02020603050405020304" charset="0"/>
                <a:sym typeface="Roboto" panose="02000000000000000000"/>
              </a:rPr>
              <a:t> any where physically </a:t>
            </a:r>
            <a:r>
              <a:rPr lang="en-IN" altLang="en-GB" sz="1900" dirty="0">
                <a:latin typeface="Times New Roman" panose="02020603050405020304" charset="0"/>
                <a:ea typeface="Roboto" panose="02000000000000000000"/>
                <a:cs typeface="Times New Roman" panose="02020603050405020304" charset="0"/>
                <a:sym typeface="Roboto" panose="02000000000000000000"/>
              </a:rPr>
              <a:t>for efficient organisation.</a:t>
            </a:r>
            <a:endParaRPr sz="2000" dirty="0">
              <a:latin typeface="Times New Roman" panose="02020603050405020304" charset="0"/>
              <a:cs typeface="Times New Roman" panose="02020603050405020304" charset="0"/>
            </a:endParaRPr>
          </a:p>
          <a:p>
            <a:pPr marL="0" lvl="0" indent="0" algn="just" rtl="0">
              <a:lnSpc>
                <a:spcPct val="150000"/>
              </a:lnSpc>
              <a:spcBef>
                <a:spcPts val="800"/>
              </a:spcBef>
              <a:spcAft>
                <a:spcPts val="1200"/>
              </a:spcAft>
              <a:buNone/>
            </a:pPr>
            <a:endParaRPr sz="1200" dirty="0">
              <a:solidFill>
                <a:srgbClr val="C00000"/>
              </a:solidFill>
              <a:latin typeface="Times New Roman" panose="02020603050405020304" charset="0"/>
              <a:ea typeface="Roboto" panose="02000000000000000000"/>
              <a:cs typeface="Times New Roman" panose="02020603050405020304" charset="0"/>
              <a:sym typeface="Roboto"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p:nvPr/>
        </p:nvSpPr>
        <p:spPr>
          <a:xfrm>
            <a:off x="0" y="326562"/>
            <a:ext cx="158261" cy="338137"/>
          </a:xfrm>
          <a:custGeom>
            <a:avLst/>
            <a:gdLst/>
            <a:ahLst/>
            <a:cxnLst/>
            <a:rect l="l" t="t" r="r" b="b"/>
            <a:pathLst>
              <a:path w="77470" h="177165" extrusionOk="0">
                <a:moveTo>
                  <a:pt x="77076" y="0"/>
                </a:moveTo>
                <a:lnTo>
                  <a:pt x="0" y="0"/>
                </a:lnTo>
                <a:lnTo>
                  <a:pt x="0" y="176936"/>
                </a:lnTo>
                <a:lnTo>
                  <a:pt x="77076" y="176936"/>
                </a:lnTo>
                <a:lnTo>
                  <a:pt x="77076" y="0"/>
                </a:lnTo>
                <a:close/>
              </a:path>
            </a:pathLst>
          </a:custGeom>
          <a:solidFill>
            <a:srgbClr val="D9212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1" name="Google Shape;291;p15"/>
          <p:cNvSpPr txBox="1">
            <a:spLocks noGrp="1"/>
          </p:cNvSpPr>
          <p:nvPr>
            <p:ph type="title"/>
          </p:nvPr>
        </p:nvSpPr>
        <p:spPr>
          <a:xfrm>
            <a:off x="416406" y="0"/>
            <a:ext cx="7765321" cy="994741"/>
          </a:xfrm>
          <a:prstGeom prst="rect">
            <a:avLst/>
          </a:prstGeom>
        </p:spPr>
        <p:txBody>
          <a:bodyPr spcFirstLastPara="1" wrap="square" lIns="68575" tIns="34275" rIns="68575" bIns="34275" anchor="ctr" anchorCtr="0">
            <a:normAutofit/>
          </a:bodyPr>
          <a:lstStyle/>
          <a:p>
            <a:pPr marL="12700" lvl="0" indent="0" algn="l" rtl="0">
              <a:spcBef>
                <a:spcPts val="0"/>
              </a:spcBef>
              <a:spcAft>
                <a:spcPts val="0"/>
              </a:spcAft>
              <a:buClr>
                <a:srgbClr val="D82128"/>
              </a:buClr>
              <a:buSzPts val="1500"/>
              <a:buFont typeface="Roboto" panose="02000000000000000000"/>
              <a:buNone/>
            </a:pPr>
            <a:r>
              <a:rPr lang="en-GB" dirty="0"/>
              <a:t>Abstract:</a:t>
            </a:r>
            <a:endParaRPr dirty="0"/>
          </a:p>
        </p:txBody>
      </p:sp>
      <p:sp>
        <p:nvSpPr>
          <p:cNvPr id="292" name="Google Shape;292;p15"/>
          <p:cNvSpPr txBox="1">
            <a:spLocks noGrp="1"/>
          </p:cNvSpPr>
          <p:nvPr>
            <p:ph idx="1"/>
          </p:nvPr>
        </p:nvSpPr>
        <p:spPr>
          <a:xfrm>
            <a:off x="158126" y="824263"/>
            <a:ext cx="8209258" cy="4319426"/>
          </a:xfrm>
          <a:prstGeom prst="rect">
            <a:avLst/>
          </a:prstGeom>
          <a:noFill/>
          <a:ln>
            <a:noFill/>
          </a:ln>
        </p:spPr>
        <p:txBody>
          <a:bodyPr spcFirstLastPara="1" wrap="square" lIns="68575" tIns="34275" rIns="68575" bIns="34275" anchor="t" anchorCtr="0">
            <a:normAutofit/>
          </a:bodyPr>
          <a:lstStyle/>
          <a:p>
            <a:pPr marL="0" lvl="0" indent="0" algn="just" rtl="0">
              <a:lnSpc>
                <a:spcPct val="150000"/>
              </a:lnSpc>
              <a:spcBef>
                <a:spcPts val="0"/>
              </a:spcBef>
              <a:spcAft>
                <a:spcPts val="0"/>
              </a:spcAft>
              <a:buClr>
                <a:schemeClr val="dk1"/>
              </a:buClr>
              <a:buSzPts val="1800"/>
              <a:buNone/>
            </a:pPr>
            <a:r>
              <a:rPr lang="en-GB" sz="1800" dirty="0">
                <a:latin typeface="Roboto" panose="02000000000000000000"/>
                <a:ea typeface="Roboto" panose="02000000000000000000"/>
                <a:cs typeface="Roboto" panose="02000000000000000000"/>
                <a:sym typeface="Roboto" panose="02000000000000000000"/>
              </a:rPr>
              <a:t>A java application </a:t>
            </a:r>
            <a:r>
              <a:rPr lang="en-GB" sz="1800" b="1" dirty="0">
                <a:solidFill>
                  <a:srgbClr val="C00000"/>
                </a:solidFill>
                <a:latin typeface="Roboto" panose="02000000000000000000"/>
                <a:ea typeface="Roboto" panose="02000000000000000000"/>
                <a:cs typeface="Roboto" panose="02000000000000000000"/>
                <a:sym typeface="Roboto" panose="02000000000000000000"/>
              </a:rPr>
              <a:t>for </a:t>
            </a:r>
            <a:r>
              <a:rPr lang="en-IN" altLang="en-GB" sz="1800" b="1" dirty="0">
                <a:solidFill>
                  <a:srgbClr val="C00000"/>
                </a:solidFill>
                <a:latin typeface="Roboto" panose="02000000000000000000"/>
                <a:ea typeface="Roboto" panose="02000000000000000000"/>
                <a:cs typeface="Roboto" panose="02000000000000000000"/>
                <a:sym typeface="Roboto" panose="02000000000000000000"/>
              </a:rPr>
              <a:t>pharmacy</a:t>
            </a:r>
            <a:r>
              <a:rPr lang="en-GB" sz="1800" b="1" dirty="0">
                <a:solidFill>
                  <a:srgbClr val="C00000"/>
                </a:solidFill>
                <a:latin typeface="Roboto" panose="02000000000000000000"/>
                <a:ea typeface="Roboto" panose="02000000000000000000"/>
                <a:cs typeface="Roboto" panose="02000000000000000000"/>
                <a:sym typeface="Roboto" panose="02000000000000000000"/>
              </a:rPr>
              <a:t> </a:t>
            </a:r>
            <a:r>
              <a:rPr lang="en-GB" sz="1800" dirty="0">
                <a:latin typeface="Roboto" panose="02000000000000000000"/>
                <a:ea typeface="Roboto" panose="02000000000000000000"/>
                <a:cs typeface="Roboto" panose="02000000000000000000"/>
                <a:sym typeface="Roboto" panose="02000000000000000000"/>
              </a:rPr>
              <a:t>is an application that can be accessed throughout the organization and especially by </a:t>
            </a:r>
            <a:r>
              <a:rPr lang="en-IN" altLang="en-GB" sz="1800" dirty="0">
                <a:latin typeface="Roboto" panose="02000000000000000000"/>
                <a:ea typeface="Roboto" panose="02000000000000000000"/>
                <a:cs typeface="Roboto" panose="02000000000000000000"/>
                <a:sym typeface="Roboto" panose="02000000000000000000"/>
              </a:rPr>
              <a:t>pharmacists</a:t>
            </a:r>
            <a:r>
              <a:rPr lang="en-GB" sz="1800" dirty="0">
                <a:latin typeface="Roboto" panose="02000000000000000000"/>
                <a:ea typeface="Roboto" panose="02000000000000000000"/>
                <a:cs typeface="Roboto" panose="02000000000000000000"/>
                <a:sym typeface="Roboto" panose="02000000000000000000"/>
              </a:rPr>
              <a:t> well with proper login provided when needed. Using </a:t>
            </a:r>
            <a:r>
              <a:rPr lang="en-IN" altLang="en-GB" sz="1800" dirty="0">
                <a:latin typeface="Roboto" panose="02000000000000000000"/>
                <a:ea typeface="Roboto" panose="02000000000000000000"/>
                <a:cs typeface="Roboto" panose="02000000000000000000"/>
                <a:sym typeface="Roboto" panose="02000000000000000000"/>
              </a:rPr>
              <a:t>pharmacy management system the pharmacist can easily identify the location of the various medicines kept and reduce the time needed for searching manually. The stock availability of the medicines can also be identified easily. The new medicines available and the expiry dates can also be tracked.</a:t>
            </a:r>
            <a:endParaRPr sz="1200" dirty="0">
              <a:solidFill>
                <a:srgbClr val="595959"/>
              </a:solidFill>
              <a:latin typeface="Roboto" panose="02000000000000000000"/>
              <a:ea typeface="Roboto" panose="02000000000000000000"/>
              <a:cs typeface="Roboto" panose="02000000000000000000"/>
              <a:sym typeface="Roboto" panose="02000000000000000000"/>
            </a:endParaRPr>
          </a:p>
          <a:p>
            <a:pPr marL="177800" lvl="0" indent="-101600" algn="just" rtl="0">
              <a:lnSpc>
                <a:spcPct val="150000"/>
              </a:lnSpc>
              <a:spcBef>
                <a:spcPts val="800"/>
              </a:spcBef>
              <a:spcAft>
                <a:spcPts val="0"/>
              </a:spcAft>
              <a:buClr>
                <a:schemeClr val="dk1"/>
              </a:buClr>
              <a:buSzPts val="1200"/>
              <a:buFont typeface="Noto Sans Symbols"/>
              <a:buNone/>
            </a:pPr>
            <a:endParaRPr sz="1200" dirty="0">
              <a:solidFill>
                <a:srgbClr val="595959"/>
              </a:solidFill>
              <a:latin typeface="Roboto" panose="02000000000000000000"/>
              <a:ea typeface="Roboto" panose="02000000000000000000"/>
              <a:cs typeface="Roboto" panose="02000000000000000000"/>
              <a:sym typeface="Roboto" panose="02000000000000000000"/>
            </a:endParaRPr>
          </a:p>
          <a:p>
            <a:pPr marL="0" lvl="0" indent="0" algn="just" rtl="0">
              <a:lnSpc>
                <a:spcPct val="90000"/>
              </a:lnSpc>
              <a:spcBef>
                <a:spcPts val="800"/>
              </a:spcBef>
              <a:spcAft>
                <a:spcPts val="1200"/>
              </a:spcAft>
              <a:buClr>
                <a:schemeClr val="dk1"/>
              </a:buClr>
              <a:buSzPts val="1200"/>
              <a:buNone/>
            </a:pPr>
            <a:endParaRPr sz="1200" dirty="0">
              <a:solidFill>
                <a:srgbClr val="595959"/>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000">
                <a:latin typeface="Times New Roman" panose="02020603050405020304" charset="0"/>
                <a:cs typeface="Times New Roman" panose="02020603050405020304" charset="0"/>
              </a:rPr>
              <a:t>SCHEMA DIAGRAM:</a:t>
            </a:r>
          </a:p>
        </p:txBody>
      </p:sp>
      <p:pic>
        <p:nvPicPr>
          <p:cNvPr id="4" name="Content Placeholder 3" descr="WhatsApp Image 2023-04-27 at 9.39.01 AM"/>
          <p:cNvPicPr>
            <a:picLocks noGrp="1" noChangeAspect="1"/>
          </p:cNvPicPr>
          <p:nvPr>
            <p:ph idx="1"/>
          </p:nvPr>
        </p:nvPicPr>
        <p:blipFill>
          <a:blip r:embed="rId2"/>
          <a:stretch>
            <a:fillRect/>
          </a:stretch>
        </p:blipFill>
        <p:spPr>
          <a:xfrm>
            <a:off x="764004" y="527050"/>
            <a:ext cx="7730291" cy="45681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 y="0"/>
            <a:ext cx="8229600" cy="436960"/>
          </a:xfrm>
        </p:spPr>
        <p:txBody>
          <a:bodyPr/>
          <a:lstStyle/>
          <a:p>
            <a:r>
              <a:rPr lang="en-IN" altLang="en-US" sz="1800">
                <a:latin typeface="Times New Roman" panose="02020603050405020304" charset="0"/>
                <a:cs typeface="Times New Roman" panose="02020603050405020304" charset="0"/>
              </a:rPr>
              <a:t>ER-DIAGRAM :</a:t>
            </a:r>
          </a:p>
        </p:txBody>
      </p:sp>
      <p:pic>
        <p:nvPicPr>
          <p:cNvPr id="4" name="Content Placeholder 3" descr="WhatsApp Image 2023-04-27 at 9.38.59 AM"/>
          <p:cNvPicPr>
            <a:picLocks noGrp="1" noChangeAspect="1"/>
          </p:cNvPicPr>
          <p:nvPr>
            <p:ph idx="1"/>
          </p:nvPr>
        </p:nvPicPr>
        <p:blipFill>
          <a:blip r:embed="rId2"/>
          <a:stretch>
            <a:fillRect/>
          </a:stretch>
        </p:blipFill>
        <p:spPr>
          <a:xfrm>
            <a:off x="457200" y="345781"/>
            <a:ext cx="8145780" cy="4720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p:nvPr/>
        </p:nvSpPr>
        <p:spPr>
          <a:xfrm>
            <a:off x="0" y="326562"/>
            <a:ext cx="158261" cy="338137"/>
          </a:xfrm>
          <a:custGeom>
            <a:avLst/>
            <a:gdLst/>
            <a:ahLst/>
            <a:cxnLst/>
            <a:rect l="l" t="t" r="r" b="b"/>
            <a:pathLst>
              <a:path w="77470" h="177165" extrusionOk="0">
                <a:moveTo>
                  <a:pt x="77076" y="0"/>
                </a:moveTo>
                <a:lnTo>
                  <a:pt x="0" y="0"/>
                </a:lnTo>
                <a:lnTo>
                  <a:pt x="0" y="176936"/>
                </a:lnTo>
                <a:lnTo>
                  <a:pt x="77076" y="176936"/>
                </a:lnTo>
                <a:lnTo>
                  <a:pt x="77076" y="0"/>
                </a:lnTo>
                <a:close/>
              </a:path>
            </a:pathLst>
          </a:custGeom>
          <a:solidFill>
            <a:srgbClr val="D9212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8" name="Google Shape;298;p16"/>
          <p:cNvSpPr txBox="1">
            <a:spLocks noGrp="1"/>
          </p:cNvSpPr>
          <p:nvPr>
            <p:ph type="title"/>
          </p:nvPr>
        </p:nvSpPr>
        <p:spPr>
          <a:xfrm>
            <a:off x="532058" y="232357"/>
            <a:ext cx="7886700" cy="526547"/>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D82128"/>
              </a:buClr>
              <a:buSzPts val="1500"/>
              <a:buFont typeface="Roboto" panose="02000000000000000000"/>
              <a:buNone/>
            </a:pPr>
            <a:r>
              <a:rPr lang="en-GB" sz="2800" b="1" dirty="0">
                <a:solidFill>
                  <a:srgbClr val="D82128"/>
                </a:solidFill>
                <a:latin typeface="Times New Roman" panose="02020603050405020304" charset="0"/>
                <a:ea typeface="Roboto" panose="02000000000000000000"/>
                <a:cs typeface="Times New Roman" panose="02020603050405020304" charset="0"/>
                <a:sym typeface="Roboto" panose="02000000000000000000"/>
              </a:rPr>
              <a:t>OBJECTIVE OF THIS PROJECT:</a:t>
            </a:r>
            <a:endParaRPr sz="2800" dirty="0">
              <a:latin typeface="Times New Roman" panose="02020603050405020304" charset="0"/>
              <a:cs typeface="Times New Roman" panose="02020603050405020304" charset="0"/>
            </a:endParaRPr>
          </a:p>
        </p:txBody>
      </p:sp>
      <p:sp>
        <p:nvSpPr>
          <p:cNvPr id="299" name="Google Shape;299;p16"/>
          <p:cNvSpPr txBox="1">
            <a:spLocks noGrp="1"/>
          </p:cNvSpPr>
          <p:nvPr>
            <p:ph idx="1"/>
          </p:nvPr>
        </p:nvSpPr>
        <p:spPr>
          <a:xfrm>
            <a:off x="341682" y="891153"/>
            <a:ext cx="8267400" cy="3674700"/>
          </a:xfrm>
          <a:prstGeom prst="rect">
            <a:avLst/>
          </a:prstGeom>
          <a:noFill/>
          <a:ln>
            <a:noFill/>
          </a:ln>
        </p:spPr>
        <p:txBody>
          <a:bodyPr spcFirstLastPara="1" wrap="square" lIns="68575" tIns="34275" rIns="68575" bIns="34275" anchor="t" anchorCtr="0">
            <a:normAutofit/>
          </a:bodyPr>
          <a:lstStyle/>
          <a:p>
            <a:pPr marL="0" lvl="0" indent="0" algn="just" rtl="0">
              <a:lnSpc>
                <a:spcPct val="150000"/>
              </a:lnSpc>
              <a:spcBef>
                <a:spcPts val="0"/>
              </a:spcBef>
              <a:spcAft>
                <a:spcPts val="0"/>
              </a:spcAft>
              <a:buClr>
                <a:schemeClr val="dk1"/>
              </a:buClr>
              <a:buSzPts val="1200"/>
              <a:buNone/>
            </a:pPr>
            <a:r>
              <a:rPr lang="en-GB" sz="1600" dirty="0">
                <a:latin typeface="Times New Roman" panose="02020603050405020304" charset="0"/>
                <a:ea typeface="Roboto" panose="02000000000000000000"/>
                <a:cs typeface="Times New Roman" panose="02020603050405020304" charset="0"/>
                <a:sym typeface="Roboto" panose="02000000000000000000"/>
              </a:rPr>
              <a:t>This</a:t>
            </a:r>
            <a:r>
              <a:rPr lang="en-GB" sz="1600" dirty="0">
                <a:solidFill>
                  <a:srgbClr val="595959"/>
                </a:solidFill>
                <a:latin typeface="Times New Roman" panose="02020603050405020304" charset="0"/>
                <a:ea typeface="Roboto" panose="02000000000000000000"/>
                <a:cs typeface="Times New Roman" panose="02020603050405020304" charset="0"/>
                <a:sym typeface="Roboto" panose="02000000000000000000"/>
              </a:rPr>
              <a:t> </a:t>
            </a:r>
            <a:r>
              <a:rPr lang="en-IN" altLang="en-GB" sz="1800" b="1" dirty="0">
                <a:solidFill>
                  <a:srgbClr val="FF0000"/>
                </a:solidFill>
                <a:latin typeface="Times New Roman" panose="02020603050405020304" charset="0"/>
                <a:ea typeface="Roboto" panose="02000000000000000000"/>
                <a:cs typeface="Times New Roman" panose="02020603050405020304" charset="0"/>
                <a:sym typeface="Roboto" panose="02000000000000000000"/>
              </a:rPr>
              <a:t>Pharmacy management system</a:t>
            </a:r>
            <a:r>
              <a:rPr lang="en-GB" sz="1800" dirty="0">
                <a:solidFill>
                  <a:srgbClr val="C00000"/>
                </a:solidFill>
                <a:latin typeface="Times New Roman" panose="02020603050405020304" charset="0"/>
                <a:ea typeface="Roboto" panose="02000000000000000000"/>
                <a:cs typeface="Times New Roman" panose="02020603050405020304" charset="0"/>
                <a:sym typeface="Roboto" panose="02000000000000000000"/>
              </a:rPr>
              <a:t> </a:t>
            </a:r>
            <a:r>
              <a:rPr lang="en-GB" sz="1600" dirty="0">
                <a:latin typeface="Times New Roman" panose="02020603050405020304" charset="0"/>
                <a:ea typeface="Roboto" panose="02000000000000000000"/>
                <a:cs typeface="Times New Roman" panose="02020603050405020304" charset="0"/>
                <a:sym typeface="Roboto" panose="02000000000000000000"/>
              </a:rPr>
              <a:t>system facilitates </a:t>
            </a:r>
            <a:r>
              <a:rPr lang="en-IN" altLang="en-GB" sz="1600" dirty="0">
                <a:latin typeface="Times New Roman" panose="02020603050405020304" charset="0"/>
                <a:ea typeface="Roboto" panose="02000000000000000000"/>
                <a:cs typeface="Times New Roman" panose="02020603050405020304" charset="0"/>
                <a:sym typeface="Roboto" panose="02000000000000000000"/>
              </a:rPr>
              <a:t>pharmacies</a:t>
            </a:r>
            <a:r>
              <a:rPr lang="en-GB" sz="1600" dirty="0">
                <a:latin typeface="Times New Roman" panose="02020603050405020304" charset="0"/>
                <a:ea typeface="Roboto" panose="02000000000000000000"/>
                <a:cs typeface="Times New Roman" panose="02020603050405020304" charset="0"/>
                <a:sym typeface="Roboto" panose="02000000000000000000"/>
              </a:rPr>
              <a:t> to maintain the functionality related to </a:t>
            </a:r>
            <a:r>
              <a:rPr lang="en-IN" altLang="en-GB" sz="1600" dirty="0">
                <a:latin typeface="Times New Roman" panose="02020603050405020304" charset="0"/>
                <a:ea typeface="Roboto" panose="02000000000000000000"/>
                <a:cs typeface="Times New Roman" panose="02020603050405020304" charset="0"/>
                <a:sym typeface="Roboto" panose="02000000000000000000"/>
              </a:rPr>
              <a:t>pharmacists and the database consisting of various medicines.</a:t>
            </a:r>
            <a:endParaRPr sz="1600" dirty="0">
              <a:latin typeface="Times New Roman" panose="02020603050405020304" charset="0"/>
              <a:ea typeface="Roboto" panose="02000000000000000000"/>
              <a:cs typeface="Times New Roman" panose="02020603050405020304" charset="0"/>
              <a:sym typeface="Roboto" panose="02000000000000000000"/>
            </a:endParaRPr>
          </a:p>
          <a:p>
            <a:pPr marL="0" lvl="0" indent="0" algn="just" rtl="0">
              <a:lnSpc>
                <a:spcPct val="150000"/>
              </a:lnSpc>
              <a:spcBef>
                <a:spcPts val="800"/>
              </a:spcBef>
              <a:spcAft>
                <a:spcPts val="0"/>
              </a:spcAft>
              <a:buClr>
                <a:schemeClr val="dk1"/>
              </a:buClr>
              <a:buSzPts val="1600"/>
              <a:buNone/>
            </a:pPr>
            <a:r>
              <a:rPr lang="en-GB" sz="1600" dirty="0">
                <a:latin typeface="Times New Roman" panose="02020603050405020304" charset="0"/>
                <a:ea typeface="Roboto" panose="02000000000000000000"/>
                <a:cs typeface="Times New Roman" panose="02020603050405020304" charset="0"/>
                <a:sym typeface="Roboto" panose="02000000000000000000"/>
              </a:rPr>
              <a:t>1) Providing a smart technology </a:t>
            </a:r>
            <a:r>
              <a:rPr lang="en-IN" altLang="en-GB" sz="1600" dirty="0">
                <a:latin typeface="Times New Roman" panose="02020603050405020304" charset="0"/>
                <a:ea typeface="Roboto" panose="02000000000000000000"/>
                <a:cs typeface="Times New Roman" panose="02020603050405020304" charset="0"/>
                <a:sym typeface="Roboto" panose="02000000000000000000"/>
              </a:rPr>
              <a:t>pharmacy</a:t>
            </a:r>
            <a:r>
              <a:rPr lang="en-GB" sz="1600" dirty="0">
                <a:latin typeface="Times New Roman" panose="02020603050405020304" charset="0"/>
                <a:ea typeface="Roboto" panose="02000000000000000000"/>
                <a:cs typeface="Times New Roman" panose="02020603050405020304" charset="0"/>
                <a:sym typeface="Roboto" panose="02000000000000000000"/>
              </a:rPr>
              <a:t> management system.</a:t>
            </a:r>
            <a:endParaRPr sz="1700" dirty="0">
              <a:latin typeface="Times New Roman" panose="02020603050405020304" charset="0"/>
              <a:cs typeface="Times New Roman" panose="02020603050405020304" charset="0"/>
            </a:endParaRPr>
          </a:p>
          <a:p>
            <a:pPr marL="0" lvl="0" indent="0" algn="just" rtl="0">
              <a:lnSpc>
                <a:spcPct val="150000"/>
              </a:lnSpc>
              <a:spcBef>
                <a:spcPts val="800"/>
              </a:spcBef>
              <a:spcAft>
                <a:spcPts val="0"/>
              </a:spcAft>
              <a:buClr>
                <a:schemeClr val="dk1"/>
              </a:buClr>
              <a:buSzPts val="1600"/>
              <a:buNone/>
            </a:pPr>
            <a:r>
              <a:rPr lang="en-GB" sz="1600" dirty="0">
                <a:latin typeface="Times New Roman" panose="02020603050405020304" charset="0"/>
                <a:ea typeface="Roboto" panose="02000000000000000000"/>
                <a:cs typeface="Times New Roman" panose="02020603050405020304" charset="0"/>
                <a:sym typeface="Roboto" panose="02000000000000000000"/>
              </a:rPr>
              <a:t>2) </a:t>
            </a:r>
            <a:r>
              <a:rPr lang="en-IN" altLang="en-GB" sz="1600" dirty="0">
                <a:latin typeface="Times New Roman" panose="02020603050405020304" charset="0"/>
                <a:ea typeface="Roboto" panose="02000000000000000000"/>
                <a:cs typeface="Times New Roman" panose="02020603050405020304" charset="0"/>
                <a:sym typeface="Roboto" panose="02000000000000000000"/>
              </a:rPr>
              <a:t>Pharmacy</a:t>
            </a:r>
            <a:r>
              <a:rPr lang="en-GB" sz="1600" dirty="0">
                <a:latin typeface="Times New Roman" panose="02020603050405020304" charset="0"/>
                <a:ea typeface="Roboto" panose="02000000000000000000"/>
                <a:cs typeface="Times New Roman" panose="02020603050405020304" charset="0"/>
                <a:sym typeface="Roboto" panose="02000000000000000000"/>
              </a:rPr>
              <a:t> management system provides the easiest way to manage all functionalities of a </a:t>
            </a:r>
            <a:r>
              <a:rPr lang="en-IN" altLang="en-GB" sz="1600" dirty="0">
                <a:latin typeface="Times New Roman" panose="02020603050405020304" charset="0"/>
                <a:ea typeface="Roboto" panose="02000000000000000000"/>
                <a:cs typeface="Times New Roman" panose="02020603050405020304" charset="0"/>
                <a:sym typeface="Roboto" panose="02000000000000000000"/>
              </a:rPr>
              <a:t>pharmacy.</a:t>
            </a:r>
            <a:r>
              <a:rPr lang="en-GB" sz="1600" dirty="0">
                <a:latin typeface="Times New Roman" panose="02020603050405020304" charset="0"/>
                <a:ea typeface="Roboto" panose="02000000000000000000"/>
                <a:cs typeface="Times New Roman" panose="02020603050405020304" charset="0"/>
                <a:sym typeface="Roboto" panose="02000000000000000000"/>
              </a:rPr>
              <a:t> </a:t>
            </a:r>
            <a:endParaRPr sz="1600" dirty="0">
              <a:latin typeface="Times New Roman" panose="02020603050405020304" charset="0"/>
              <a:ea typeface="Roboto" panose="02000000000000000000"/>
              <a:cs typeface="Times New Roman" panose="02020603050405020304" charset="0"/>
              <a:sym typeface="Roboto" panose="02000000000000000000"/>
            </a:endParaRPr>
          </a:p>
          <a:p>
            <a:pPr marL="0" lvl="0" indent="0" algn="just" rtl="0">
              <a:lnSpc>
                <a:spcPct val="150000"/>
              </a:lnSpc>
              <a:spcBef>
                <a:spcPts val="800"/>
              </a:spcBef>
              <a:spcAft>
                <a:spcPts val="0"/>
              </a:spcAft>
              <a:buClr>
                <a:schemeClr val="dk1"/>
              </a:buClr>
              <a:buSzPts val="1600"/>
              <a:buNone/>
            </a:pPr>
            <a:r>
              <a:rPr lang="en-GB" sz="1600" dirty="0">
                <a:latin typeface="Times New Roman" panose="02020603050405020304" charset="0"/>
                <a:ea typeface="Roboto" panose="02000000000000000000"/>
                <a:cs typeface="Times New Roman" panose="02020603050405020304" charset="0"/>
                <a:sym typeface="Roboto" panose="02000000000000000000"/>
              </a:rPr>
              <a:t>3) This application will help to reduce </a:t>
            </a:r>
            <a:r>
              <a:rPr lang="en-IN" altLang="en-GB" sz="1600" dirty="0">
                <a:latin typeface="Times New Roman" panose="02020603050405020304" charset="0"/>
                <a:ea typeface="Roboto" panose="02000000000000000000"/>
                <a:cs typeface="Times New Roman" panose="02020603050405020304" charset="0"/>
                <a:sym typeface="Roboto" panose="02000000000000000000"/>
              </a:rPr>
              <a:t>wastage cost of medicines and be easier to manage for the pharamacist.</a:t>
            </a:r>
            <a:endParaRPr lang="en-GB" sz="1600" dirty="0">
              <a:latin typeface="Times New Roman" panose="02020603050405020304" charset="0"/>
              <a:ea typeface="Roboto" panose="02000000000000000000"/>
              <a:cs typeface="Times New Roman" panose="02020603050405020304" charset="0"/>
              <a:sym typeface="Roboto" panose="02000000000000000000"/>
            </a:endParaRPr>
          </a:p>
          <a:p>
            <a:pPr marL="0" lvl="0" indent="0" algn="just" rtl="0">
              <a:lnSpc>
                <a:spcPct val="150000"/>
              </a:lnSpc>
              <a:spcBef>
                <a:spcPts val="800"/>
              </a:spcBef>
              <a:spcAft>
                <a:spcPts val="0"/>
              </a:spcAft>
              <a:buClr>
                <a:schemeClr val="dk1"/>
              </a:buClr>
              <a:buSzPts val="1600"/>
              <a:buNone/>
            </a:pPr>
            <a:r>
              <a:rPr lang="en-GB" sz="1600" dirty="0">
                <a:latin typeface="Times New Roman" panose="02020603050405020304" charset="0"/>
                <a:ea typeface="Roboto" panose="02000000000000000000"/>
                <a:cs typeface="Times New Roman" panose="02020603050405020304" charset="0"/>
                <a:sym typeface="Roboto" panose="02000000000000000000"/>
              </a:rPr>
              <a:t>4) This project falls under the category of database and java swings.</a:t>
            </a:r>
            <a:endParaRPr sz="1600" dirty="0">
              <a:latin typeface="Times New Roman" panose="02020603050405020304" charset="0"/>
              <a:ea typeface="Roboto" panose="02000000000000000000"/>
              <a:cs typeface="Times New Roman" panose="02020603050405020304" charset="0"/>
              <a:sym typeface="Roboto" panose="02000000000000000000"/>
            </a:endParaRPr>
          </a:p>
          <a:p>
            <a:pPr marL="0" lvl="0" indent="0" algn="just" rtl="0">
              <a:lnSpc>
                <a:spcPct val="150000"/>
              </a:lnSpc>
              <a:spcBef>
                <a:spcPts val="800"/>
              </a:spcBef>
              <a:spcAft>
                <a:spcPts val="1200"/>
              </a:spcAft>
              <a:buClr>
                <a:schemeClr val="dk1"/>
              </a:buClr>
              <a:buSzPts val="1200"/>
              <a:buNone/>
            </a:pPr>
            <a:endParaRPr sz="1200" dirty="0">
              <a:solidFill>
                <a:srgbClr val="595959"/>
              </a:solidFill>
              <a:latin typeface="Times New Roman" panose="02020603050405020304" charset="0"/>
              <a:ea typeface="Roboto" panose="02000000000000000000"/>
              <a:cs typeface="Times New Roman" panose="02020603050405020304" charset="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p:nvPr/>
        </p:nvSpPr>
        <p:spPr>
          <a:xfrm>
            <a:off x="0" y="326562"/>
            <a:ext cx="158261" cy="338137"/>
          </a:xfrm>
          <a:custGeom>
            <a:avLst/>
            <a:gdLst/>
            <a:ahLst/>
            <a:cxnLst/>
            <a:rect l="l" t="t" r="r" b="b"/>
            <a:pathLst>
              <a:path w="77470" h="177165" extrusionOk="0">
                <a:moveTo>
                  <a:pt x="77076" y="0"/>
                </a:moveTo>
                <a:lnTo>
                  <a:pt x="0" y="0"/>
                </a:lnTo>
                <a:lnTo>
                  <a:pt x="0" y="176936"/>
                </a:lnTo>
                <a:lnTo>
                  <a:pt x="77076" y="176936"/>
                </a:lnTo>
                <a:lnTo>
                  <a:pt x="77076" y="0"/>
                </a:lnTo>
                <a:close/>
              </a:path>
            </a:pathLst>
          </a:custGeom>
          <a:solidFill>
            <a:srgbClr val="D9212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5" name="Google Shape;305;p17"/>
          <p:cNvSpPr/>
          <p:nvPr/>
        </p:nvSpPr>
        <p:spPr>
          <a:xfrm>
            <a:off x="619760" y="335915"/>
            <a:ext cx="4790440" cy="27686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3200" b="1" dirty="0">
                <a:solidFill>
                  <a:srgbClr val="D82128"/>
                </a:solidFill>
                <a:latin typeface="Times New Roman" panose="02020603050405020304" charset="0"/>
                <a:ea typeface="Roboto" panose="02000000000000000000"/>
                <a:cs typeface="Times New Roman" panose="02020603050405020304" charset="0"/>
                <a:sym typeface="Roboto" panose="02000000000000000000"/>
              </a:rPr>
              <a:t>EXISTING SYSTEM</a:t>
            </a:r>
            <a:r>
              <a:rPr lang="en-IN" altLang="en-GB" sz="3200" b="1" dirty="0">
                <a:solidFill>
                  <a:srgbClr val="D82128"/>
                </a:solidFill>
                <a:latin typeface="Times New Roman" panose="02020603050405020304" charset="0"/>
                <a:ea typeface="Roboto" panose="02000000000000000000"/>
                <a:cs typeface="Times New Roman" panose="02020603050405020304" charset="0"/>
                <a:sym typeface="Roboto" panose="02000000000000000000"/>
              </a:rPr>
              <a:t>:</a:t>
            </a:r>
            <a:r>
              <a:rPr lang="en-GB" sz="2400" b="1" dirty="0">
                <a:solidFill>
                  <a:srgbClr val="D82128"/>
                </a:solidFill>
                <a:latin typeface="Times New Roman" panose="02020603050405020304" charset="0"/>
                <a:ea typeface="Roboto" panose="02000000000000000000"/>
                <a:cs typeface="Times New Roman" panose="02020603050405020304" charset="0"/>
                <a:sym typeface="Roboto" panose="02000000000000000000"/>
              </a:rPr>
              <a:t> </a:t>
            </a:r>
            <a:endParaRPr sz="24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p:txBody>
      </p:sp>
      <p:sp>
        <p:nvSpPr>
          <p:cNvPr id="306" name="Google Shape;306;p17"/>
          <p:cNvSpPr txBox="1">
            <a:spLocks noGrp="1"/>
          </p:cNvSpPr>
          <p:nvPr>
            <p:ph idx="1"/>
          </p:nvPr>
        </p:nvSpPr>
        <p:spPr>
          <a:xfrm>
            <a:off x="501462" y="1076741"/>
            <a:ext cx="7886700" cy="3510674"/>
          </a:xfrm>
          <a:prstGeom prst="rect">
            <a:avLst/>
          </a:prstGeom>
          <a:noFill/>
          <a:ln>
            <a:noFill/>
          </a:ln>
        </p:spPr>
        <p:txBody>
          <a:bodyPr spcFirstLastPara="1" wrap="square" lIns="68575" tIns="34275" rIns="68575" bIns="34275" anchor="t" anchorCtr="0">
            <a:normAutofit/>
          </a:bodyPr>
          <a:lstStyle/>
          <a:p>
            <a:pPr lvl="0" algn="l" rtl="0">
              <a:lnSpc>
                <a:spcPct val="90000"/>
              </a:lnSpc>
              <a:spcBef>
                <a:spcPts val="800"/>
              </a:spcBef>
              <a:spcAft>
                <a:spcPts val="1200"/>
              </a:spcAft>
              <a:buClr>
                <a:schemeClr val="dk1"/>
              </a:buClr>
              <a:buSzPts val="2100"/>
              <a:buFont typeface="Arial" panose="020B0604020202020204" pitchFamily="34" charset="0"/>
              <a:buChar char="•"/>
            </a:pPr>
            <a:r>
              <a:rPr lang="en-IN" dirty="0">
                <a:latin typeface="Times New Roman" panose="02020603050405020304" charset="0"/>
                <a:cs typeface="Times New Roman" panose="02020603050405020304" charset="0"/>
              </a:rPr>
              <a:t>Low level databases are existing which are tougher to manage and are used across hospitals and pharmacies.</a:t>
            </a:r>
          </a:p>
          <a:p>
            <a:pPr lvl="0" algn="l" rtl="0">
              <a:lnSpc>
                <a:spcPct val="90000"/>
              </a:lnSpc>
              <a:spcBef>
                <a:spcPts val="800"/>
              </a:spcBef>
              <a:spcAft>
                <a:spcPts val="1200"/>
              </a:spcAft>
              <a:buClr>
                <a:schemeClr val="dk1"/>
              </a:buClr>
              <a:buSzPts val="2100"/>
              <a:buFont typeface="Arial" panose="020B0604020202020204" pitchFamily="34" charset="0"/>
              <a:buChar char="•"/>
            </a:pPr>
            <a:r>
              <a:rPr lang="en-IN" dirty="0">
                <a:latin typeface="Times New Roman" panose="02020603050405020304" charset="0"/>
                <a:cs typeface="Times New Roman" panose="02020603050405020304" charset="0"/>
              </a:rPr>
              <a:t>This reduces the time taken by pharmacists for management which increase wastage of medicines and makes it harder to keep track of stock and expiry of the same.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p:nvPr/>
        </p:nvSpPr>
        <p:spPr>
          <a:xfrm>
            <a:off x="0" y="326562"/>
            <a:ext cx="158261" cy="338137"/>
          </a:xfrm>
          <a:custGeom>
            <a:avLst/>
            <a:gdLst/>
            <a:ahLst/>
            <a:cxnLst/>
            <a:rect l="l" t="t" r="r" b="b"/>
            <a:pathLst>
              <a:path w="77470" h="177165" extrusionOk="0">
                <a:moveTo>
                  <a:pt x="77076" y="0"/>
                </a:moveTo>
                <a:lnTo>
                  <a:pt x="0" y="0"/>
                </a:lnTo>
                <a:lnTo>
                  <a:pt x="0" y="176936"/>
                </a:lnTo>
                <a:lnTo>
                  <a:pt x="77076" y="176936"/>
                </a:lnTo>
                <a:lnTo>
                  <a:pt x="77076" y="0"/>
                </a:lnTo>
                <a:close/>
              </a:path>
            </a:pathLst>
          </a:custGeom>
          <a:solidFill>
            <a:srgbClr val="D9212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9" name="Google Shape;319;p19"/>
          <p:cNvSpPr/>
          <p:nvPr/>
        </p:nvSpPr>
        <p:spPr>
          <a:xfrm>
            <a:off x="673394" y="357125"/>
            <a:ext cx="48228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2200" b="1">
                <a:solidFill>
                  <a:srgbClr val="D82128"/>
                </a:solidFill>
                <a:latin typeface="Roboto" panose="02000000000000000000"/>
                <a:ea typeface="Roboto" panose="02000000000000000000"/>
                <a:cs typeface="Roboto" panose="02000000000000000000"/>
                <a:sym typeface="Roboto" panose="02000000000000000000"/>
              </a:rPr>
              <a:t>PROPOSED SYSTEM</a:t>
            </a:r>
            <a:r>
              <a:rPr lang="en-IN" altLang="en-GB" sz="2200" b="1">
                <a:solidFill>
                  <a:srgbClr val="D82128"/>
                </a:solidFill>
                <a:latin typeface="Roboto" panose="02000000000000000000"/>
                <a:ea typeface="Roboto" panose="02000000000000000000"/>
                <a:cs typeface="Roboto" panose="02000000000000000000"/>
                <a:sym typeface="Roboto" panose="02000000000000000000"/>
              </a:rPr>
              <a:t>:</a:t>
            </a:r>
            <a:r>
              <a:rPr lang="en-GB" sz="2200" b="1">
                <a:solidFill>
                  <a:srgbClr val="D82128"/>
                </a:solidFill>
                <a:latin typeface="Roboto" panose="02000000000000000000"/>
                <a:ea typeface="Roboto" panose="02000000000000000000"/>
                <a:cs typeface="Roboto" panose="02000000000000000000"/>
                <a:sym typeface="Roboto" panose="02000000000000000000"/>
              </a:rPr>
              <a:t> </a:t>
            </a:r>
            <a:endParaRPr sz="2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0" name="Google Shape;320;p19"/>
          <p:cNvSpPr txBox="1">
            <a:spLocks noGrp="1"/>
          </p:cNvSpPr>
          <p:nvPr>
            <p:ph idx="1"/>
          </p:nvPr>
        </p:nvSpPr>
        <p:spPr>
          <a:xfrm>
            <a:off x="760336" y="761291"/>
            <a:ext cx="7886700" cy="3991014"/>
          </a:xfrm>
          <a:prstGeom prst="rect">
            <a:avLst/>
          </a:prstGeom>
          <a:noFill/>
          <a:ln>
            <a:noFill/>
          </a:ln>
        </p:spPr>
        <p:txBody>
          <a:bodyPr spcFirstLastPara="1" wrap="square" lIns="68575" tIns="34275" rIns="68575" bIns="34275" anchor="t" anchorCtr="0">
            <a:normAutofit/>
          </a:bodyPr>
          <a:lstStyle/>
          <a:p>
            <a:pPr marL="177800" lvl="0" indent="-201295" algn="just" rtl="0">
              <a:lnSpc>
                <a:spcPct val="150000"/>
              </a:lnSpc>
              <a:spcBef>
                <a:spcPts val="0"/>
              </a:spcBef>
              <a:spcAft>
                <a:spcPts val="0"/>
              </a:spcAft>
              <a:buClr>
                <a:schemeClr val="dk1"/>
              </a:buClr>
              <a:buSzPct val="100000"/>
              <a:buFont typeface="Noto Sans Symbols"/>
              <a:buChar char="⮚"/>
            </a:pPr>
            <a:r>
              <a:rPr lang="en-GB" sz="1700" dirty="0">
                <a:latin typeface="Roboto" panose="02000000000000000000"/>
                <a:ea typeface="Roboto" panose="02000000000000000000"/>
                <a:cs typeface="Roboto" panose="02000000000000000000"/>
                <a:sym typeface="Roboto" panose="02000000000000000000"/>
              </a:rPr>
              <a:t>Application technology </a:t>
            </a:r>
            <a:r>
              <a:rPr lang="en-IN" altLang="en-GB" sz="1700" dirty="0">
                <a:latin typeface="Roboto" panose="02000000000000000000"/>
                <a:ea typeface="Roboto" panose="02000000000000000000"/>
                <a:cs typeface="Roboto" panose="02000000000000000000"/>
                <a:sym typeface="Roboto" panose="02000000000000000000"/>
              </a:rPr>
              <a:t>which </a:t>
            </a:r>
            <a:r>
              <a:rPr lang="en-GB" sz="1700" dirty="0">
                <a:latin typeface="Roboto" panose="02000000000000000000"/>
                <a:ea typeface="Roboto" panose="02000000000000000000"/>
                <a:cs typeface="Roboto" panose="02000000000000000000"/>
                <a:sym typeface="Roboto" panose="02000000000000000000"/>
              </a:rPr>
              <a:t>is beneficial for</a:t>
            </a:r>
            <a:r>
              <a:rPr lang="en-IN" altLang="en-GB" sz="1700" dirty="0">
                <a:latin typeface="Roboto" panose="02000000000000000000"/>
                <a:ea typeface="Roboto" panose="02000000000000000000"/>
                <a:cs typeface="Roboto" panose="02000000000000000000"/>
                <a:sym typeface="Roboto" panose="02000000000000000000"/>
              </a:rPr>
              <a:t> </a:t>
            </a:r>
            <a:r>
              <a:rPr lang="en-IN" altLang="en-GB" sz="1700" dirty="0">
                <a:solidFill>
                  <a:srgbClr val="FF0000"/>
                </a:solidFill>
                <a:latin typeface="Roboto" panose="02000000000000000000"/>
                <a:ea typeface="Roboto" panose="02000000000000000000"/>
                <a:cs typeface="Roboto" panose="02000000000000000000"/>
                <a:sym typeface="Roboto" panose="02000000000000000000"/>
              </a:rPr>
              <a:t>pharmacy</a:t>
            </a:r>
            <a:r>
              <a:rPr lang="en-GB" sz="1700" b="1" dirty="0">
                <a:solidFill>
                  <a:srgbClr val="FF0000"/>
                </a:solidFill>
                <a:latin typeface="Roboto" panose="02000000000000000000"/>
                <a:ea typeface="Roboto" panose="02000000000000000000"/>
                <a:cs typeface="Roboto" panose="02000000000000000000"/>
                <a:sym typeface="Roboto" panose="02000000000000000000"/>
              </a:rPr>
              <a:t> </a:t>
            </a:r>
            <a:r>
              <a:rPr lang="en-GB" sz="1700" dirty="0">
                <a:solidFill>
                  <a:srgbClr val="FF0000"/>
                </a:solidFill>
                <a:latin typeface="Roboto" panose="02000000000000000000"/>
                <a:ea typeface="Roboto" panose="02000000000000000000"/>
                <a:cs typeface="Roboto" panose="02000000000000000000"/>
                <a:sym typeface="Roboto" panose="02000000000000000000"/>
              </a:rPr>
              <a:t>management system.</a:t>
            </a:r>
            <a:endParaRPr sz="1800" dirty="0">
              <a:solidFill>
                <a:srgbClr val="FF0000"/>
              </a:solidFill>
            </a:endParaRPr>
          </a:p>
          <a:p>
            <a:pPr marL="177800" lvl="0" indent="-201295" algn="just" rtl="0">
              <a:lnSpc>
                <a:spcPct val="150000"/>
              </a:lnSpc>
              <a:spcBef>
                <a:spcPts val="800"/>
              </a:spcBef>
              <a:spcAft>
                <a:spcPts val="0"/>
              </a:spcAft>
              <a:buClr>
                <a:schemeClr val="dk1"/>
              </a:buClr>
              <a:buSzPct val="100000"/>
              <a:buFont typeface="Noto Sans Symbols"/>
              <a:buChar char="⮚"/>
            </a:pPr>
            <a:r>
              <a:rPr lang="en-GB" sz="1700" dirty="0">
                <a:latin typeface="Roboto" panose="02000000000000000000"/>
                <a:ea typeface="Roboto" panose="02000000000000000000"/>
                <a:cs typeface="Roboto" panose="02000000000000000000"/>
                <a:sym typeface="Roboto" panose="02000000000000000000"/>
              </a:rPr>
              <a:t>The proposed system consists of some modules: </a:t>
            </a:r>
            <a:r>
              <a:rPr lang="en-IN" altLang="en-GB" sz="1700" dirty="0">
                <a:latin typeface="Roboto" panose="02000000000000000000"/>
                <a:ea typeface="Roboto" panose="02000000000000000000"/>
                <a:cs typeface="Roboto" panose="02000000000000000000"/>
                <a:sym typeface="Roboto" panose="02000000000000000000"/>
              </a:rPr>
              <a:t>Admin Panel and Main Panel.</a:t>
            </a:r>
          </a:p>
          <a:p>
            <a:pPr marL="177800" lvl="0" indent="-201295" algn="just" rtl="0">
              <a:lnSpc>
                <a:spcPct val="150000"/>
              </a:lnSpc>
              <a:spcBef>
                <a:spcPts val="800"/>
              </a:spcBef>
              <a:spcAft>
                <a:spcPts val="0"/>
              </a:spcAft>
              <a:buClr>
                <a:schemeClr val="dk1"/>
              </a:buClr>
              <a:buSzPct val="100000"/>
              <a:buFont typeface="Noto Sans Symbols"/>
              <a:buChar char="⮚"/>
            </a:pPr>
            <a:r>
              <a:rPr lang="en-GB" sz="1700" dirty="0">
                <a:latin typeface="Roboto" panose="02000000000000000000"/>
                <a:ea typeface="Roboto" panose="02000000000000000000"/>
                <a:cs typeface="Roboto" panose="02000000000000000000"/>
                <a:sym typeface="Roboto" panose="02000000000000000000"/>
              </a:rPr>
              <a:t> </a:t>
            </a:r>
            <a:r>
              <a:rPr lang="en-IN" altLang="en-GB" sz="1700" dirty="0">
                <a:latin typeface="Roboto" panose="02000000000000000000"/>
                <a:ea typeface="Roboto" panose="02000000000000000000"/>
                <a:cs typeface="Roboto" panose="02000000000000000000"/>
                <a:sym typeface="Roboto" panose="02000000000000000000"/>
              </a:rPr>
              <a:t>Pharmacists</a:t>
            </a:r>
            <a:r>
              <a:rPr lang="en-GB" sz="1700" dirty="0">
                <a:latin typeface="Roboto" panose="02000000000000000000"/>
                <a:ea typeface="Roboto" panose="02000000000000000000"/>
                <a:cs typeface="Roboto" panose="02000000000000000000"/>
                <a:sym typeface="Roboto" panose="02000000000000000000"/>
              </a:rPr>
              <a:t> can view all details including </a:t>
            </a:r>
            <a:r>
              <a:rPr lang="en-IN" altLang="en-GB" sz="1700" dirty="0">
                <a:latin typeface="Roboto" panose="02000000000000000000"/>
                <a:ea typeface="Roboto" panose="02000000000000000000"/>
                <a:cs typeface="Roboto" panose="02000000000000000000"/>
                <a:sym typeface="Roboto" panose="02000000000000000000"/>
              </a:rPr>
              <a:t>medicinal</a:t>
            </a:r>
            <a:r>
              <a:rPr lang="en-GB" sz="1700" dirty="0">
                <a:latin typeface="Roboto" panose="02000000000000000000"/>
                <a:ea typeface="Roboto" panose="02000000000000000000"/>
                <a:cs typeface="Roboto" panose="02000000000000000000"/>
                <a:sym typeface="Roboto" panose="02000000000000000000"/>
              </a:rPr>
              <a:t> details</a:t>
            </a:r>
            <a:r>
              <a:rPr lang="en-IN" altLang="en-GB" sz="1700" dirty="0">
                <a:latin typeface="Roboto" panose="02000000000000000000"/>
                <a:ea typeface="Roboto" panose="02000000000000000000"/>
                <a:cs typeface="Roboto" panose="02000000000000000000"/>
                <a:sym typeface="Roboto" panose="02000000000000000000"/>
              </a:rPr>
              <a:t> such as </a:t>
            </a:r>
            <a:r>
              <a:rPr lang="en-IN" altLang="en-GB" sz="1700" dirty="0" err="1">
                <a:latin typeface="Roboto" panose="02000000000000000000"/>
                <a:ea typeface="Roboto" panose="02000000000000000000"/>
                <a:cs typeface="Roboto" panose="02000000000000000000"/>
                <a:sym typeface="Roboto" panose="02000000000000000000"/>
              </a:rPr>
              <a:t>name,stock,description,etc</a:t>
            </a:r>
            <a:r>
              <a:rPr lang="en-IN" altLang="en-GB" sz="1700" dirty="0">
                <a:latin typeface="Roboto" panose="02000000000000000000"/>
                <a:ea typeface="Roboto" panose="02000000000000000000"/>
                <a:cs typeface="Roboto" panose="02000000000000000000"/>
                <a:sym typeface="Roboto" panose="02000000000000000000"/>
              </a:rPr>
              <a:t>.</a:t>
            </a:r>
            <a:endParaRPr sz="1800" dirty="0"/>
          </a:p>
          <a:p>
            <a:pPr marL="177800" lvl="0" indent="-201295" algn="just" rtl="0">
              <a:lnSpc>
                <a:spcPct val="150000"/>
              </a:lnSpc>
              <a:spcBef>
                <a:spcPts val="800"/>
              </a:spcBef>
              <a:spcAft>
                <a:spcPts val="0"/>
              </a:spcAft>
              <a:buClr>
                <a:schemeClr val="dk1"/>
              </a:buClr>
              <a:buSzPct val="100000"/>
              <a:buFont typeface="Noto Sans Symbols"/>
              <a:buChar char="⮚"/>
            </a:pPr>
            <a:r>
              <a:rPr lang="en-GB" sz="1700" dirty="0">
                <a:latin typeface="Roboto" panose="02000000000000000000"/>
                <a:ea typeface="Roboto" panose="02000000000000000000"/>
                <a:cs typeface="Roboto" panose="02000000000000000000"/>
                <a:sym typeface="Roboto" panose="02000000000000000000"/>
              </a:rPr>
              <a:t> </a:t>
            </a:r>
            <a:r>
              <a:rPr lang="en-IN" altLang="en-GB" sz="1700" dirty="0">
                <a:latin typeface="Roboto" panose="02000000000000000000"/>
                <a:ea typeface="Roboto" panose="02000000000000000000"/>
                <a:cs typeface="Roboto" panose="02000000000000000000"/>
                <a:sym typeface="Roboto" panose="02000000000000000000"/>
              </a:rPr>
              <a:t>T</a:t>
            </a:r>
            <a:r>
              <a:rPr lang="en-GB" sz="1700" dirty="0">
                <a:latin typeface="Roboto" panose="02000000000000000000"/>
                <a:ea typeface="Roboto" panose="02000000000000000000"/>
                <a:cs typeface="Roboto" panose="02000000000000000000"/>
                <a:sym typeface="Roboto" panose="02000000000000000000"/>
              </a:rPr>
              <a:t>he management and monitoring of</a:t>
            </a:r>
            <a:r>
              <a:rPr lang="en-IN" altLang="en-GB" sz="1700" dirty="0">
                <a:latin typeface="Roboto" panose="02000000000000000000"/>
                <a:ea typeface="Roboto" panose="02000000000000000000"/>
                <a:cs typeface="Roboto" panose="02000000000000000000"/>
                <a:sym typeface="Roboto" panose="02000000000000000000"/>
              </a:rPr>
              <a:t> medicines</a:t>
            </a:r>
            <a:r>
              <a:rPr lang="en-GB" sz="1700" dirty="0">
                <a:latin typeface="Roboto" panose="02000000000000000000"/>
                <a:ea typeface="Roboto" panose="02000000000000000000"/>
                <a:cs typeface="Roboto" panose="02000000000000000000"/>
                <a:sym typeface="Roboto" panose="02000000000000000000"/>
              </a:rPr>
              <a:t> would be much easier for </a:t>
            </a:r>
            <a:r>
              <a:rPr lang="en-IN" altLang="en-GB" sz="1700" dirty="0">
                <a:latin typeface="Roboto" panose="02000000000000000000"/>
                <a:ea typeface="Roboto" panose="02000000000000000000"/>
                <a:cs typeface="Roboto" panose="02000000000000000000"/>
                <a:sym typeface="Roboto" panose="02000000000000000000"/>
              </a:rPr>
              <a:t>hospitals, pharmacies as well as the pharmacist.</a:t>
            </a:r>
            <a:endParaRPr sz="1700" dirty="0">
              <a:latin typeface="Roboto" panose="02000000000000000000"/>
              <a:ea typeface="Roboto" panose="02000000000000000000"/>
              <a:cs typeface="Roboto" panose="02000000000000000000"/>
              <a:sym typeface="Roboto" panose="02000000000000000000"/>
            </a:endParaRPr>
          </a:p>
          <a:p>
            <a:pPr marL="0" lvl="0" indent="0" algn="l" rtl="0">
              <a:lnSpc>
                <a:spcPct val="90000"/>
              </a:lnSpc>
              <a:spcBef>
                <a:spcPts val="800"/>
              </a:spcBef>
              <a:spcAft>
                <a:spcPts val="0"/>
              </a:spcAft>
              <a:buClr>
                <a:schemeClr val="dk1"/>
              </a:buClr>
              <a:buSzPct val="100000"/>
              <a:buNone/>
            </a:pPr>
            <a:endParaRPr sz="1200" dirty="0"/>
          </a:p>
          <a:p>
            <a:pPr marL="177800" lvl="0" indent="-101600" algn="l" rtl="0">
              <a:lnSpc>
                <a:spcPct val="90000"/>
              </a:lnSpc>
              <a:spcBef>
                <a:spcPts val="800"/>
              </a:spcBef>
              <a:spcAft>
                <a:spcPts val="0"/>
              </a:spcAft>
              <a:buClr>
                <a:schemeClr val="dk1"/>
              </a:buClr>
              <a:buSzPct val="100000"/>
              <a:buNone/>
            </a:pPr>
            <a:endParaRPr sz="1200" dirty="0"/>
          </a:p>
          <a:p>
            <a:pPr marL="0" lvl="0" indent="0" algn="l" rtl="0">
              <a:lnSpc>
                <a:spcPct val="90000"/>
              </a:lnSpc>
              <a:spcBef>
                <a:spcPts val="800"/>
              </a:spcBef>
              <a:spcAft>
                <a:spcPts val="1200"/>
              </a:spcAft>
              <a:buClr>
                <a:schemeClr val="dk1"/>
              </a:buClr>
              <a:buSzPct val="162000"/>
              <a:buNone/>
            </a:pPr>
            <a:endParaRP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p:nvPr/>
        </p:nvSpPr>
        <p:spPr>
          <a:xfrm>
            <a:off x="0" y="326562"/>
            <a:ext cx="158261" cy="338137"/>
          </a:xfrm>
          <a:custGeom>
            <a:avLst/>
            <a:gdLst/>
            <a:ahLst/>
            <a:cxnLst/>
            <a:rect l="l" t="t" r="r" b="b"/>
            <a:pathLst>
              <a:path w="77470" h="177165" extrusionOk="0">
                <a:moveTo>
                  <a:pt x="77076" y="0"/>
                </a:moveTo>
                <a:lnTo>
                  <a:pt x="0" y="0"/>
                </a:lnTo>
                <a:lnTo>
                  <a:pt x="0" y="176936"/>
                </a:lnTo>
                <a:lnTo>
                  <a:pt x="77076" y="176936"/>
                </a:lnTo>
                <a:lnTo>
                  <a:pt x="77076" y="0"/>
                </a:lnTo>
                <a:close/>
              </a:path>
            </a:pathLst>
          </a:custGeom>
          <a:solidFill>
            <a:srgbClr val="D9212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6" name="Google Shape;326;p20"/>
          <p:cNvSpPr/>
          <p:nvPr/>
        </p:nvSpPr>
        <p:spPr>
          <a:xfrm>
            <a:off x="693105" y="357125"/>
            <a:ext cx="55380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900" b="1">
                <a:solidFill>
                  <a:srgbClr val="D82128"/>
                </a:solidFill>
                <a:latin typeface="Roboto" panose="02000000000000000000"/>
                <a:ea typeface="Roboto" panose="02000000000000000000"/>
                <a:cs typeface="Roboto" panose="02000000000000000000"/>
                <a:sym typeface="Roboto" panose="02000000000000000000"/>
              </a:rPr>
              <a:t>ADVANTAGES OF PROPOSED SYSTEM </a:t>
            </a:r>
            <a:endParaRPr sz="19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7" name="Google Shape;327;p20"/>
          <p:cNvSpPr txBox="1">
            <a:spLocks noGrp="1"/>
          </p:cNvSpPr>
          <p:nvPr>
            <p:ph idx="1"/>
          </p:nvPr>
        </p:nvSpPr>
        <p:spPr>
          <a:xfrm>
            <a:off x="569753" y="939998"/>
            <a:ext cx="6880292" cy="3263504"/>
          </a:xfrm>
          <a:prstGeom prst="rect">
            <a:avLst/>
          </a:prstGeom>
          <a:noFill/>
          <a:ln>
            <a:noFill/>
          </a:ln>
        </p:spPr>
        <p:txBody>
          <a:bodyPr spcFirstLastPara="1" wrap="square" lIns="68575" tIns="34275" rIns="68575" bIns="34275" anchor="t" anchorCtr="0">
            <a:normAutofit/>
          </a:bodyPr>
          <a:lstStyle/>
          <a:p>
            <a:pPr lvl="0" algn="l" rtl="0">
              <a:lnSpc>
                <a:spcPct val="150000"/>
              </a:lnSpc>
              <a:spcBef>
                <a:spcPts val="800"/>
              </a:spcBef>
              <a:spcAft>
                <a:spcPts val="0"/>
              </a:spcAft>
              <a:buClr>
                <a:srgbClr val="595959"/>
              </a:buClr>
              <a:buSzPts val="1600"/>
              <a:buFont typeface="Arial" panose="020B0604020202020204" pitchFamily="34" charset="0"/>
              <a:buChar char="•"/>
            </a:pPr>
            <a:r>
              <a:rPr lang="en-GB" sz="1800" dirty="0">
                <a:latin typeface="Times New Roman" panose="02020603050405020304" charset="0"/>
                <a:ea typeface="Roboto" panose="02000000000000000000"/>
                <a:cs typeface="Times New Roman" panose="02020603050405020304" charset="0"/>
                <a:sym typeface="Roboto" panose="02000000000000000000"/>
              </a:rPr>
              <a:t>Provides an easy platform for </a:t>
            </a:r>
            <a:r>
              <a:rPr lang="en-IN" altLang="en-GB" sz="1800" dirty="0">
                <a:latin typeface="Times New Roman" panose="02020603050405020304" charset="0"/>
                <a:ea typeface="Roboto" panose="02000000000000000000"/>
                <a:cs typeface="Times New Roman" panose="02020603050405020304" charset="0"/>
                <a:sym typeface="Roboto" panose="02000000000000000000"/>
              </a:rPr>
              <a:t>pharmacist and medicines</a:t>
            </a:r>
            <a:endParaRPr sz="1800" dirty="0">
              <a:latin typeface="Times New Roman" panose="02020603050405020304" charset="0"/>
              <a:ea typeface="Roboto" panose="02000000000000000000"/>
              <a:cs typeface="Times New Roman" panose="02020603050405020304" charset="0"/>
              <a:sym typeface="Roboto" panose="02000000000000000000"/>
            </a:endParaRPr>
          </a:p>
          <a:p>
            <a:pPr marL="260350" lvl="0" indent="-285750" algn="l" rtl="0">
              <a:lnSpc>
                <a:spcPct val="150000"/>
              </a:lnSpc>
              <a:spcBef>
                <a:spcPts val="800"/>
              </a:spcBef>
              <a:spcAft>
                <a:spcPts val="0"/>
              </a:spcAft>
              <a:buClr>
                <a:srgbClr val="595959"/>
              </a:buClr>
              <a:buSzPts val="1600"/>
              <a:buFont typeface="Arial" panose="020B0604020202020204" pitchFamily="34" charset="0"/>
              <a:buChar char="•"/>
            </a:pPr>
            <a:r>
              <a:rPr lang="en-GB" sz="1800" dirty="0">
                <a:latin typeface="Times New Roman" panose="02020603050405020304" charset="0"/>
                <a:ea typeface="Roboto" panose="02000000000000000000"/>
                <a:cs typeface="Times New Roman" panose="02020603050405020304" charset="0"/>
                <a:sym typeface="Roboto" panose="02000000000000000000"/>
              </a:rPr>
              <a:t>Easy and fast updating of </a:t>
            </a:r>
            <a:r>
              <a:rPr lang="en-IN" altLang="en-GB" sz="1800" dirty="0">
                <a:latin typeface="Times New Roman" panose="02020603050405020304" charset="0"/>
                <a:ea typeface="Roboto" panose="02000000000000000000"/>
                <a:cs typeface="Times New Roman" panose="02020603050405020304" charset="0"/>
                <a:sym typeface="Roboto" panose="02000000000000000000"/>
              </a:rPr>
              <a:t>medicinal stock </a:t>
            </a:r>
            <a:r>
              <a:rPr lang="en-GB" sz="1800" dirty="0">
                <a:latin typeface="Times New Roman" panose="02020603050405020304" charset="0"/>
                <a:ea typeface="Roboto" panose="02000000000000000000"/>
                <a:cs typeface="Times New Roman" panose="02020603050405020304" charset="0"/>
                <a:sym typeface="Roboto" panose="02000000000000000000"/>
              </a:rPr>
              <a:t>for better communication between </a:t>
            </a:r>
            <a:r>
              <a:rPr lang="en-IN" altLang="en-GB" sz="1800" dirty="0">
                <a:latin typeface="Times New Roman" panose="02020603050405020304" charset="0"/>
                <a:ea typeface="Roboto" panose="02000000000000000000"/>
                <a:cs typeface="Times New Roman" panose="02020603050405020304" charset="0"/>
                <a:sym typeface="Roboto" panose="02000000000000000000"/>
              </a:rPr>
              <a:t>pharmacist and the patient.</a:t>
            </a:r>
            <a:endParaRPr sz="1800" dirty="0">
              <a:latin typeface="Times New Roman" panose="02020603050405020304" charset="0"/>
              <a:ea typeface="Roboto" panose="02000000000000000000"/>
              <a:cs typeface="Times New Roman" panose="02020603050405020304" charset="0"/>
              <a:sym typeface="Roboto" panose="02000000000000000000"/>
            </a:endParaRPr>
          </a:p>
          <a:p>
            <a:pPr marL="260350" lvl="0" indent="-285750" algn="l" rtl="0">
              <a:lnSpc>
                <a:spcPct val="150000"/>
              </a:lnSpc>
              <a:spcBef>
                <a:spcPts val="800"/>
              </a:spcBef>
              <a:spcAft>
                <a:spcPts val="0"/>
              </a:spcAft>
              <a:buClr>
                <a:srgbClr val="595959"/>
              </a:buClr>
              <a:buSzPts val="1600"/>
              <a:buFont typeface="Arial" panose="020B0604020202020204" pitchFamily="34" charset="0"/>
              <a:buChar char="•"/>
            </a:pPr>
            <a:r>
              <a:rPr lang="en-GB" sz="1800" dirty="0">
                <a:latin typeface="Times New Roman" panose="02020603050405020304" charset="0"/>
                <a:ea typeface="Roboto" panose="02000000000000000000"/>
                <a:cs typeface="Times New Roman" panose="02020603050405020304" charset="0"/>
                <a:sym typeface="Roboto" panose="02000000000000000000"/>
              </a:rPr>
              <a:t>Updating</a:t>
            </a:r>
            <a:r>
              <a:rPr lang="en-IN" altLang="en-GB" sz="1800" dirty="0">
                <a:latin typeface="Times New Roman" panose="02020603050405020304" charset="0"/>
                <a:ea typeface="Roboto" panose="02000000000000000000"/>
                <a:cs typeface="Times New Roman" panose="02020603050405020304" charset="0"/>
                <a:sym typeface="Roboto" panose="02000000000000000000"/>
              </a:rPr>
              <a:t> name of medicines, stock , new medicines , date of expiry.</a:t>
            </a:r>
            <a:endParaRPr sz="1800" dirty="0">
              <a:latin typeface="Times New Roman" panose="02020603050405020304" charset="0"/>
              <a:ea typeface="Roboto" panose="02000000000000000000"/>
              <a:cs typeface="Times New Roman" panose="02020603050405020304" charset="0"/>
              <a:sym typeface="Roboto" panose="02000000000000000000"/>
            </a:endParaRPr>
          </a:p>
          <a:p>
            <a:pPr lvl="0" algn="l" rtl="0">
              <a:lnSpc>
                <a:spcPct val="90000"/>
              </a:lnSpc>
              <a:spcBef>
                <a:spcPts val="800"/>
              </a:spcBef>
              <a:spcAft>
                <a:spcPts val="1200"/>
              </a:spcAft>
              <a:buClr>
                <a:schemeClr val="dk1"/>
              </a:buClr>
              <a:buSzPts val="2100"/>
              <a:buNone/>
            </a:pPr>
            <a:endParaRPr sz="1800" dirty="0">
              <a:latin typeface="Times New Roman" panose="02020603050405020304" charset="0"/>
              <a:ea typeface="Roboto" panose="02000000000000000000"/>
              <a:cs typeface="Times New Roman" panose="02020603050405020304" charset="0"/>
              <a:sym typeface="Roboto"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p:nvPr/>
        </p:nvSpPr>
        <p:spPr>
          <a:xfrm>
            <a:off x="0" y="326562"/>
            <a:ext cx="158261" cy="338137"/>
          </a:xfrm>
          <a:custGeom>
            <a:avLst/>
            <a:gdLst/>
            <a:ahLst/>
            <a:cxnLst/>
            <a:rect l="l" t="t" r="r" b="b"/>
            <a:pathLst>
              <a:path w="77470" h="177165" extrusionOk="0">
                <a:moveTo>
                  <a:pt x="77076" y="0"/>
                </a:moveTo>
                <a:lnTo>
                  <a:pt x="0" y="0"/>
                </a:lnTo>
                <a:lnTo>
                  <a:pt x="0" y="176936"/>
                </a:lnTo>
                <a:lnTo>
                  <a:pt x="77076" y="176936"/>
                </a:lnTo>
                <a:lnTo>
                  <a:pt x="77076" y="0"/>
                </a:lnTo>
                <a:close/>
              </a:path>
            </a:pathLst>
          </a:custGeom>
          <a:solidFill>
            <a:srgbClr val="D9212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2" name="Google Shape;312;p18"/>
          <p:cNvSpPr/>
          <p:nvPr/>
        </p:nvSpPr>
        <p:spPr>
          <a:xfrm>
            <a:off x="605810" y="357125"/>
            <a:ext cx="68595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2800" b="1" dirty="0">
                <a:solidFill>
                  <a:srgbClr val="D82128"/>
                </a:solidFill>
                <a:latin typeface="Roboto" panose="02000000000000000000"/>
                <a:ea typeface="Roboto" panose="02000000000000000000"/>
                <a:cs typeface="Roboto" panose="02000000000000000000"/>
                <a:sym typeface="Roboto" panose="02000000000000000000"/>
              </a:rPr>
              <a:t>DISADVANTAGES OF EXISTING SYSTEM </a:t>
            </a:r>
            <a:endParaRPr sz="2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3" name="Google Shape;313;p18"/>
          <p:cNvSpPr txBox="1">
            <a:spLocks noGrp="1"/>
          </p:cNvSpPr>
          <p:nvPr>
            <p:ph idx="1"/>
          </p:nvPr>
        </p:nvSpPr>
        <p:spPr>
          <a:xfrm>
            <a:off x="628949" y="1038759"/>
            <a:ext cx="7886700" cy="3748842"/>
          </a:xfrm>
          <a:prstGeom prst="rect">
            <a:avLst/>
          </a:prstGeom>
          <a:noFill/>
          <a:ln>
            <a:noFill/>
          </a:ln>
        </p:spPr>
        <p:txBody>
          <a:bodyPr spcFirstLastPara="1" wrap="square" lIns="68575" tIns="34275" rIns="68575" bIns="34275" anchor="t" anchorCtr="0">
            <a:normAutofit/>
          </a:bodyPr>
          <a:lstStyle/>
          <a:p>
            <a:pPr marL="254000" lvl="0" indent="-292100" algn="l" rtl="0">
              <a:lnSpc>
                <a:spcPct val="150000"/>
              </a:lnSpc>
              <a:spcBef>
                <a:spcPts val="0"/>
              </a:spcBef>
              <a:spcAft>
                <a:spcPts val="0"/>
              </a:spcAft>
              <a:buClr>
                <a:srgbClr val="595959"/>
              </a:buClr>
              <a:buSzPts val="1800"/>
              <a:buFont typeface="Calibri" panose="020F0502020204030204"/>
              <a:buAutoNum type="arabicPeriod"/>
            </a:pPr>
            <a:r>
              <a:rPr lang="en-GB" sz="2000" dirty="0">
                <a:latin typeface="Times New Roman" panose="02020603050405020304" charset="0"/>
                <a:ea typeface="Roboto" panose="02000000000000000000"/>
                <a:cs typeface="Times New Roman" panose="02020603050405020304" charset="0"/>
                <a:sym typeface="Roboto" panose="02000000000000000000"/>
              </a:rPr>
              <a:t>It is manual process for </a:t>
            </a:r>
            <a:r>
              <a:rPr lang="en-IN" altLang="en-GB" sz="2000" dirty="0">
                <a:latin typeface="Times New Roman" panose="02020603050405020304" charset="0"/>
                <a:ea typeface="Roboto" panose="02000000000000000000"/>
                <a:cs typeface="Times New Roman" panose="02020603050405020304" charset="0"/>
                <a:sym typeface="Roboto" panose="02000000000000000000"/>
              </a:rPr>
              <a:t>the pharmacist.</a:t>
            </a:r>
            <a:endParaRPr sz="2000" dirty="0">
              <a:latin typeface="Times New Roman" panose="02020603050405020304" charset="0"/>
              <a:ea typeface="Roboto" panose="02000000000000000000"/>
              <a:cs typeface="Times New Roman" panose="02020603050405020304" charset="0"/>
              <a:sym typeface="Roboto" panose="02000000000000000000"/>
            </a:endParaRPr>
          </a:p>
          <a:p>
            <a:pPr marL="254000" lvl="0" indent="-292100" algn="l" rtl="0">
              <a:lnSpc>
                <a:spcPct val="150000"/>
              </a:lnSpc>
              <a:spcBef>
                <a:spcPts val="800"/>
              </a:spcBef>
              <a:spcAft>
                <a:spcPts val="0"/>
              </a:spcAft>
              <a:buClr>
                <a:srgbClr val="595959"/>
              </a:buClr>
              <a:buSzPts val="1800"/>
              <a:buFont typeface="Calibri" panose="020F0502020204030204"/>
              <a:buAutoNum type="arabicPeriod"/>
            </a:pPr>
            <a:r>
              <a:rPr lang="en-GB" sz="2000" dirty="0">
                <a:latin typeface="Times New Roman" panose="02020603050405020304" charset="0"/>
                <a:ea typeface="Roboto" panose="02000000000000000000"/>
                <a:cs typeface="Times New Roman" panose="02020603050405020304" charset="0"/>
                <a:sym typeface="Roboto" panose="02000000000000000000"/>
              </a:rPr>
              <a:t>I</a:t>
            </a:r>
            <a:r>
              <a:rPr lang="en-IN" altLang="en-GB" sz="2000" dirty="0">
                <a:latin typeface="Times New Roman" panose="02020603050405020304" charset="0"/>
                <a:ea typeface="Roboto" panose="02000000000000000000"/>
                <a:cs typeface="Times New Roman" panose="02020603050405020304" charset="0"/>
                <a:sym typeface="Roboto" panose="02000000000000000000"/>
              </a:rPr>
              <a:t>t is harder to keep track of various medicines available at the same time.</a:t>
            </a:r>
          </a:p>
          <a:p>
            <a:pPr marL="254000" lvl="0" indent="-292100" algn="l" rtl="0">
              <a:lnSpc>
                <a:spcPct val="150000"/>
              </a:lnSpc>
              <a:spcBef>
                <a:spcPts val="800"/>
              </a:spcBef>
              <a:spcAft>
                <a:spcPts val="0"/>
              </a:spcAft>
              <a:buClr>
                <a:srgbClr val="595959"/>
              </a:buClr>
              <a:buSzPts val="1800"/>
              <a:buFont typeface="Calibri" panose="020F0502020204030204"/>
              <a:buAutoNum type="arabicPeriod"/>
            </a:pPr>
            <a:r>
              <a:rPr lang="en-IN" altLang="en-GB" sz="2000" dirty="0">
                <a:latin typeface="Times New Roman" panose="02020603050405020304" charset="0"/>
                <a:ea typeface="Roboto" panose="02000000000000000000"/>
                <a:cs typeface="Times New Roman" panose="02020603050405020304" charset="0"/>
                <a:sym typeface="Roboto" panose="02000000000000000000"/>
              </a:rPr>
              <a:t>It is a slow system and hard to manage the database</a:t>
            </a:r>
            <a:r>
              <a:rPr lang="en-IN" altLang="en-GB" sz="2000" dirty="0">
                <a:latin typeface="Roboto" panose="02000000000000000000"/>
                <a:ea typeface="Roboto" panose="02000000000000000000"/>
                <a:cs typeface="Roboto" panose="02000000000000000000"/>
                <a:sym typeface="Roboto" panose="02000000000000000000"/>
              </a:rPr>
              <a:t>.</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20</TotalTime>
  <Words>574</Words>
  <Application>Microsoft Office PowerPoint</Application>
  <PresentationFormat>On-screen Show (16:9)</PresentationFormat>
  <Paragraphs>53</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Times New Roman</vt:lpstr>
      <vt:lpstr>Noto Sans Symbols</vt:lpstr>
      <vt:lpstr>Comfortaa SemiBold</vt:lpstr>
      <vt:lpstr>Arial</vt:lpstr>
      <vt:lpstr>Calibri</vt:lpstr>
      <vt:lpstr>Wingdings</vt:lpstr>
      <vt:lpstr>Roboto</vt:lpstr>
      <vt:lpstr>Blue Waves</vt:lpstr>
      <vt:lpstr>PHARMACY MANAGEMENT SYSTEM</vt:lpstr>
      <vt:lpstr>Abstract:</vt:lpstr>
      <vt:lpstr>SCHEMA DIAGRAM:</vt:lpstr>
      <vt:lpstr>ER-DIAGRAM :</vt:lpstr>
      <vt:lpstr>OBJECTIVE OF THIS PROJECT:</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MANAGEMENT SYSTEM</dc:title>
  <dc:creator>shreyas m</dc:creator>
  <cp:lastModifiedBy>Varun Sharma</cp:lastModifiedBy>
  <cp:revision>9</cp:revision>
  <dcterms:created xsi:type="dcterms:W3CDTF">2023-04-27T07:27:00Z</dcterms:created>
  <dcterms:modified xsi:type="dcterms:W3CDTF">2023-05-04T09:07:35Z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7601393226F949E69828F4DDBD1B929E</vt:lpwstr>
  </property>
  <property fmtid="{D5CDD505-2E9C-101B-9397-08002B2CF9AE}" pid="3" name="KSOProductBuildVer">
    <vt:lpwstr>1033-11.2.0.11536</vt:lpwstr>
  </property>
</Properties>
</file>