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VafddIDGRkM8xzfjjT26zS7dj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11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6513512"/>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2"/>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679567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 name="Google Shape;51;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7: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9: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e4b6f030a_1_1: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g31e4b6f030a_1_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e4b6f030a_1_28: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g31e4b6f030a_1_2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e4b6f030a_1_59: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g31e4b6f030a_1_5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e4b6f030a_1_76: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31e4b6f030a_1_7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1e4b6f030a_1_42: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31e4b6f030a_1_4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e4b6f030a_1_11: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g31e4b6f030a_1_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213685595f_0_92: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g3213685595f_0_9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213685595f_1_12: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3213685595f_1_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3: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213685595f_0_32: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g3213685595f_0_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213685595f_0_47: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g3213685595f_0_4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213685595f_0_56: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g3213685595f_0_5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213685595f_0_65: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g3213685595f_0_6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1e4b6f030a_1_143: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31e4b6f030a_1_1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1e4b6f030a_3_22: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g31e4b6f030a_3_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1e4b6f030a_3_49: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g31e4b6f030a_3_4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4: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3" name="Google Shape;393;p2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 name="Google Shape;7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5: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213685595f_0_103: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g3213685595f_0_10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1e4b6f030a_3_13: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5" name="Google Shape;425;g31e4b6f030a_3_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1219200" y="3300412"/>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213685595f_0_0:notes"/>
          <p:cNvSpPr txBox="1">
            <a:spLocks noGrp="1"/>
          </p:cNvSpPr>
          <p:nvPr>
            <p:ph type="body" idx="1"/>
          </p:nvPr>
        </p:nvSpPr>
        <p:spPr>
          <a:xfrm>
            <a:off x="1219200" y="3300412"/>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3213685595f_0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ftr" idx="11"/>
          </p:nvPr>
        </p:nvSpPr>
        <p:spPr>
          <a:xfrm>
            <a:off x="4144962" y="6378575"/>
            <a:ext cx="390207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7"/>
          <p:cNvSpPr txBox="1">
            <a:spLocks noGrp="1"/>
          </p:cNvSpPr>
          <p:nvPr>
            <p:ph type="dt" idx="10"/>
          </p:nvPr>
        </p:nvSpPr>
        <p:spPr>
          <a:xfrm>
            <a:off x="609600" y="6378575"/>
            <a:ext cx="280352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8778875" y="6378575"/>
            <a:ext cx="2803525"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28"/>
          <p:cNvSpPr txBox="1">
            <a:spLocks noGrp="1"/>
          </p:cNvSpPr>
          <p:nvPr>
            <p:ph type="title"/>
          </p:nvPr>
        </p:nvSpPr>
        <p:spPr>
          <a:xfrm>
            <a:off x="3887787" y="-11112"/>
            <a:ext cx="4413250" cy="39052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sz="2400" b="1" i="0">
                <a:solidFill>
                  <a:schemeClr val="lt1"/>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 name="Google Shape;27;p28"/>
          <p:cNvSpPr txBox="1">
            <a:spLocks noGrp="1"/>
          </p:cNvSpPr>
          <p:nvPr>
            <p:ph type="body" idx="1"/>
          </p:nvPr>
        </p:nvSpPr>
        <p:spPr>
          <a:xfrm>
            <a:off x="711200" y="3298825"/>
            <a:ext cx="11241087" cy="2455862"/>
          </a:xfrm>
          <a:prstGeom prst="rect">
            <a:avLst/>
          </a:prstGeom>
          <a:noFill/>
          <a:ln>
            <a:noFill/>
          </a:ln>
        </p:spPr>
        <p:txBody>
          <a:bodyPr spcFirstLastPara="1" wrap="square" lIns="0" tIns="0" rIns="0" bIns="0" anchor="t" anchorCtr="0">
            <a:spAutoFit/>
          </a:bodyPr>
          <a:lstStyle>
            <a:lvl1pPr marL="457200" lvl="0" indent="-330200" algn="l">
              <a:lnSpc>
                <a:spcPct val="100000"/>
              </a:lnSpc>
              <a:spcBef>
                <a:spcPts val="320"/>
              </a:spcBef>
              <a:spcAft>
                <a:spcPts val="0"/>
              </a:spcAft>
              <a:buClr>
                <a:schemeClr val="dk1"/>
              </a:buClr>
              <a:buSzPts val="1600"/>
              <a:buFont typeface="Times New Roman"/>
              <a:buChar char="•"/>
              <a:defRPr sz="1600" b="1" i="0">
                <a:solidFill>
                  <a:schemeClr val="dk1"/>
                </a:solidFill>
                <a:latin typeface="Times New Roman"/>
                <a:ea typeface="Times New Roman"/>
                <a:cs typeface="Times New Roman"/>
                <a:sym typeface="Times New Roman"/>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144962" y="6378575"/>
            <a:ext cx="390207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dt" idx="10"/>
          </p:nvPr>
        </p:nvSpPr>
        <p:spPr>
          <a:xfrm>
            <a:off x="609600" y="6378575"/>
            <a:ext cx="280352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8"/>
          <p:cNvSpPr txBox="1">
            <a:spLocks noGrp="1"/>
          </p:cNvSpPr>
          <p:nvPr>
            <p:ph type="sldNum" idx="12"/>
          </p:nvPr>
        </p:nvSpPr>
        <p:spPr>
          <a:xfrm>
            <a:off x="8778875" y="6378575"/>
            <a:ext cx="2803525"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3887787" y="-11112"/>
            <a:ext cx="4413250" cy="39052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sz="2400" b="1" i="0">
                <a:solidFill>
                  <a:schemeClr val="lt1"/>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29"/>
          <p:cNvSpPr txBox="1">
            <a:spLocks noGrp="1"/>
          </p:cNvSpPr>
          <p:nvPr>
            <p:ph type="ftr" idx="11"/>
          </p:nvPr>
        </p:nvSpPr>
        <p:spPr>
          <a:xfrm>
            <a:off x="4144962" y="6378575"/>
            <a:ext cx="390207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9"/>
          <p:cNvSpPr txBox="1">
            <a:spLocks noGrp="1"/>
          </p:cNvSpPr>
          <p:nvPr>
            <p:ph type="dt" idx="10"/>
          </p:nvPr>
        </p:nvSpPr>
        <p:spPr>
          <a:xfrm>
            <a:off x="609600" y="6378575"/>
            <a:ext cx="280352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778875" y="6378575"/>
            <a:ext cx="2803525"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3887787" y="-11112"/>
            <a:ext cx="4413250" cy="39052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sz="2400" b="1" i="0">
                <a:solidFill>
                  <a:schemeClr val="lt1"/>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431800" algn="l">
              <a:lnSpc>
                <a:spcPct val="100000"/>
              </a:lnSpc>
              <a:spcBef>
                <a:spcPts val="640"/>
              </a:spcBef>
              <a:spcAft>
                <a:spcPts val="0"/>
              </a:spcAft>
              <a:buClr>
                <a:schemeClr val="dk1"/>
              </a:buClr>
              <a:buSzPts val="3200"/>
              <a:buFont typeface="Calibri"/>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431800" algn="l">
              <a:lnSpc>
                <a:spcPct val="100000"/>
              </a:lnSpc>
              <a:spcBef>
                <a:spcPts val="640"/>
              </a:spcBef>
              <a:spcAft>
                <a:spcPts val="0"/>
              </a:spcAft>
              <a:buClr>
                <a:schemeClr val="dk1"/>
              </a:buClr>
              <a:buSzPts val="3200"/>
              <a:buFont typeface="Calibri"/>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4144962" y="6378575"/>
            <a:ext cx="390207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0"/>
          <p:cNvSpPr txBox="1">
            <a:spLocks noGrp="1"/>
          </p:cNvSpPr>
          <p:nvPr>
            <p:ph type="dt" idx="10"/>
          </p:nvPr>
        </p:nvSpPr>
        <p:spPr>
          <a:xfrm>
            <a:off x="609600" y="6378575"/>
            <a:ext cx="280352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0"/>
          <p:cNvSpPr txBox="1">
            <a:spLocks noGrp="1"/>
          </p:cNvSpPr>
          <p:nvPr>
            <p:ph type="sldNum" idx="12"/>
          </p:nvPr>
        </p:nvSpPr>
        <p:spPr>
          <a:xfrm>
            <a:off x="8778875" y="6378575"/>
            <a:ext cx="2803525"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3"/>
        <p:cNvGrpSpPr/>
        <p:nvPr/>
      </p:nvGrpSpPr>
      <p:grpSpPr>
        <a:xfrm>
          <a:off x="0" y="0"/>
          <a:ext cx="0" cy="0"/>
          <a:chOff x="0" y="0"/>
          <a:chExt cx="0" cy="0"/>
        </a:xfrm>
      </p:grpSpPr>
      <p:sp>
        <p:nvSpPr>
          <p:cNvPr id="44" name="Google Shape;44;p31"/>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31"/>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640"/>
              </a:spcBef>
              <a:spcAft>
                <a:spcPts val="0"/>
              </a:spcAft>
              <a:buClr>
                <a:schemeClr val="dk1"/>
              </a:buClr>
              <a:buSzPts val="3200"/>
              <a:buFont typeface="Calibri"/>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1"/>
          <p:cNvSpPr txBox="1">
            <a:spLocks noGrp="1"/>
          </p:cNvSpPr>
          <p:nvPr>
            <p:ph type="ftr" idx="11"/>
          </p:nvPr>
        </p:nvSpPr>
        <p:spPr>
          <a:xfrm>
            <a:off x="4144962" y="6378575"/>
            <a:ext cx="390207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609600" y="6378575"/>
            <a:ext cx="2803525"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778875" y="6378575"/>
            <a:ext cx="2803525"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p:nvPr/>
        </p:nvSpPr>
        <p:spPr>
          <a:xfrm>
            <a:off x="0" y="6083300"/>
            <a:ext cx="12192000" cy="774700"/>
          </a:xfrm>
          <a:custGeom>
            <a:avLst/>
            <a:gdLst/>
            <a:ahLst/>
            <a:cxnLst/>
            <a:rect l="l" t="t" r="r" b="b"/>
            <a:pathLst>
              <a:path w="12192000" h="775334" extrusionOk="0">
                <a:moveTo>
                  <a:pt x="12192000" y="0"/>
                </a:moveTo>
                <a:lnTo>
                  <a:pt x="0" y="0"/>
                </a:lnTo>
                <a:lnTo>
                  <a:pt x="0" y="774834"/>
                </a:lnTo>
                <a:lnTo>
                  <a:pt x="12192000" y="774834"/>
                </a:lnTo>
                <a:lnTo>
                  <a:pt x="12192000" y="0"/>
                </a:lnTo>
                <a:close/>
              </a:path>
            </a:pathLst>
          </a:custGeom>
          <a:solidFill>
            <a:srgbClr val="006FC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1" name="Google Shape;11;p26"/>
          <p:cNvPicPr preferRelativeResize="0"/>
          <p:nvPr/>
        </p:nvPicPr>
        <p:blipFill rotWithShape="1">
          <a:blip r:embed="rId7">
            <a:alphaModFix/>
          </a:blip>
          <a:srcRect/>
          <a:stretch/>
        </p:blipFill>
        <p:spPr>
          <a:xfrm>
            <a:off x="5089525" y="6110287"/>
            <a:ext cx="1306512" cy="747712"/>
          </a:xfrm>
          <a:prstGeom prst="rect">
            <a:avLst/>
          </a:prstGeom>
          <a:noFill/>
          <a:ln>
            <a:noFill/>
          </a:ln>
        </p:spPr>
      </p:pic>
      <p:pic>
        <p:nvPicPr>
          <p:cNvPr id="12" name="Google Shape;12;p26"/>
          <p:cNvPicPr preferRelativeResize="0"/>
          <p:nvPr/>
        </p:nvPicPr>
        <p:blipFill rotWithShape="1">
          <a:blip r:embed="rId8">
            <a:alphaModFix/>
          </a:blip>
          <a:srcRect/>
          <a:stretch/>
        </p:blipFill>
        <p:spPr>
          <a:xfrm>
            <a:off x="692150" y="6110287"/>
            <a:ext cx="1190625" cy="747712"/>
          </a:xfrm>
          <a:prstGeom prst="rect">
            <a:avLst/>
          </a:prstGeom>
          <a:noFill/>
          <a:ln>
            <a:noFill/>
          </a:ln>
        </p:spPr>
      </p:pic>
      <p:pic>
        <p:nvPicPr>
          <p:cNvPr id="13" name="Google Shape;13;p26"/>
          <p:cNvPicPr preferRelativeResize="0"/>
          <p:nvPr/>
        </p:nvPicPr>
        <p:blipFill rotWithShape="1">
          <a:blip r:embed="rId9">
            <a:alphaModFix/>
          </a:blip>
          <a:srcRect/>
          <a:stretch/>
        </p:blipFill>
        <p:spPr>
          <a:xfrm>
            <a:off x="2390775" y="6081712"/>
            <a:ext cx="2217737" cy="776287"/>
          </a:xfrm>
          <a:prstGeom prst="rect">
            <a:avLst/>
          </a:prstGeom>
          <a:noFill/>
          <a:ln>
            <a:noFill/>
          </a:ln>
        </p:spPr>
      </p:pic>
      <p:pic>
        <p:nvPicPr>
          <p:cNvPr id="14" name="Google Shape;14;p26"/>
          <p:cNvPicPr preferRelativeResize="0"/>
          <p:nvPr/>
        </p:nvPicPr>
        <p:blipFill rotWithShape="1">
          <a:blip r:embed="rId10">
            <a:alphaModFix/>
          </a:blip>
          <a:srcRect/>
          <a:stretch/>
        </p:blipFill>
        <p:spPr>
          <a:xfrm>
            <a:off x="7000875" y="6110287"/>
            <a:ext cx="1978025" cy="742950"/>
          </a:xfrm>
          <a:prstGeom prst="rect">
            <a:avLst/>
          </a:prstGeom>
          <a:noFill/>
          <a:ln>
            <a:noFill/>
          </a:ln>
        </p:spPr>
      </p:pic>
      <p:sp>
        <p:nvSpPr>
          <p:cNvPr id="15" name="Google Shape;15;p26"/>
          <p:cNvSpPr/>
          <p:nvPr/>
        </p:nvSpPr>
        <p:spPr>
          <a:xfrm>
            <a:off x="0" y="3175"/>
            <a:ext cx="12192000" cy="1125537"/>
          </a:xfrm>
          <a:custGeom>
            <a:avLst/>
            <a:gdLst/>
            <a:ahLst/>
            <a:cxnLst/>
            <a:rect l="l" t="t" r="r" b="b"/>
            <a:pathLst>
              <a:path w="12192000" h="1125220" extrusionOk="0">
                <a:moveTo>
                  <a:pt x="12192000" y="0"/>
                </a:moveTo>
                <a:lnTo>
                  <a:pt x="0" y="0"/>
                </a:lnTo>
                <a:lnTo>
                  <a:pt x="0" y="1124839"/>
                </a:lnTo>
                <a:lnTo>
                  <a:pt x="12192000" y="1124839"/>
                </a:lnTo>
                <a:lnTo>
                  <a:pt x="12192000" y="0"/>
                </a:lnTo>
                <a:close/>
              </a:path>
            </a:pathLst>
          </a:custGeom>
          <a:solidFill>
            <a:srgbClr val="006FC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6"/>
          <p:cNvSpPr txBox="1">
            <a:spLocks noGrp="1"/>
          </p:cNvSpPr>
          <p:nvPr>
            <p:ph type="title"/>
          </p:nvPr>
        </p:nvSpPr>
        <p:spPr>
          <a:xfrm>
            <a:off x="3887787" y="-11112"/>
            <a:ext cx="4413250" cy="39052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26"/>
          <p:cNvSpPr txBox="1">
            <a:spLocks noGrp="1"/>
          </p:cNvSpPr>
          <p:nvPr>
            <p:ph type="body" idx="1"/>
          </p:nvPr>
        </p:nvSpPr>
        <p:spPr>
          <a:xfrm>
            <a:off x="711200" y="3298825"/>
            <a:ext cx="11241087" cy="2455862"/>
          </a:xfrm>
          <a:prstGeom prst="rect">
            <a:avLst/>
          </a:prstGeom>
          <a:noFill/>
          <a:ln>
            <a:noFill/>
          </a:ln>
        </p:spPr>
        <p:txBody>
          <a:bodyPr spcFirstLastPara="1" wrap="square" lIns="0" tIns="0" rIns="0" bIns="0" anchor="t" anchorCtr="0">
            <a:spAutoFit/>
          </a:bodyPr>
          <a:lstStyle>
            <a:lvl1pPr marL="457200" marR="0" lvl="0" indent="-431800" algn="l" rtl="0">
              <a:lnSpc>
                <a:spcPct val="100000"/>
              </a:lnSpc>
              <a:spcBef>
                <a:spcPts val="640"/>
              </a:spcBef>
              <a:spcAft>
                <a:spcPts val="0"/>
              </a:spcAft>
              <a:buClr>
                <a:schemeClr val="dk1"/>
              </a:buClr>
              <a:buSzPts val="3200"/>
              <a:buFont typeface="Calibri"/>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Calibri"/>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Calibri"/>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Calibri"/>
              <a:buChar char="»"/>
              <a:defRPr sz="20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26"/>
          <p:cNvSpPr txBox="1">
            <a:spLocks noGrp="1"/>
          </p:cNvSpPr>
          <p:nvPr>
            <p:ph type="ftr" idx="11"/>
          </p:nvPr>
        </p:nvSpPr>
        <p:spPr>
          <a:xfrm>
            <a:off x="4144962" y="6378575"/>
            <a:ext cx="3902075"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6"/>
          <p:cNvSpPr txBox="1">
            <a:spLocks noGrp="1"/>
          </p:cNvSpPr>
          <p:nvPr>
            <p:ph type="dt" idx="10"/>
          </p:nvPr>
        </p:nvSpPr>
        <p:spPr>
          <a:xfrm>
            <a:off x="609600" y="6378575"/>
            <a:ext cx="2803525"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6"/>
          <p:cNvSpPr txBox="1">
            <a:spLocks noGrp="1"/>
          </p:cNvSpPr>
          <p:nvPr>
            <p:ph type="sldNum" idx="12"/>
          </p:nvPr>
        </p:nvSpPr>
        <p:spPr>
          <a:xfrm>
            <a:off x="8778875" y="6378575"/>
            <a:ext cx="2803525"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800"/>
              <a:buFont typeface="Calibri"/>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jp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7.jp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p:nvPr/>
        </p:nvSpPr>
        <p:spPr>
          <a:xfrm>
            <a:off x="3419475" y="-76200"/>
            <a:ext cx="5688900" cy="1413600"/>
          </a:xfrm>
          <a:prstGeom prst="rect">
            <a:avLst/>
          </a:prstGeom>
          <a:noFill/>
          <a:ln>
            <a:noFill/>
          </a:ln>
        </p:spPr>
        <p:txBody>
          <a:bodyPr spcFirstLastPara="1" wrap="square" lIns="0" tIns="12700" rIns="0" bIns="0" anchor="t" anchorCtr="0">
            <a:spAutoFit/>
          </a:bodyPr>
          <a:lstStyle/>
          <a:p>
            <a:pPr marL="0" marR="0" lvl="0" indent="0" algn="ctr" rtl="0">
              <a:lnSpc>
                <a:spcPct val="116666"/>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Bangalore Institute of Technology</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               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ctr"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a:p>
            <a:pPr marL="0" marR="0" lvl="0" indent="0" algn="ctr" rtl="0">
              <a:lnSpc>
                <a:spcPct val="135000"/>
              </a:lnSpc>
              <a:spcBef>
                <a:spcPts val="0"/>
              </a:spcBef>
              <a:spcAft>
                <a:spcPts val="0"/>
              </a:spcAft>
              <a:buClr>
                <a:srgbClr val="FFFFFF"/>
              </a:buClr>
              <a:buSzPts val="2000"/>
              <a:buFont typeface="Times New Roman"/>
              <a:buNone/>
            </a:pPr>
            <a:r>
              <a:rPr lang="en-US" sz="2000" b="1" i="0" u="none" strike="noStrike" cap="none">
                <a:solidFill>
                  <a:srgbClr val="FFFFFF"/>
                </a:solidFill>
                <a:latin typeface="Times New Roman"/>
                <a:ea typeface="Times New Roman"/>
                <a:cs typeface="Times New Roman"/>
                <a:sym typeface="Times New Roman"/>
              </a:rPr>
              <a:t>2024-25</a:t>
            </a:r>
            <a:endParaRPr sz="1400" b="0" i="0" u="none" strike="noStrike" cap="none">
              <a:solidFill>
                <a:srgbClr val="000000"/>
              </a:solidFill>
              <a:latin typeface="Arial"/>
              <a:ea typeface="Arial"/>
              <a:cs typeface="Arial"/>
              <a:sym typeface="Arial"/>
            </a:endParaRPr>
          </a:p>
        </p:txBody>
      </p:sp>
      <p:grpSp>
        <p:nvGrpSpPr>
          <p:cNvPr id="54" name="Google Shape;54;p1"/>
          <p:cNvGrpSpPr/>
          <p:nvPr/>
        </p:nvGrpSpPr>
        <p:grpSpPr>
          <a:xfrm>
            <a:off x="203200" y="0"/>
            <a:ext cx="11891960" cy="1193292"/>
            <a:chOff x="203200" y="0"/>
            <a:chExt cx="11892278" cy="1192657"/>
          </a:xfrm>
        </p:grpSpPr>
        <p:pic>
          <p:nvPicPr>
            <p:cNvPr id="55" name="Google Shape;55;p1"/>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56" name="Google Shape;56;p1"/>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57" name="Google Shape;57;p1"/>
          <p:cNvSpPr/>
          <p:nvPr/>
        </p:nvSpPr>
        <p:spPr>
          <a:xfrm>
            <a:off x="609600" y="2743200"/>
            <a:ext cx="11266884" cy="323967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Presentation by</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22MP24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1BI22CS032 BHUMIKA B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1BI22CS043 DEEPTI RAJ</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1BI22CS046 DHRUTHI P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1BI22CS196 VARUNI Y K                                                               Under the Guidance of</a:t>
            </a:r>
            <a:endParaRPr sz="1800" b="0" i="0" u="none" strike="noStrike" cap="none">
              <a:solidFill>
                <a:schemeClr val="dk1"/>
              </a:solidFill>
              <a:latin typeface="Times New Roman"/>
              <a:ea typeface="Times New Roman"/>
              <a:cs typeface="Times New Roman"/>
              <a:sym typeface="Times New Roman"/>
            </a:endParaRPr>
          </a:p>
          <a:p>
            <a:pPr marL="0" marR="0" lvl="0" indent="45720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r>
              <a:rPr lang="en-US" sz="2000" b="1" i="0" u="none" strike="noStrike" cap="none">
                <a:solidFill>
                  <a:srgbClr val="263045"/>
                </a:solidFill>
                <a:highlight>
                  <a:srgbClr val="FFFFFF"/>
                </a:highlight>
                <a:latin typeface="Times New Roman"/>
                <a:ea typeface="Times New Roman"/>
                <a:cs typeface="Times New Roman"/>
                <a:sym typeface="Times New Roman"/>
              </a:rPr>
              <a:t>Prof. K.N PRASHANTH KUMAR</a:t>
            </a:r>
            <a:endParaRPr sz="2000" b="1" i="0" u="none" strike="noStrike" cap="none">
              <a:solidFill>
                <a:srgbClr val="263045"/>
              </a:solidFill>
              <a:highlight>
                <a:srgbClr val="FFFFFF"/>
              </a:highlight>
              <a:latin typeface="Times New Roman"/>
              <a:ea typeface="Times New Roman"/>
              <a:cs typeface="Times New Roman"/>
              <a:sym typeface="Times New Roman"/>
            </a:endParaRPr>
          </a:p>
          <a:p>
            <a:pPr marL="4572000" marR="0" lvl="0" indent="45720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r>
              <a:rPr lang="en-US" sz="2000" b="1" i="0" u="none" strike="noStrike" cap="none">
                <a:solidFill>
                  <a:srgbClr val="212529"/>
                </a:solidFill>
                <a:highlight>
                  <a:srgbClr val="FFFFFF"/>
                </a:highlight>
                <a:latin typeface="Times New Roman"/>
                <a:ea typeface="Times New Roman"/>
                <a:cs typeface="Times New Roman"/>
                <a:sym typeface="Times New Roman"/>
              </a:rPr>
              <a:t>Assistant Professor</a:t>
            </a:r>
            <a:r>
              <a:rPr lang="en-US" sz="20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Department of CSE, BIT</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2000"/>
              <a:buFont typeface="Calibri"/>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r>
              <a:rPr lang="en-US" sz="1800" b="1" i="0" u="none" strike="noStrike" cap="none">
                <a:solidFill>
                  <a:schemeClr val="dk1"/>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p:txBody>
      </p:sp>
      <p:sp>
        <p:nvSpPr>
          <p:cNvPr id="58" name="Google Shape;58;p1"/>
          <p:cNvSpPr/>
          <p:nvPr/>
        </p:nvSpPr>
        <p:spPr>
          <a:xfrm>
            <a:off x="781975" y="1371600"/>
            <a:ext cx="10443978" cy="91438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4000"/>
              <a:buFont typeface="Times New Roman"/>
              <a:buNone/>
            </a:pPr>
            <a:r>
              <a:rPr lang="en-US" sz="4000" b="1" i="0" u="none" strike="noStrike" cap="none">
                <a:solidFill>
                  <a:srgbClr val="39639D"/>
                </a:solidFill>
                <a:latin typeface="Times New Roman"/>
                <a:ea typeface="Times New Roman"/>
                <a:cs typeface="Times New Roman"/>
                <a:sym typeface="Times New Roman"/>
              </a:rPr>
              <a:t>"Fake Account Detection on Instagram Using     Machine Learning (ANN)"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3419475" y="0"/>
            <a:ext cx="5482355"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159" name="Google Shape;159;p17"/>
          <p:cNvSpPr txBox="1"/>
          <p:nvPr/>
        </p:nvSpPr>
        <p:spPr>
          <a:xfrm>
            <a:off x="3419475" y="325130"/>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160" name="Google Shape;160;p17"/>
          <p:cNvGrpSpPr/>
          <p:nvPr/>
        </p:nvGrpSpPr>
        <p:grpSpPr>
          <a:xfrm>
            <a:off x="203200" y="0"/>
            <a:ext cx="11891960" cy="1193292"/>
            <a:chOff x="203200" y="0"/>
            <a:chExt cx="11892278" cy="1192657"/>
          </a:xfrm>
        </p:grpSpPr>
        <p:pic>
          <p:nvPicPr>
            <p:cNvPr id="161" name="Google Shape;161;p17"/>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62" name="Google Shape;162;p17"/>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63" name="Google Shape;163;p17"/>
          <p:cNvSpPr txBox="1"/>
          <p:nvPr/>
        </p:nvSpPr>
        <p:spPr>
          <a:xfrm>
            <a:off x="762000" y="1274762"/>
            <a:ext cx="10210800" cy="31851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ARCHITECTURAL DIAGRAM</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
        <p:nvSpPr>
          <p:cNvPr id="164" name="Google Shape;164;p17"/>
          <p:cNvSpPr txBox="1"/>
          <p:nvPr/>
        </p:nvSpPr>
        <p:spPr>
          <a:xfrm>
            <a:off x="685800" y="1916112"/>
            <a:ext cx="11049000" cy="391001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700"/>
              </a:spcBef>
              <a:spcAft>
                <a:spcPts val="0"/>
              </a:spcAft>
              <a:buClr>
                <a:schemeClr val="dk1"/>
              </a:buClr>
              <a:buSzPts val="3200"/>
              <a:buFont typeface="Calibri"/>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Times New Roman"/>
              <a:ea typeface="Times New Roman"/>
              <a:cs typeface="Times New Roman"/>
              <a:sym typeface="Times New Roman"/>
            </a:endParaRPr>
          </a:p>
        </p:txBody>
      </p:sp>
      <p:pic>
        <p:nvPicPr>
          <p:cNvPr id="165" name="Google Shape;165;p17"/>
          <p:cNvPicPr preferRelativeResize="0"/>
          <p:nvPr/>
        </p:nvPicPr>
        <p:blipFill>
          <a:blip r:embed="rId5">
            <a:alphaModFix/>
          </a:blip>
          <a:stretch>
            <a:fillRect/>
          </a:stretch>
        </p:blipFill>
        <p:spPr>
          <a:xfrm>
            <a:off x="0" y="1593275"/>
            <a:ext cx="12191999" cy="446104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3209360" y="0"/>
            <a:ext cx="5482355"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171" name="Google Shape;171;p19"/>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172" name="Google Shape;172;p19"/>
          <p:cNvGrpSpPr/>
          <p:nvPr/>
        </p:nvGrpSpPr>
        <p:grpSpPr>
          <a:xfrm>
            <a:off x="203200" y="0"/>
            <a:ext cx="11891960" cy="1193292"/>
            <a:chOff x="203200" y="0"/>
            <a:chExt cx="11892278" cy="1192657"/>
          </a:xfrm>
        </p:grpSpPr>
        <p:pic>
          <p:nvPicPr>
            <p:cNvPr id="173" name="Google Shape;173;p19"/>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74" name="Google Shape;174;p19"/>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75" name="Google Shape;175;p19"/>
          <p:cNvSpPr txBox="1"/>
          <p:nvPr/>
        </p:nvSpPr>
        <p:spPr>
          <a:xfrm>
            <a:off x="75" y="1631025"/>
            <a:ext cx="12192000" cy="43782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Calibri"/>
              <a:buAutoNum type="arabicPeriod"/>
            </a:pPr>
            <a:r>
              <a:rPr lang="en-US" sz="2400" dirty="0">
                <a:solidFill>
                  <a:schemeClr val="dk1"/>
                </a:solidFill>
                <a:latin typeface="Times New Roman"/>
                <a:ea typeface="Times New Roman"/>
                <a:cs typeface="Times New Roman"/>
                <a:sym typeface="Times New Roman"/>
              </a:rPr>
              <a:t> </a:t>
            </a:r>
            <a:r>
              <a:rPr lang="en-US" sz="2200" u="sng" dirty="0">
                <a:solidFill>
                  <a:schemeClr val="dk1"/>
                </a:solidFill>
                <a:latin typeface="Times New Roman"/>
                <a:ea typeface="Times New Roman"/>
                <a:cs typeface="Times New Roman"/>
                <a:sym typeface="Times New Roman"/>
              </a:rPr>
              <a:t>Importing Dataset</a:t>
            </a:r>
            <a:endParaRPr sz="2200" u="sng"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200" u="sng"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The project imports the training and testing datasets from Kaggle, which provide the necessary data for training and evaluating the model to detect fake social media accounts.</a:t>
            </a:r>
            <a:endParaRPr sz="22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2.    </a:t>
            </a:r>
            <a:r>
              <a:rPr lang="en-US" sz="2200" u="sng" dirty="0">
                <a:solidFill>
                  <a:schemeClr val="dk1"/>
                </a:solidFill>
                <a:latin typeface="Times New Roman"/>
                <a:ea typeface="Times New Roman"/>
                <a:cs typeface="Times New Roman"/>
                <a:sym typeface="Times New Roman"/>
              </a:rPr>
              <a:t>Data Preprocessing</a:t>
            </a:r>
            <a:endParaRPr sz="2200" u="sng"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200" u="sng"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Input Features (X): Extracts all columns except the target column ('fake') as input features for training (</a:t>
            </a:r>
            <a:r>
              <a:rPr lang="en-US" sz="2200" dirty="0" err="1">
                <a:solidFill>
                  <a:schemeClr val="dk1"/>
                </a:solidFill>
                <a:latin typeface="Times New Roman"/>
                <a:ea typeface="Times New Roman"/>
                <a:cs typeface="Times New Roman"/>
                <a:sym typeface="Times New Roman"/>
              </a:rPr>
              <a:t>X_train</a:t>
            </a:r>
            <a:r>
              <a:rPr lang="en-US" sz="2200" dirty="0">
                <a:solidFill>
                  <a:schemeClr val="dk1"/>
                </a:solidFill>
                <a:latin typeface="Times New Roman"/>
                <a:ea typeface="Times New Roman"/>
                <a:cs typeface="Times New Roman"/>
                <a:sym typeface="Times New Roman"/>
              </a:rPr>
              <a:t>) and testing (</a:t>
            </a:r>
            <a:r>
              <a:rPr lang="en-US" sz="2200" dirty="0" err="1">
                <a:solidFill>
                  <a:schemeClr val="dk1"/>
                </a:solidFill>
                <a:latin typeface="Times New Roman"/>
                <a:ea typeface="Times New Roman"/>
                <a:cs typeface="Times New Roman"/>
                <a:sym typeface="Times New Roman"/>
              </a:rPr>
              <a:t>X_test</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Target Variable (y): Extracts the 'fake' column as the output/target variable for training (</a:t>
            </a:r>
            <a:r>
              <a:rPr lang="en-US" sz="2200" dirty="0" err="1">
                <a:solidFill>
                  <a:schemeClr val="dk1"/>
                </a:solidFill>
                <a:latin typeface="Times New Roman"/>
                <a:ea typeface="Times New Roman"/>
                <a:cs typeface="Times New Roman"/>
                <a:sym typeface="Times New Roman"/>
              </a:rPr>
              <a:t>y_train</a:t>
            </a:r>
            <a:r>
              <a:rPr lang="en-US" sz="2200" dirty="0">
                <a:solidFill>
                  <a:schemeClr val="dk1"/>
                </a:solidFill>
                <a:latin typeface="Times New Roman"/>
                <a:ea typeface="Times New Roman"/>
                <a:cs typeface="Times New Roman"/>
                <a:sym typeface="Times New Roman"/>
              </a:rPr>
              <a:t>) and testing (</a:t>
            </a:r>
            <a:r>
              <a:rPr lang="en-US" sz="2200" dirty="0" err="1">
                <a:solidFill>
                  <a:schemeClr val="dk1"/>
                </a:solidFill>
                <a:latin typeface="Times New Roman"/>
                <a:ea typeface="Times New Roman"/>
                <a:cs typeface="Times New Roman"/>
                <a:sym typeface="Times New Roman"/>
              </a:rPr>
              <a:t>y_test</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400" u="sng"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400" u="sng" dirty="0">
              <a:solidFill>
                <a:schemeClr val="dk1"/>
              </a:solidFill>
              <a:latin typeface="Times New Roman"/>
              <a:ea typeface="Times New Roman"/>
              <a:cs typeface="Times New Roman"/>
              <a:sym typeface="Times New Roman"/>
            </a:endParaRPr>
          </a:p>
        </p:txBody>
      </p:sp>
      <p:sp>
        <p:nvSpPr>
          <p:cNvPr id="176" name="Google Shape;176;p19"/>
          <p:cNvSpPr txBox="1"/>
          <p:nvPr/>
        </p:nvSpPr>
        <p:spPr>
          <a:xfrm>
            <a:off x="75" y="1142350"/>
            <a:ext cx="121920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4E67C8"/>
              </a:buClr>
              <a:buSzPts val="2800"/>
              <a:buFont typeface="Times New Roman"/>
              <a:buNone/>
            </a:pPr>
            <a:r>
              <a:rPr lang="en-US" sz="2800" b="1" dirty="0">
                <a:solidFill>
                  <a:schemeClr val="dk1"/>
                </a:solidFill>
                <a:latin typeface="Times New Roman"/>
                <a:ea typeface="Times New Roman"/>
                <a:cs typeface="Times New Roman"/>
                <a:sym typeface="Times New Roman"/>
              </a:rPr>
              <a:t>MODULES DESCRIPTION</a:t>
            </a:r>
            <a:endParaRPr sz="3200" dirty="0">
              <a:solidFill>
                <a:schemeClr val="dk1"/>
              </a:solidFill>
              <a:latin typeface="Calibri"/>
              <a:ea typeface="Calibri"/>
              <a:cs typeface="Calibri"/>
              <a:sym typeface="Calibri"/>
            </a:endParaRPr>
          </a:p>
          <a:p>
            <a:pPr marL="0" lvl="0" indent="0" algn="l" rtl="0">
              <a:spcBef>
                <a:spcPts val="0"/>
              </a:spcBef>
              <a:spcAft>
                <a:spcPts val="0"/>
              </a:spcAft>
              <a:buNone/>
            </a:pPr>
            <a:endParaRPr sz="32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31e4b6f030a_1_1"/>
          <p:cNvSpPr txBox="1">
            <a:spLocks noGrp="1"/>
          </p:cNvSpPr>
          <p:nvPr>
            <p:ph type="title"/>
          </p:nvPr>
        </p:nvSpPr>
        <p:spPr>
          <a:xfrm>
            <a:off x="2947887" y="-11112"/>
            <a:ext cx="561601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182" name="Google Shape;182;g31e4b6f030a_1_1"/>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183" name="Google Shape;183;g31e4b6f030a_1_1"/>
          <p:cNvGrpSpPr/>
          <p:nvPr/>
        </p:nvGrpSpPr>
        <p:grpSpPr>
          <a:xfrm>
            <a:off x="203205" y="0"/>
            <a:ext cx="11892278" cy="1193253"/>
            <a:chOff x="203200" y="0"/>
            <a:chExt cx="11892278" cy="1192657"/>
          </a:xfrm>
        </p:grpSpPr>
        <p:pic>
          <p:nvPicPr>
            <p:cNvPr id="184" name="Google Shape;184;g31e4b6f030a_1_1"/>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85" name="Google Shape;185;g31e4b6f030a_1_1"/>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86" name="Google Shape;186;g31e4b6f030a_1_1"/>
          <p:cNvSpPr txBox="1"/>
          <p:nvPr/>
        </p:nvSpPr>
        <p:spPr>
          <a:xfrm>
            <a:off x="624850" y="1193254"/>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endParaRPr sz="1400" b="0" i="0" u="none" strike="noStrike" cap="none">
              <a:solidFill>
                <a:srgbClr val="000000"/>
              </a:solidFill>
              <a:latin typeface="Arial"/>
              <a:ea typeface="Arial"/>
              <a:cs typeface="Arial"/>
              <a:sym typeface="Arial"/>
            </a:endParaRPr>
          </a:p>
        </p:txBody>
      </p:sp>
      <p:sp>
        <p:nvSpPr>
          <p:cNvPr id="187" name="Google Shape;187;g31e4b6f030a_1_1"/>
          <p:cNvSpPr txBox="1"/>
          <p:nvPr/>
        </p:nvSpPr>
        <p:spPr>
          <a:xfrm>
            <a:off x="53350" y="1183350"/>
            <a:ext cx="12042000" cy="48423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b="1"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Feature Scaling: Uses Standard Scaler to standardize the input features (</a:t>
            </a:r>
            <a:r>
              <a:rPr lang="en-US" sz="2200" dirty="0" err="1">
                <a:solidFill>
                  <a:schemeClr val="dk1"/>
                </a:solidFill>
                <a:latin typeface="Times New Roman"/>
                <a:ea typeface="Times New Roman"/>
                <a:cs typeface="Times New Roman"/>
                <a:sym typeface="Times New Roman"/>
              </a:rPr>
              <a:t>X_train</a:t>
            </a:r>
            <a:r>
              <a:rPr lang="en-US" sz="2200" dirty="0">
                <a:solidFill>
                  <a:schemeClr val="dk1"/>
                </a:solidFill>
                <a:latin typeface="Times New Roman"/>
                <a:ea typeface="Times New Roman"/>
                <a:cs typeface="Times New Roman"/>
                <a:sym typeface="Times New Roman"/>
              </a:rPr>
              <a:t> and </a:t>
            </a:r>
            <a:r>
              <a:rPr lang="en-US" sz="2200" dirty="0" err="1">
                <a:solidFill>
                  <a:schemeClr val="dk1"/>
                </a:solidFill>
                <a:latin typeface="Times New Roman"/>
                <a:ea typeface="Times New Roman"/>
                <a:cs typeface="Times New Roman"/>
                <a:sym typeface="Times New Roman"/>
              </a:rPr>
              <a:t>X_test</a:t>
            </a:r>
            <a:r>
              <a:rPr lang="en-US" sz="2200" dirty="0">
                <a:solidFill>
                  <a:schemeClr val="dk1"/>
                </a:solidFill>
                <a:latin typeface="Times New Roman"/>
                <a:ea typeface="Times New Roman"/>
                <a:cs typeface="Times New Roman"/>
                <a:sym typeface="Times New Roman"/>
              </a:rPr>
              <a:t>) by removing the mean and scaling to unit variance, ensuring the model trains effectively.</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b="1"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One-Hot Encoding: Converts the target variable (</a:t>
            </a:r>
            <a:r>
              <a:rPr lang="en-US" sz="2200" dirty="0" err="1">
                <a:solidFill>
                  <a:schemeClr val="dk1"/>
                </a:solidFill>
                <a:latin typeface="Times New Roman"/>
                <a:ea typeface="Times New Roman"/>
                <a:cs typeface="Times New Roman"/>
                <a:sym typeface="Times New Roman"/>
              </a:rPr>
              <a:t>y_train</a:t>
            </a:r>
            <a:r>
              <a:rPr lang="en-US" sz="2200" dirty="0">
                <a:solidFill>
                  <a:schemeClr val="dk1"/>
                </a:solidFill>
                <a:latin typeface="Times New Roman"/>
                <a:ea typeface="Times New Roman"/>
                <a:cs typeface="Times New Roman"/>
                <a:sym typeface="Times New Roman"/>
              </a:rPr>
              <a:t> and </a:t>
            </a:r>
            <a:r>
              <a:rPr lang="en-US" sz="2200" dirty="0" err="1">
                <a:solidFill>
                  <a:schemeClr val="dk1"/>
                </a:solidFill>
                <a:latin typeface="Times New Roman"/>
                <a:ea typeface="Times New Roman"/>
                <a:cs typeface="Times New Roman"/>
                <a:sym typeface="Times New Roman"/>
              </a:rPr>
              <a:t>y_test</a:t>
            </a:r>
            <a:r>
              <a:rPr lang="en-US" sz="2200" dirty="0">
                <a:solidFill>
                  <a:schemeClr val="dk1"/>
                </a:solidFill>
                <a:latin typeface="Times New Roman"/>
                <a:ea typeface="Times New Roman"/>
                <a:cs typeface="Times New Roman"/>
                <a:sym typeface="Times New Roman"/>
              </a:rPr>
              <a:t>) into a categorical format with two classes {e.g., </a:t>
            </a:r>
            <a:r>
              <a:rPr lang="en-US" sz="2200" dirty="0">
                <a:solidFill>
                  <a:srgbClr val="188038"/>
                </a:solidFill>
                <a:latin typeface="Times New Roman"/>
                <a:ea typeface="Times New Roman"/>
                <a:cs typeface="Times New Roman"/>
                <a:sym typeface="Times New Roman"/>
              </a:rPr>
              <a:t>0</a:t>
            </a:r>
            <a:r>
              <a:rPr lang="en-US" sz="2200" dirty="0">
                <a:solidFill>
                  <a:schemeClr val="dk1"/>
                </a:solidFill>
                <a:latin typeface="Times New Roman"/>
                <a:ea typeface="Times New Roman"/>
                <a:cs typeface="Times New Roman"/>
                <a:sym typeface="Times New Roman"/>
              </a:rPr>
              <a:t> (Real) will be converted to </a:t>
            </a:r>
            <a:r>
              <a:rPr lang="en-US" sz="2200" dirty="0">
                <a:solidFill>
                  <a:srgbClr val="188038"/>
                </a:solidFill>
                <a:latin typeface="Times New Roman"/>
                <a:ea typeface="Times New Roman"/>
                <a:cs typeface="Times New Roman"/>
                <a:sym typeface="Times New Roman"/>
              </a:rPr>
              <a:t>[1, 0]</a:t>
            </a:r>
            <a:r>
              <a:rPr lang="en-US" sz="2200" dirty="0">
                <a:solidFill>
                  <a:schemeClr val="dk1"/>
                </a:solidFill>
                <a:latin typeface="Times New Roman"/>
                <a:ea typeface="Times New Roman"/>
                <a:cs typeface="Times New Roman"/>
                <a:sym typeface="Times New Roman"/>
              </a:rPr>
              <a:t> (indicating "real")and</a:t>
            </a:r>
            <a:r>
              <a:rPr lang="en-US" sz="2200" dirty="0">
                <a:solidFill>
                  <a:srgbClr val="188038"/>
                </a:solidFill>
                <a:latin typeface="Times New Roman"/>
                <a:ea typeface="Times New Roman"/>
                <a:cs typeface="Times New Roman"/>
                <a:sym typeface="Times New Roman"/>
              </a:rPr>
              <a:t>1</a:t>
            </a:r>
            <a:r>
              <a:rPr lang="en-US" sz="2200" dirty="0">
                <a:solidFill>
                  <a:schemeClr val="dk1"/>
                </a:solidFill>
                <a:latin typeface="Times New Roman"/>
                <a:ea typeface="Times New Roman"/>
                <a:cs typeface="Times New Roman"/>
                <a:sym typeface="Times New Roman"/>
              </a:rPr>
              <a:t> (Fake) will be converted to </a:t>
            </a:r>
            <a:r>
              <a:rPr lang="en-US" sz="2200" dirty="0">
                <a:solidFill>
                  <a:srgbClr val="188038"/>
                </a:solidFill>
                <a:latin typeface="Times New Roman"/>
                <a:ea typeface="Times New Roman"/>
                <a:cs typeface="Times New Roman"/>
                <a:sym typeface="Times New Roman"/>
              </a:rPr>
              <a:t>[0, 1]</a:t>
            </a:r>
            <a:r>
              <a:rPr lang="en-US" sz="2200" dirty="0">
                <a:solidFill>
                  <a:schemeClr val="dk1"/>
                </a:solidFill>
                <a:latin typeface="Times New Roman"/>
                <a:ea typeface="Times New Roman"/>
                <a:cs typeface="Times New Roman"/>
                <a:sym typeface="Times New Roman"/>
              </a:rPr>
              <a:t> (indicating "fake")}to match the output format required by the ANN model.</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3.    </a:t>
            </a:r>
            <a:r>
              <a:rPr lang="en-US" sz="2200" u="sng" dirty="0">
                <a:solidFill>
                  <a:schemeClr val="dk1"/>
                </a:solidFill>
                <a:latin typeface="Times New Roman"/>
                <a:ea typeface="Times New Roman"/>
                <a:cs typeface="Times New Roman"/>
                <a:sym typeface="Times New Roman"/>
              </a:rPr>
              <a:t>ANN</a:t>
            </a:r>
            <a:endParaRPr sz="2200" u="sng"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200" u="sng"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The Artificial Neural Network (ANN), Backbone of our project is designed to classify Instagram accounts as "real" or "fake" based on various user attributes.</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u="sng"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u="sng"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u="sng"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31e4b6f030a_1_28"/>
          <p:cNvSpPr txBox="1">
            <a:spLocks noGrp="1"/>
          </p:cNvSpPr>
          <p:nvPr>
            <p:ph type="title"/>
          </p:nvPr>
        </p:nvSpPr>
        <p:spPr>
          <a:xfrm>
            <a:off x="3195484" y="-11112"/>
            <a:ext cx="53532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193" name="Google Shape;193;g31e4b6f030a_1_28"/>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194" name="Google Shape;194;g31e4b6f030a_1_28"/>
          <p:cNvGrpSpPr/>
          <p:nvPr/>
        </p:nvGrpSpPr>
        <p:grpSpPr>
          <a:xfrm>
            <a:off x="203205" y="0"/>
            <a:ext cx="11892278" cy="1193253"/>
            <a:chOff x="203200" y="0"/>
            <a:chExt cx="11892278" cy="1192657"/>
          </a:xfrm>
        </p:grpSpPr>
        <p:pic>
          <p:nvPicPr>
            <p:cNvPr id="195" name="Google Shape;195;g31e4b6f030a_1_28"/>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96" name="Google Shape;196;g31e4b6f030a_1_28"/>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97" name="Google Shape;197;g31e4b6f030a_1_28"/>
          <p:cNvSpPr txBox="1"/>
          <p:nvPr/>
        </p:nvSpPr>
        <p:spPr>
          <a:xfrm>
            <a:off x="624850" y="1193254"/>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endParaRPr sz="1400" b="0" i="0" u="none" strike="noStrike" cap="none">
              <a:solidFill>
                <a:srgbClr val="000000"/>
              </a:solidFill>
              <a:latin typeface="Arial"/>
              <a:ea typeface="Arial"/>
              <a:cs typeface="Arial"/>
              <a:sym typeface="Arial"/>
            </a:endParaRPr>
          </a:p>
        </p:txBody>
      </p:sp>
      <p:sp>
        <p:nvSpPr>
          <p:cNvPr id="198" name="Google Shape;198;g31e4b6f030a_1_28"/>
          <p:cNvSpPr txBox="1"/>
          <p:nvPr/>
        </p:nvSpPr>
        <p:spPr>
          <a:xfrm>
            <a:off x="25125" y="1193250"/>
            <a:ext cx="12138600" cy="48258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Input Layer: Receives 11 features (e.g., profile picture, username length, followers, etc.) from the dataset.</a:t>
            </a:r>
            <a:endParaRPr sz="22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Dense Layers: The first dense layer has 50 neurons with </a:t>
            </a:r>
            <a:r>
              <a:rPr lang="en-US" sz="2200" dirty="0" err="1">
                <a:solidFill>
                  <a:schemeClr val="dk1"/>
                </a:solidFill>
                <a:latin typeface="Times New Roman"/>
                <a:ea typeface="Times New Roman"/>
                <a:cs typeface="Times New Roman"/>
                <a:sym typeface="Times New Roman"/>
              </a:rPr>
              <a:t>ReLU</a:t>
            </a:r>
            <a:r>
              <a:rPr lang="en-US" sz="2200" dirty="0">
                <a:solidFill>
                  <a:schemeClr val="dk1"/>
                </a:solidFill>
                <a:latin typeface="Times New Roman"/>
                <a:ea typeface="Times New Roman"/>
                <a:cs typeface="Times New Roman"/>
                <a:sym typeface="Times New Roman"/>
              </a:rPr>
              <a:t> activation and L2 regularization to learn from input features. Two additional dense layers with 150 neurons and </a:t>
            </a:r>
            <a:r>
              <a:rPr lang="en-US" sz="2200" dirty="0" err="1">
                <a:solidFill>
                  <a:schemeClr val="dk1"/>
                </a:solidFill>
                <a:latin typeface="Times New Roman"/>
                <a:ea typeface="Times New Roman"/>
                <a:cs typeface="Times New Roman"/>
                <a:sym typeface="Times New Roman"/>
              </a:rPr>
              <a:t>ReLU</a:t>
            </a:r>
            <a:r>
              <a:rPr lang="en-US" sz="2200" dirty="0">
                <a:solidFill>
                  <a:schemeClr val="dk1"/>
                </a:solidFill>
                <a:latin typeface="Times New Roman"/>
                <a:ea typeface="Times New Roman"/>
                <a:cs typeface="Times New Roman"/>
                <a:sym typeface="Times New Roman"/>
              </a:rPr>
              <a:t> activation are used to learn more complex patterns. A final dense layer with 25 neurons continues learning the relationships.</a:t>
            </a:r>
            <a:endParaRPr sz="22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Dropout Layers: Added after dense layers with a 30% rate to prevent overfitting by randomly deactivating neurons during training.</a:t>
            </a:r>
            <a:endParaRPr sz="22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Output Layer: A </a:t>
            </a:r>
            <a:r>
              <a:rPr lang="en-US" sz="2200" dirty="0" err="1">
                <a:solidFill>
                  <a:schemeClr val="dk1"/>
                </a:solidFill>
                <a:latin typeface="Times New Roman"/>
                <a:ea typeface="Times New Roman"/>
                <a:cs typeface="Times New Roman"/>
                <a:sym typeface="Times New Roman"/>
              </a:rPr>
              <a:t>softmax</a:t>
            </a:r>
            <a:r>
              <a:rPr lang="en-US" sz="2200" dirty="0">
                <a:solidFill>
                  <a:schemeClr val="dk1"/>
                </a:solidFill>
                <a:latin typeface="Times New Roman"/>
                <a:ea typeface="Times New Roman"/>
                <a:cs typeface="Times New Roman"/>
                <a:sym typeface="Times New Roman"/>
              </a:rPr>
              <a:t> layer with 2 neurons (for "real" and "fake") to output probability scores for each class</a:t>
            </a: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31e4b6f030a_1_59"/>
          <p:cNvSpPr txBox="1">
            <a:spLocks noGrp="1"/>
          </p:cNvSpPr>
          <p:nvPr>
            <p:ph type="title"/>
          </p:nvPr>
        </p:nvSpPr>
        <p:spPr>
          <a:xfrm>
            <a:off x="3215148" y="-11112"/>
            <a:ext cx="5085939"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04" name="Google Shape;204;g31e4b6f030a_1_59"/>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205" name="Google Shape;205;g31e4b6f030a_1_59"/>
          <p:cNvGrpSpPr/>
          <p:nvPr/>
        </p:nvGrpSpPr>
        <p:grpSpPr>
          <a:xfrm>
            <a:off x="203205" y="0"/>
            <a:ext cx="11892278" cy="1193253"/>
            <a:chOff x="203200" y="0"/>
            <a:chExt cx="11892278" cy="1192657"/>
          </a:xfrm>
        </p:grpSpPr>
        <p:pic>
          <p:nvPicPr>
            <p:cNvPr id="206" name="Google Shape;206;g31e4b6f030a_1_59"/>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07" name="Google Shape;207;g31e4b6f030a_1_59"/>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08" name="Google Shape;208;g31e4b6f030a_1_59"/>
          <p:cNvSpPr txBox="1"/>
          <p:nvPr/>
        </p:nvSpPr>
        <p:spPr>
          <a:xfrm>
            <a:off x="624850" y="1193254"/>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endParaRPr sz="1400" b="0" i="0" u="none" strike="noStrike" cap="none">
              <a:solidFill>
                <a:srgbClr val="000000"/>
              </a:solidFill>
              <a:latin typeface="Arial"/>
              <a:ea typeface="Arial"/>
              <a:cs typeface="Arial"/>
              <a:sym typeface="Arial"/>
            </a:endParaRPr>
          </a:p>
        </p:txBody>
      </p:sp>
      <p:sp>
        <p:nvSpPr>
          <p:cNvPr id="209" name="Google Shape;209;g31e4b6f030a_1_59"/>
          <p:cNvSpPr txBox="1"/>
          <p:nvPr/>
        </p:nvSpPr>
        <p:spPr>
          <a:xfrm>
            <a:off x="25125" y="1193250"/>
            <a:ext cx="12138600" cy="48258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Clr>
                <a:schemeClr val="dk1"/>
              </a:buClr>
              <a:buSzPts val="2400"/>
              <a:buFont typeface="Times New Roman"/>
              <a:buChar char="➔"/>
            </a:pPr>
            <a:endParaRPr lang="en-US"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Model Compilation: Uses the Adam optimizer with a learning rate of </a:t>
            </a:r>
            <a:r>
              <a:rPr lang="en-US" sz="2200" dirty="0" smtClean="0">
                <a:solidFill>
                  <a:schemeClr val="dk1"/>
                </a:solidFill>
                <a:latin typeface="Times New Roman"/>
                <a:ea typeface="Times New Roman"/>
                <a:cs typeface="Times New Roman"/>
                <a:sym typeface="Times New Roman"/>
              </a:rPr>
              <a:t>0.0001. Categorical </a:t>
            </a:r>
            <a:r>
              <a:rPr lang="en-US" sz="2200" dirty="0">
                <a:solidFill>
                  <a:schemeClr val="dk1"/>
                </a:solidFill>
                <a:latin typeface="Times New Roman"/>
                <a:ea typeface="Times New Roman"/>
                <a:cs typeface="Times New Roman"/>
                <a:sym typeface="Times New Roman"/>
              </a:rPr>
              <a:t>cross-entropy loss function is used for multi-class classification.</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Training: The model is trained for 50 epochs on the preprocessed data, with a validation split of 10% to evaluate its performance.</a:t>
            </a:r>
            <a:endParaRPr sz="22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lang="en-IN" sz="22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4.    </a:t>
            </a:r>
            <a:r>
              <a:rPr lang="en-US" sz="2200" u="sng" dirty="0">
                <a:solidFill>
                  <a:schemeClr val="dk1"/>
                </a:solidFill>
                <a:latin typeface="Times New Roman"/>
                <a:ea typeface="Times New Roman"/>
                <a:cs typeface="Times New Roman"/>
                <a:sym typeface="Times New Roman"/>
              </a:rPr>
              <a:t>Flask API</a:t>
            </a:r>
            <a:endParaRPr sz="2200" u="sng"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200" u="sng"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Python Flask serves as the backend framework that connects the trained Artificial Neural Network (ANN) model with the user interface.</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31e4b6f030a_1_76"/>
          <p:cNvSpPr txBox="1">
            <a:spLocks noGrp="1"/>
          </p:cNvSpPr>
          <p:nvPr>
            <p:ph type="title"/>
          </p:nvPr>
        </p:nvSpPr>
        <p:spPr>
          <a:xfrm>
            <a:off x="3067665" y="-11112"/>
            <a:ext cx="570501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15" name="Google Shape;215;g31e4b6f030a_1_76"/>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216" name="Google Shape;216;g31e4b6f030a_1_76"/>
          <p:cNvGrpSpPr/>
          <p:nvPr/>
        </p:nvGrpSpPr>
        <p:grpSpPr>
          <a:xfrm>
            <a:off x="203205" y="0"/>
            <a:ext cx="11892278" cy="1193253"/>
            <a:chOff x="203200" y="0"/>
            <a:chExt cx="11892278" cy="1192657"/>
          </a:xfrm>
        </p:grpSpPr>
        <p:pic>
          <p:nvPicPr>
            <p:cNvPr id="217" name="Google Shape;217;g31e4b6f030a_1_76"/>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18" name="Google Shape;218;g31e4b6f030a_1_76"/>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19" name="Google Shape;219;g31e4b6f030a_1_76"/>
          <p:cNvSpPr txBox="1"/>
          <p:nvPr/>
        </p:nvSpPr>
        <p:spPr>
          <a:xfrm>
            <a:off x="624850" y="1193254"/>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endParaRPr sz="1400" b="0" i="0" u="none" strike="noStrike" cap="none">
              <a:solidFill>
                <a:srgbClr val="000000"/>
              </a:solidFill>
              <a:latin typeface="Arial"/>
              <a:ea typeface="Arial"/>
              <a:cs typeface="Arial"/>
              <a:sym typeface="Arial"/>
            </a:endParaRPr>
          </a:p>
        </p:txBody>
      </p:sp>
      <p:sp>
        <p:nvSpPr>
          <p:cNvPr id="220" name="Google Shape;220;g31e4b6f030a_1_76"/>
          <p:cNvSpPr txBox="1"/>
          <p:nvPr/>
        </p:nvSpPr>
        <p:spPr>
          <a:xfrm>
            <a:off x="25125" y="1193250"/>
            <a:ext cx="12138600" cy="4825800"/>
          </a:xfrm>
          <a:prstGeom prst="rect">
            <a:avLst/>
          </a:prstGeom>
          <a:noFill/>
          <a:ln>
            <a:noFill/>
          </a:ln>
        </p:spPr>
        <p:txBody>
          <a:bodyPr spcFirstLastPara="1" wrap="square" lIns="91425" tIns="45700" rIns="91425" bIns="45700" anchor="t" anchorCtr="0">
            <a:noAutofit/>
          </a:bodyPr>
          <a:lstStyle/>
          <a:p>
            <a:pPr marL="457200" lvl="0" indent="-381000" algn="just" rtl="0">
              <a:spcBef>
                <a:spcPts val="0"/>
              </a:spcBef>
              <a:spcAft>
                <a:spcPts val="0"/>
              </a:spcAft>
              <a:buClr>
                <a:schemeClr val="dk1"/>
              </a:buClr>
              <a:buSzPts val="2400"/>
              <a:buFont typeface="Times New Roman"/>
              <a:buChar char="➔"/>
            </a:pPr>
            <a:endParaRPr lang="en-US"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User Input Handling: Flask receives user input data from the frontend (e.g., via an HTML form or a JSON request) through the POST method. This input includes features such as profile picture presence, username length, followers, and more.</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Pre-processing Data: Converts input into the required format, reshaping input features to required dimensions and scaling using the preloaded scaler to ensure consistency with the  ANN model’s training</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Model Prediction: Uses the ANN model to predict whether an account is "Real" or "Fake."</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Output Generation: Sends prediction results JSON format to front end which is displayed in web interface to end user through a user-friendly HTML-based web interface.</a:t>
            </a: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1e4b6f030a_1_42"/>
          <p:cNvSpPr txBox="1">
            <a:spLocks noGrp="1"/>
          </p:cNvSpPr>
          <p:nvPr>
            <p:ph type="title"/>
          </p:nvPr>
        </p:nvSpPr>
        <p:spPr>
          <a:xfrm>
            <a:off x="3419474" y="-11112"/>
            <a:ext cx="5114925"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26" name="Google Shape;226;g31e4b6f030a_1_42"/>
          <p:cNvSpPr txBox="1"/>
          <p:nvPr/>
        </p:nvSpPr>
        <p:spPr>
          <a:xfrm>
            <a:off x="3419475" y="325130"/>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227" name="Google Shape;227;g31e4b6f030a_1_42"/>
          <p:cNvGrpSpPr/>
          <p:nvPr/>
        </p:nvGrpSpPr>
        <p:grpSpPr>
          <a:xfrm>
            <a:off x="203205" y="0"/>
            <a:ext cx="11892278" cy="1193253"/>
            <a:chOff x="203200" y="0"/>
            <a:chExt cx="11892278" cy="1192657"/>
          </a:xfrm>
        </p:grpSpPr>
        <p:pic>
          <p:nvPicPr>
            <p:cNvPr id="228" name="Google Shape;228;g31e4b6f030a_1_42"/>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29" name="Google Shape;229;g31e4b6f030a_1_42"/>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30" name="Google Shape;230;g31e4b6f030a_1_42"/>
          <p:cNvSpPr txBox="1"/>
          <p:nvPr/>
        </p:nvSpPr>
        <p:spPr>
          <a:xfrm>
            <a:off x="624850" y="1193254"/>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endParaRPr sz="1400" b="0" i="0" u="none" strike="noStrike" cap="none">
              <a:solidFill>
                <a:srgbClr val="000000"/>
              </a:solidFill>
              <a:latin typeface="Arial"/>
              <a:ea typeface="Arial"/>
              <a:cs typeface="Arial"/>
              <a:sym typeface="Arial"/>
            </a:endParaRPr>
          </a:p>
        </p:txBody>
      </p:sp>
      <p:sp>
        <p:nvSpPr>
          <p:cNvPr id="231" name="Google Shape;231;g31e4b6f030a_1_42"/>
          <p:cNvSpPr txBox="1"/>
          <p:nvPr/>
        </p:nvSpPr>
        <p:spPr>
          <a:xfrm>
            <a:off x="5025" y="1193250"/>
            <a:ext cx="12192000" cy="4822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5</a:t>
            </a:r>
            <a:r>
              <a:rPr lang="en-US" sz="2400" dirty="0">
                <a:solidFill>
                  <a:schemeClr val="dk1"/>
                </a:solidFill>
                <a:latin typeface="Times New Roman"/>
                <a:ea typeface="Times New Roman"/>
                <a:cs typeface="Times New Roman"/>
                <a:sym typeface="Times New Roman"/>
              </a:rPr>
              <a:t>. </a:t>
            </a:r>
            <a:r>
              <a:rPr lang="en-US" sz="2200" u="sng" dirty="0">
                <a:solidFill>
                  <a:schemeClr val="dk1"/>
                </a:solidFill>
                <a:latin typeface="Times New Roman"/>
                <a:ea typeface="Times New Roman"/>
                <a:cs typeface="Times New Roman"/>
                <a:sym typeface="Times New Roman"/>
              </a:rPr>
              <a:t>Predicted  Output </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Model Output: A probability vector of length 2, where each value corresponds to the likelihood of each class.</a:t>
            </a:r>
            <a:endParaRPr sz="22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200" dirty="0">
                <a:solidFill>
                  <a:schemeClr val="dk1"/>
                </a:solidFill>
                <a:latin typeface="Times New Roman"/>
                <a:ea typeface="Times New Roman"/>
                <a:cs typeface="Times New Roman"/>
                <a:sym typeface="Times New Roman"/>
              </a:rPr>
              <a:t>Predicted Class: The class with the highest probability (0 or 1).</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6. </a:t>
            </a:r>
            <a:r>
              <a:rPr lang="en-US" sz="2200" u="sng" dirty="0">
                <a:solidFill>
                  <a:schemeClr val="dk1"/>
                </a:solidFill>
                <a:latin typeface="Times New Roman"/>
                <a:ea typeface="Times New Roman"/>
                <a:cs typeface="Times New Roman"/>
                <a:sym typeface="Times New Roman"/>
              </a:rPr>
              <a:t>End User:</a:t>
            </a:r>
            <a:r>
              <a:rPr lang="en-US" sz="2200" dirty="0">
                <a:solidFill>
                  <a:schemeClr val="dk1"/>
                </a:solidFill>
                <a:latin typeface="Times New Roman"/>
                <a:ea typeface="Times New Roman"/>
                <a:cs typeface="Times New Roman"/>
                <a:sym typeface="Times New Roman"/>
              </a:rPr>
              <a:t> </a:t>
            </a:r>
            <a:endParaRPr sz="2200" dirty="0">
              <a:solidFill>
                <a:schemeClr val="dk1"/>
              </a:solidFill>
              <a:latin typeface="Times New Roman"/>
              <a:ea typeface="Times New Roman"/>
              <a:cs typeface="Times New Roman"/>
              <a:sym typeface="Times New Roman"/>
            </a:endParaRPr>
          </a:p>
          <a:p>
            <a:pPr marL="0" lvl="0" indent="45720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User inputs 11 numeric input fields in a </a:t>
            </a:r>
            <a:r>
              <a:rPr lang="en-US" sz="2200" dirty="0" smtClean="0">
                <a:solidFill>
                  <a:schemeClr val="dk1"/>
                </a:solidFill>
                <a:latin typeface="Times New Roman"/>
                <a:ea typeface="Times New Roman"/>
                <a:cs typeface="Times New Roman"/>
                <a:sym typeface="Times New Roman"/>
              </a:rPr>
              <a:t>form, </a:t>
            </a:r>
            <a:r>
              <a:rPr lang="en-US" sz="2200" dirty="0">
                <a:solidFill>
                  <a:schemeClr val="dk1"/>
                </a:solidFill>
                <a:latin typeface="Times New Roman"/>
                <a:ea typeface="Times New Roman"/>
                <a:cs typeface="Times New Roman"/>
                <a:sym typeface="Times New Roman"/>
              </a:rPr>
              <a:t>presses the predict button and an </a:t>
            </a:r>
            <a:r>
              <a:rPr lang="en-US" sz="2200" dirty="0" smtClean="0">
                <a:solidFill>
                  <a:schemeClr val="dk1"/>
                </a:solidFill>
                <a:latin typeface="Times New Roman"/>
                <a:ea typeface="Times New Roman"/>
                <a:cs typeface="Times New Roman"/>
                <a:sym typeface="Times New Roman"/>
              </a:rPr>
              <a:t>answer</a:t>
            </a:r>
          </a:p>
          <a:p>
            <a:pPr marL="0" lvl="0" indent="457200" algn="just" rtl="0">
              <a:spcBef>
                <a:spcPts val="0"/>
              </a:spcBef>
              <a:spcAft>
                <a:spcPts val="0"/>
              </a:spcAft>
              <a:buNone/>
            </a:pPr>
            <a:r>
              <a:rPr lang="en-US" sz="2200" dirty="0" smtClean="0">
                <a:solidFill>
                  <a:schemeClr val="dk1"/>
                </a:solidFill>
                <a:latin typeface="Times New Roman"/>
                <a:ea typeface="Times New Roman"/>
                <a:cs typeface="Times New Roman"/>
                <a:sym typeface="Times New Roman"/>
              </a:rPr>
              <a:t>(real/fake) </a:t>
            </a:r>
            <a:r>
              <a:rPr lang="en-US" sz="2200" dirty="0">
                <a:solidFill>
                  <a:schemeClr val="dk1"/>
                </a:solidFill>
                <a:latin typeface="Times New Roman"/>
                <a:ea typeface="Times New Roman"/>
                <a:cs typeface="Times New Roman"/>
                <a:sym typeface="Times New Roman"/>
              </a:rPr>
              <a:t>is </a:t>
            </a:r>
            <a:r>
              <a:rPr lang="en-US" sz="2200" dirty="0" smtClean="0">
                <a:solidFill>
                  <a:schemeClr val="dk1"/>
                </a:solidFill>
                <a:latin typeface="Times New Roman"/>
                <a:ea typeface="Times New Roman"/>
                <a:cs typeface="Times New Roman"/>
                <a:sym typeface="Times New Roman"/>
              </a:rPr>
              <a:t>generated.</a:t>
            </a:r>
            <a:endParaRPr sz="2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pic>
        <p:nvPicPr>
          <p:cNvPr id="232" name="Google Shape;232;g31e4b6f030a_1_42"/>
          <p:cNvPicPr preferRelativeResize="0"/>
          <p:nvPr/>
        </p:nvPicPr>
        <p:blipFill>
          <a:blip r:embed="rId5">
            <a:alphaModFix/>
          </a:blip>
          <a:stretch>
            <a:fillRect/>
          </a:stretch>
        </p:blipFill>
        <p:spPr>
          <a:xfrm>
            <a:off x="74425" y="4372175"/>
            <a:ext cx="8846000" cy="754950"/>
          </a:xfrm>
          <a:prstGeom prst="rect">
            <a:avLst/>
          </a:prstGeom>
          <a:noFill/>
          <a:ln>
            <a:noFill/>
          </a:ln>
        </p:spPr>
      </p:pic>
      <p:pic>
        <p:nvPicPr>
          <p:cNvPr id="233" name="Google Shape;233;g31e4b6f030a_1_42"/>
          <p:cNvPicPr preferRelativeResize="0"/>
          <p:nvPr/>
        </p:nvPicPr>
        <p:blipFill>
          <a:blip r:embed="rId6">
            <a:alphaModFix/>
          </a:blip>
          <a:stretch>
            <a:fillRect/>
          </a:stretch>
        </p:blipFill>
        <p:spPr>
          <a:xfrm>
            <a:off x="8838450" y="4428050"/>
            <a:ext cx="3174950" cy="643200"/>
          </a:xfrm>
          <a:prstGeom prst="rect">
            <a:avLst/>
          </a:prstGeom>
          <a:noFill/>
          <a:ln>
            <a:noFill/>
          </a:ln>
        </p:spPr>
      </p:pic>
      <p:pic>
        <p:nvPicPr>
          <p:cNvPr id="234" name="Google Shape;234;g31e4b6f030a_1_42"/>
          <p:cNvPicPr preferRelativeResize="0"/>
          <p:nvPr/>
        </p:nvPicPr>
        <p:blipFill>
          <a:blip r:embed="rId7">
            <a:alphaModFix/>
          </a:blip>
          <a:stretch>
            <a:fillRect/>
          </a:stretch>
        </p:blipFill>
        <p:spPr>
          <a:xfrm>
            <a:off x="1824300" y="5260500"/>
            <a:ext cx="7096125" cy="7549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31e4b6f030a_1_11"/>
          <p:cNvSpPr txBox="1">
            <a:spLocks noGrp="1"/>
          </p:cNvSpPr>
          <p:nvPr>
            <p:ph type="title"/>
          </p:nvPr>
        </p:nvSpPr>
        <p:spPr>
          <a:xfrm>
            <a:off x="3234813" y="-11112"/>
            <a:ext cx="53532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40" name="Google Shape;240;g31e4b6f030a_1_11"/>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241" name="Google Shape;241;g31e4b6f030a_1_11"/>
          <p:cNvGrpSpPr/>
          <p:nvPr/>
        </p:nvGrpSpPr>
        <p:grpSpPr>
          <a:xfrm>
            <a:off x="203205" y="0"/>
            <a:ext cx="11892278" cy="1193253"/>
            <a:chOff x="203200" y="0"/>
            <a:chExt cx="11892278" cy="1192657"/>
          </a:xfrm>
        </p:grpSpPr>
        <p:pic>
          <p:nvPicPr>
            <p:cNvPr id="242" name="Google Shape;242;g31e4b6f030a_1_11"/>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43" name="Google Shape;243;g31e4b6f030a_1_11"/>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44" name="Google Shape;244;g31e4b6f030a_1_11"/>
          <p:cNvSpPr txBox="1"/>
          <p:nvPr/>
        </p:nvSpPr>
        <p:spPr>
          <a:xfrm>
            <a:off x="762000" y="1274754"/>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IMPLEMENTATION</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
        <p:nvSpPr>
          <p:cNvPr id="245" name="Google Shape;245;g31e4b6f030a_1_11"/>
          <p:cNvSpPr txBox="1"/>
          <p:nvPr/>
        </p:nvSpPr>
        <p:spPr>
          <a:xfrm>
            <a:off x="149850" y="2193188"/>
            <a:ext cx="11892300" cy="4149600"/>
          </a:xfrm>
          <a:prstGeom prst="rect">
            <a:avLst/>
          </a:prstGeom>
          <a:noFill/>
          <a:ln>
            <a:noFill/>
          </a:ln>
        </p:spPr>
        <p:txBody>
          <a:bodyPr spcFirstLastPara="1" wrap="square" lIns="91425" tIns="45700" rIns="91425" bIns="45700" anchor="t" anchorCtr="0">
            <a:noAutofit/>
          </a:bodyPr>
          <a:lstStyle/>
          <a:p>
            <a:pPr marL="44450" marR="0" lvl="0" indent="0" algn="just" rtl="0">
              <a:lnSpc>
                <a:spcPct val="100000"/>
              </a:lnSpc>
              <a:spcBef>
                <a:spcPts val="700"/>
              </a:spcBef>
              <a:spcAft>
                <a:spcPts val="0"/>
              </a:spcAft>
              <a:buClr>
                <a:schemeClr val="dk1"/>
              </a:buClr>
              <a:buSzPts val="2400"/>
              <a:buFont typeface="Calibri"/>
              <a:buNone/>
            </a:pPr>
            <a:endParaRPr sz="2400" b="0" i="0" u="none" strike="noStrike" cap="none">
              <a:solidFill>
                <a:schemeClr val="dk1"/>
              </a:solidFill>
              <a:latin typeface="Times New Roman"/>
              <a:ea typeface="Times New Roman"/>
              <a:cs typeface="Times New Roman"/>
              <a:sym typeface="Times New Roman"/>
            </a:endParaRPr>
          </a:p>
          <a:p>
            <a:pPr marL="44450" marR="0" lvl="0" indent="0" algn="just" rtl="0">
              <a:lnSpc>
                <a:spcPct val="100000"/>
              </a:lnSpc>
              <a:spcBef>
                <a:spcPts val="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4445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4445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44450" marR="0" lvl="0" indent="0" algn="just" rtl="0">
              <a:lnSpc>
                <a:spcPct val="100000"/>
              </a:lnSpc>
              <a:spcBef>
                <a:spcPts val="700"/>
              </a:spcBef>
              <a:spcAft>
                <a:spcPts val="0"/>
              </a:spcAft>
              <a:buClr>
                <a:schemeClr val="dk1"/>
              </a:buClr>
              <a:buSzPts val="3200"/>
              <a:buFont typeface="Calibri"/>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Times New Roman"/>
              <a:ea typeface="Times New Roman"/>
              <a:cs typeface="Times New Roman"/>
              <a:sym typeface="Times New Roman"/>
            </a:endParaRPr>
          </a:p>
        </p:txBody>
      </p:sp>
      <p:sp>
        <p:nvSpPr>
          <p:cNvPr id="246" name="Google Shape;246;g31e4b6f030a_1_11"/>
          <p:cNvSpPr txBox="1"/>
          <p:nvPr/>
        </p:nvSpPr>
        <p:spPr>
          <a:xfrm>
            <a:off x="-5175" y="1665350"/>
            <a:ext cx="12192000" cy="4361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0" i="0" u="sng" strike="noStrike" cap="none" dirty="0">
                <a:solidFill>
                  <a:schemeClr val="dk1"/>
                </a:solidFill>
                <a:latin typeface="Times New Roman"/>
                <a:ea typeface="Times New Roman"/>
                <a:cs typeface="Times New Roman"/>
                <a:sym typeface="Times New Roman"/>
              </a:rPr>
              <a:t>1)Scaling The Data</a:t>
            </a:r>
            <a:endParaRPr sz="2400" b="0" i="0" u="sng"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u="sng"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Input</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Training and testing features (</a:t>
            </a:r>
            <a:r>
              <a:rPr lang="en-US" sz="2200" dirty="0" err="1">
                <a:solidFill>
                  <a:schemeClr val="dk1"/>
                </a:solidFill>
                <a:latin typeface="Times New Roman"/>
                <a:ea typeface="Times New Roman"/>
                <a:cs typeface="Times New Roman"/>
                <a:sym typeface="Times New Roman"/>
              </a:rPr>
              <a:t>X_train</a:t>
            </a: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X_test</a:t>
            </a:r>
            <a:r>
              <a:rPr lang="en-US" sz="2200" dirty="0">
                <a:solidFill>
                  <a:schemeClr val="dk1"/>
                </a:solidFill>
                <a:latin typeface="Times New Roman"/>
                <a:ea typeface="Times New Roman"/>
                <a:cs typeface="Times New Roman"/>
                <a:sym typeface="Times New Roman"/>
              </a:rPr>
              <a:t>)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 Training and testing labels (</a:t>
            </a:r>
            <a:r>
              <a:rPr lang="en-US" sz="2200" dirty="0" err="1">
                <a:solidFill>
                  <a:schemeClr val="dk1"/>
                </a:solidFill>
                <a:latin typeface="Times New Roman"/>
                <a:ea typeface="Times New Roman"/>
                <a:cs typeface="Times New Roman"/>
                <a:sym typeface="Times New Roman"/>
              </a:rPr>
              <a:t>y_train</a:t>
            </a: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y_test</a:t>
            </a:r>
            <a:r>
              <a:rPr lang="en-US" sz="2200" dirty="0">
                <a:solidFill>
                  <a:schemeClr val="dk1"/>
                </a:solidFill>
                <a:latin typeface="Times New Roman"/>
                <a:ea typeface="Times New Roman"/>
                <a:cs typeface="Times New Roman"/>
                <a:sym typeface="Times New Roman"/>
              </a:rPr>
              <a:t>)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Output  </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Scaled features (</a:t>
            </a:r>
            <a:r>
              <a:rPr lang="en-US" sz="2200" dirty="0" err="1">
                <a:solidFill>
                  <a:schemeClr val="dk1"/>
                </a:solidFill>
                <a:latin typeface="Times New Roman"/>
                <a:ea typeface="Times New Roman"/>
                <a:cs typeface="Times New Roman"/>
                <a:sym typeface="Times New Roman"/>
              </a:rPr>
              <a:t>X_train</a:t>
            </a: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X_test</a:t>
            </a:r>
            <a:r>
              <a:rPr lang="en-US" sz="2200" dirty="0">
                <a:solidFill>
                  <a:schemeClr val="dk1"/>
                </a:solidFill>
                <a:latin typeface="Times New Roman"/>
                <a:ea typeface="Times New Roman"/>
                <a:cs typeface="Times New Roman"/>
                <a:sym typeface="Times New Roman"/>
              </a:rPr>
              <a:t>)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 One-hot encoded labels (</a:t>
            </a:r>
            <a:r>
              <a:rPr lang="en-US" sz="2200" dirty="0" err="1">
                <a:solidFill>
                  <a:schemeClr val="dk1"/>
                </a:solidFill>
                <a:latin typeface="Times New Roman"/>
                <a:ea typeface="Times New Roman"/>
                <a:cs typeface="Times New Roman"/>
                <a:sym typeface="Times New Roman"/>
              </a:rPr>
              <a:t>y_train</a:t>
            </a: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y_test</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2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cxnSp>
        <p:nvCxnSpPr>
          <p:cNvPr id="247" name="Google Shape;247;g31e4b6f030a_1_11"/>
          <p:cNvCxnSpPr>
            <a:stCxn id="246" idx="0"/>
            <a:endCxn id="246" idx="2"/>
          </p:cNvCxnSpPr>
          <p:nvPr/>
        </p:nvCxnSpPr>
        <p:spPr>
          <a:xfrm>
            <a:off x="6090825" y="1665350"/>
            <a:ext cx="0" cy="4361400"/>
          </a:xfrm>
          <a:prstGeom prst="straightConnector1">
            <a:avLst/>
          </a:prstGeom>
          <a:noFill/>
          <a:ln w="9525" cap="flat" cmpd="sng">
            <a:solidFill>
              <a:schemeClr val="dk1"/>
            </a:solidFill>
            <a:prstDash val="solid"/>
            <a:round/>
            <a:headEnd type="none" w="med" len="med"/>
            <a:tailEnd type="none" w="med" len="med"/>
          </a:ln>
        </p:spPr>
      </p:cxnSp>
      <p:sp>
        <p:nvSpPr>
          <p:cNvPr id="248" name="Google Shape;248;g31e4b6f030a_1_11"/>
          <p:cNvSpPr txBox="1"/>
          <p:nvPr/>
        </p:nvSpPr>
        <p:spPr>
          <a:xfrm>
            <a:off x="6169225" y="1810125"/>
            <a:ext cx="5873100" cy="4149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Pseudocode </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1. Initialize a </a:t>
            </a:r>
            <a:r>
              <a:rPr lang="en-US" sz="2200" dirty="0" err="1">
                <a:solidFill>
                  <a:schemeClr val="dk1"/>
                </a:solidFill>
                <a:latin typeface="Times New Roman"/>
                <a:ea typeface="Times New Roman"/>
                <a:cs typeface="Times New Roman"/>
                <a:sym typeface="Times New Roman"/>
              </a:rPr>
              <a:t>StandardScaler</a:t>
            </a:r>
            <a:r>
              <a:rPr lang="en-US" sz="2200" dirty="0">
                <a:solidFill>
                  <a:schemeClr val="dk1"/>
                </a:solidFill>
                <a:latin typeface="Times New Roman"/>
                <a:ea typeface="Times New Roman"/>
                <a:cs typeface="Times New Roman"/>
                <a:sym typeface="Times New Roman"/>
              </a:rPr>
              <a:t> for feature scaling.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lang="en-US"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2. Scale </a:t>
            </a:r>
            <a:r>
              <a:rPr lang="en-US" sz="2200" dirty="0" err="1">
                <a:solidFill>
                  <a:schemeClr val="dk1"/>
                </a:solidFill>
                <a:latin typeface="Times New Roman"/>
                <a:ea typeface="Times New Roman"/>
                <a:cs typeface="Times New Roman"/>
                <a:sym typeface="Times New Roman"/>
              </a:rPr>
              <a:t>X_train</a:t>
            </a:r>
            <a:r>
              <a:rPr lang="en-US" sz="2200" dirty="0">
                <a:solidFill>
                  <a:schemeClr val="dk1"/>
                </a:solidFill>
                <a:latin typeface="Times New Roman"/>
                <a:ea typeface="Times New Roman"/>
                <a:cs typeface="Times New Roman"/>
                <a:sym typeface="Times New Roman"/>
              </a:rPr>
              <a:t> (fit and transform) and </a:t>
            </a:r>
            <a:r>
              <a:rPr lang="en-US" sz="2200" dirty="0" err="1">
                <a:solidFill>
                  <a:schemeClr val="dk1"/>
                </a:solidFill>
                <a:latin typeface="Times New Roman"/>
                <a:ea typeface="Times New Roman"/>
                <a:cs typeface="Times New Roman"/>
                <a:sym typeface="Times New Roman"/>
              </a:rPr>
              <a:t>X_test</a:t>
            </a:r>
            <a:r>
              <a:rPr lang="en-US" sz="2200" dirty="0">
                <a:solidFill>
                  <a:schemeClr val="dk1"/>
                </a:solidFill>
                <a:latin typeface="Times New Roman"/>
                <a:ea typeface="Times New Roman"/>
                <a:cs typeface="Times New Roman"/>
                <a:sym typeface="Times New Roman"/>
              </a:rPr>
              <a:t> (transform only).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lang="en-US"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3. Convert </a:t>
            </a:r>
            <a:r>
              <a:rPr lang="en-US" sz="2200" dirty="0" err="1">
                <a:solidFill>
                  <a:schemeClr val="dk1"/>
                </a:solidFill>
                <a:latin typeface="Times New Roman"/>
                <a:ea typeface="Times New Roman"/>
                <a:cs typeface="Times New Roman"/>
                <a:sym typeface="Times New Roman"/>
              </a:rPr>
              <a:t>y_train</a:t>
            </a:r>
            <a:r>
              <a:rPr lang="en-US" sz="2200" dirty="0">
                <a:solidFill>
                  <a:schemeClr val="dk1"/>
                </a:solidFill>
                <a:latin typeface="Times New Roman"/>
                <a:ea typeface="Times New Roman"/>
                <a:cs typeface="Times New Roman"/>
                <a:sym typeface="Times New Roman"/>
              </a:rPr>
              <a:t> and </a:t>
            </a:r>
            <a:r>
              <a:rPr lang="en-US" sz="2200" dirty="0" err="1">
                <a:solidFill>
                  <a:schemeClr val="dk1"/>
                </a:solidFill>
                <a:latin typeface="Times New Roman"/>
                <a:ea typeface="Times New Roman"/>
                <a:cs typeface="Times New Roman"/>
                <a:sym typeface="Times New Roman"/>
              </a:rPr>
              <a:t>y_test</a:t>
            </a:r>
            <a:r>
              <a:rPr lang="en-US" sz="2200" dirty="0">
                <a:solidFill>
                  <a:schemeClr val="dk1"/>
                </a:solidFill>
                <a:latin typeface="Times New Roman"/>
                <a:ea typeface="Times New Roman"/>
                <a:cs typeface="Times New Roman"/>
                <a:sym typeface="Times New Roman"/>
              </a:rPr>
              <a:t> to one-hot encoded format for classification.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lang="en-US"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4. Output the processed </a:t>
            </a:r>
            <a:r>
              <a:rPr lang="en-US" sz="2200" dirty="0" err="1">
                <a:solidFill>
                  <a:schemeClr val="dk1"/>
                </a:solidFill>
                <a:latin typeface="Times New Roman"/>
                <a:ea typeface="Times New Roman"/>
                <a:cs typeface="Times New Roman"/>
                <a:sym typeface="Times New Roman"/>
              </a:rPr>
              <a:t>X_train</a:t>
            </a: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X_test</a:t>
            </a: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y_train</a:t>
            </a:r>
            <a:r>
              <a:rPr lang="en-US" sz="2200" dirty="0">
                <a:solidFill>
                  <a:schemeClr val="dk1"/>
                </a:solidFill>
                <a:latin typeface="Times New Roman"/>
                <a:ea typeface="Times New Roman"/>
                <a:cs typeface="Times New Roman"/>
                <a:sym typeface="Times New Roman"/>
              </a:rPr>
              <a:t>, and </a:t>
            </a:r>
            <a:r>
              <a:rPr lang="en-US" sz="2200" dirty="0" err="1">
                <a:solidFill>
                  <a:schemeClr val="dk1"/>
                </a:solidFill>
                <a:latin typeface="Times New Roman"/>
                <a:ea typeface="Times New Roman"/>
                <a:cs typeface="Times New Roman"/>
                <a:sym typeface="Times New Roman"/>
              </a:rPr>
              <a:t>y_test</a:t>
            </a:r>
            <a:r>
              <a:rPr lang="en-US" sz="2200" dirty="0">
                <a:solidFill>
                  <a:schemeClr val="dk1"/>
                </a:solidFill>
                <a:latin typeface="Times New Roman"/>
                <a:ea typeface="Times New Roman"/>
                <a:cs typeface="Times New Roman"/>
                <a:sym typeface="Times New Roman"/>
              </a:rPr>
              <a:t> for model training.</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32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3213685595f_0_92"/>
          <p:cNvSpPr txBox="1">
            <a:spLocks noGrp="1"/>
          </p:cNvSpPr>
          <p:nvPr>
            <p:ph type="title"/>
          </p:nvPr>
        </p:nvSpPr>
        <p:spPr>
          <a:xfrm>
            <a:off x="3244644" y="-11112"/>
            <a:ext cx="5711465"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54" name="Google Shape;254;g3213685595f_0_92"/>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255" name="Google Shape;255;g3213685595f_0_92"/>
          <p:cNvGrpSpPr/>
          <p:nvPr/>
        </p:nvGrpSpPr>
        <p:grpSpPr>
          <a:xfrm>
            <a:off x="203205" y="0"/>
            <a:ext cx="11892278" cy="1193253"/>
            <a:chOff x="203200" y="0"/>
            <a:chExt cx="11892278" cy="1192657"/>
          </a:xfrm>
        </p:grpSpPr>
        <p:pic>
          <p:nvPicPr>
            <p:cNvPr id="256" name="Google Shape;256;g3213685595f_0_92"/>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57" name="Google Shape;257;g3213685595f_0_92"/>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58" name="Google Shape;258;g3213685595f_0_92"/>
          <p:cNvSpPr txBox="1"/>
          <p:nvPr/>
        </p:nvSpPr>
        <p:spPr>
          <a:xfrm>
            <a:off x="48375" y="1606400"/>
            <a:ext cx="12095400" cy="43703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Input</a:t>
            </a:r>
            <a:r>
              <a:rPr lang="en-US" sz="2400" dirty="0" smtClean="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US" sz="2200" dirty="0">
                <a:solidFill>
                  <a:schemeClr val="dk1"/>
                </a:solidFill>
                <a:latin typeface="Times New Roman"/>
                <a:ea typeface="Times New Roman"/>
                <a:cs typeface="Times New Roman"/>
                <a:sym typeface="Times New Roman"/>
              </a:rPr>
              <a:t>Training Data: </a:t>
            </a:r>
            <a:endParaRPr sz="2200" dirty="0">
              <a:solidFill>
                <a:schemeClr val="dk1"/>
              </a:solidFill>
              <a:latin typeface="Times New Roman"/>
              <a:ea typeface="Times New Roman"/>
              <a:cs typeface="Times New Roman"/>
              <a:sym typeface="Times New Roman"/>
            </a:endParaRPr>
          </a:p>
          <a:p>
            <a:pPr marL="914400" lvl="1" indent="-381000" algn="just" rtl="0">
              <a:spcBef>
                <a:spcPts val="0"/>
              </a:spcBef>
              <a:spcAft>
                <a:spcPts val="0"/>
              </a:spcAft>
              <a:buClr>
                <a:schemeClr val="dk1"/>
              </a:buClr>
              <a:buSzPts val="2400"/>
              <a:buFont typeface="Times New Roman"/>
              <a:buAutoNum type="alphaLcPeriod"/>
            </a:pPr>
            <a:r>
              <a:rPr lang="en-US" sz="2200" dirty="0" err="1">
                <a:solidFill>
                  <a:schemeClr val="dk1"/>
                </a:solidFill>
                <a:latin typeface="Times New Roman"/>
                <a:ea typeface="Times New Roman"/>
                <a:cs typeface="Times New Roman"/>
                <a:sym typeface="Times New Roman"/>
              </a:rPr>
              <a:t>X_train</a:t>
            </a:r>
            <a:r>
              <a:rPr lang="en-US" sz="2200" dirty="0">
                <a:solidFill>
                  <a:schemeClr val="dk1"/>
                </a:solidFill>
                <a:latin typeface="Times New Roman"/>
                <a:ea typeface="Times New Roman"/>
                <a:cs typeface="Times New Roman"/>
                <a:sym typeface="Times New Roman"/>
              </a:rPr>
              <a:t>: Features of the </a:t>
            </a:r>
            <a:r>
              <a:rPr lang="en-US" sz="2200" dirty="0" smtClean="0">
                <a:solidFill>
                  <a:schemeClr val="dk1"/>
                </a:solidFill>
                <a:latin typeface="Times New Roman"/>
                <a:ea typeface="Times New Roman"/>
                <a:cs typeface="Times New Roman"/>
                <a:sym typeface="Times New Roman"/>
              </a:rPr>
              <a:t>dataset</a:t>
            </a:r>
            <a:endParaRPr sz="2200" dirty="0">
              <a:solidFill>
                <a:schemeClr val="dk1"/>
              </a:solidFill>
              <a:latin typeface="Times New Roman"/>
              <a:ea typeface="Times New Roman"/>
              <a:cs typeface="Times New Roman"/>
              <a:sym typeface="Times New Roman"/>
            </a:endParaRPr>
          </a:p>
          <a:p>
            <a:pPr marL="914400" lvl="1" indent="-381000" algn="just" rtl="0">
              <a:spcBef>
                <a:spcPts val="0"/>
              </a:spcBef>
              <a:spcAft>
                <a:spcPts val="0"/>
              </a:spcAft>
              <a:buClr>
                <a:schemeClr val="dk1"/>
              </a:buClr>
              <a:buSzPts val="2400"/>
              <a:buFont typeface="Times New Roman"/>
              <a:buAutoNum type="alphaLcPeriod"/>
            </a:pPr>
            <a:r>
              <a:rPr lang="en-US" sz="2200" dirty="0" err="1">
                <a:solidFill>
                  <a:schemeClr val="dk1"/>
                </a:solidFill>
                <a:latin typeface="Times New Roman"/>
                <a:ea typeface="Times New Roman"/>
                <a:cs typeface="Times New Roman"/>
                <a:sym typeface="Times New Roman"/>
              </a:rPr>
              <a:t>y_train</a:t>
            </a:r>
            <a:r>
              <a:rPr lang="en-US" sz="2200" dirty="0">
                <a:solidFill>
                  <a:schemeClr val="dk1"/>
                </a:solidFill>
                <a:latin typeface="Times New Roman"/>
                <a:ea typeface="Times New Roman"/>
                <a:cs typeface="Times New Roman"/>
                <a:sym typeface="Times New Roman"/>
              </a:rPr>
              <a:t>: Labels indicating whether the </a:t>
            </a:r>
            <a:endParaRPr sz="2200" dirty="0">
              <a:solidFill>
                <a:schemeClr val="dk1"/>
              </a:solidFill>
              <a:latin typeface="Times New Roman"/>
              <a:ea typeface="Times New Roman"/>
              <a:cs typeface="Times New Roman"/>
              <a:sym typeface="Times New Roman"/>
            </a:endParaRPr>
          </a:p>
          <a:p>
            <a:pPr marL="91440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account is </a:t>
            </a:r>
            <a:r>
              <a:rPr lang="en-US" sz="2200" dirty="0" smtClean="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(0) or </a:t>
            </a:r>
            <a:r>
              <a:rPr lang="en-US" sz="2200" dirty="0" smtClean="0">
                <a:solidFill>
                  <a:schemeClr val="dk1"/>
                </a:solidFill>
                <a:latin typeface="Times New Roman"/>
                <a:ea typeface="Times New Roman"/>
                <a:cs typeface="Times New Roman"/>
                <a:sym typeface="Times New Roman"/>
              </a:rPr>
              <a:t>(1)</a:t>
            </a:r>
            <a:r>
              <a:rPr lang="en-US" sz="2200" dirty="0" smtClean="0">
                <a:solidFill>
                  <a:schemeClr val="dk1"/>
                </a:solidFill>
                <a:latin typeface="Times New Roman"/>
                <a:ea typeface="Times New Roman"/>
                <a:cs typeface="Times New Roman"/>
                <a:sym typeface="Times New Roman"/>
              </a:rPr>
              <a:t>.</a:t>
            </a:r>
            <a:endParaRPr lang="en-US" sz="2200" dirty="0">
              <a:solidFill>
                <a:schemeClr val="dk1"/>
              </a:solidFill>
              <a:latin typeface="Times New Roman"/>
              <a:ea typeface="Times New Roman"/>
              <a:cs typeface="Times New Roman"/>
              <a:sym typeface="Times New Roman"/>
            </a:endParaRPr>
          </a:p>
          <a:p>
            <a:pPr marL="533400" lvl="0" indent="-457200" algn="just" rtl="0">
              <a:spcBef>
                <a:spcPts val="0"/>
              </a:spcBef>
              <a:spcAft>
                <a:spcPts val="0"/>
              </a:spcAft>
              <a:buClr>
                <a:schemeClr val="dk1"/>
              </a:buClr>
              <a:buSzPts val="2400"/>
              <a:buFont typeface="+mj-lt"/>
              <a:buAutoNum type="arabicPeriod" startAt="2"/>
            </a:pPr>
            <a:r>
              <a:rPr lang="en-US" sz="2200" dirty="0">
                <a:solidFill>
                  <a:schemeClr val="dk1"/>
                </a:solidFill>
                <a:latin typeface="Times New Roman"/>
                <a:ea typeface="Times New Roman"/>
                <a:cs typeface="Times New Roman"/>
                <a:sym typeface="Times New Roman"/>
              </a:rPr>
              <a:t>Validation Data: 10% of the training data is </a:t>
            </a: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     used for model validation during training.</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Output:</a:t>
            </a:r>
            <a:endParaRPr sz="24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US" sz="2200" dirty="0">
                <a:solidFill>
                  <a:schemeClr val="dk1"/>
                </a:solidFill>
                <a:latin typeface="Times New Roman"/>
                <a:ea typeface="Times New Roman"/>
                <a:cs typeface="Times New Roman"/>
                <a:sym typeface="Times New Roman"/>
              </a:rPr>
              <a:t>A trained Artificial Neural Network (ANN</a:t>
            </a:r>
            <a:r>
              <a:rPr lang="en-US" sz="2200" dirty="0" smtClean="0">
                <a:solidFill>
                  <a:schemeClr val="dk1"/>
                </a:solidFill>
                <a:latin typeface="Times New Roman"/>
                <a:ea typeface="Times New Roman"/>
                <a:cs typeface="Times New Roman"/>
                <a:sym typeface="Times New Roman"/>
              </a:rPr>
              <a:t>) </a:t>
            </a:r>
            <a:r>
              <a:rPr lang="en-US" sz="2200" dirty="0">
                <a:solidFill>
                  <a:schemeClr val="dk1"/>
                </a:solidFill>
                <a:latin typeface="Times New Roman"/>
                <a:ea typeface="Times New Roman"/>
                <a:cs typeface="Times New Roman"/>
                <a:sym typeface="Times New Roman"/>
              </a:rPr>
              <a:t>for</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classifying accounts as </a:t>
            </a:r>
            <a:r>
              <a:rPr lang="en-US" sz="2200" dirty="0" smtClean="0">
                <a:solidFill>
                  <a:schemeClr val="dk1"/>
                </a:solidFill>
                <a:latin typeface="Times New Roman"/>
                <a:ea typeface="Times New Roman"/>
                <a:cs typeface="Times New Roman"/>
                <a:sym typeface="Times New Roman"/>
              </a:rPr>
              <a:t>real </a:t>
            </a:r>
            <a:r>
              <a:rPr lang="en-US" sz="2200" dirty="0">
                <a:solidFill>
                  <a:schemeClr val="dk1"/>
                </a:solidFill>
                <a:latin typeface="Times New Roman"/>
                <a:ea typeface="Times New Roman"/>
                <a:cs typeface="Times New Roman"/>
                <a:sym typeface="Times New Roman"/>
              </a:rPr>
              <a:t>or </a:t>
            </a:r>
            <a:r>
              <a:rPr lang="en-US" sz="2200" dirty="0" smtClean="0">
                <a:solidFill>
                  <a:schemeClr val="dk1"/>
                </a:solidFill>
                <a:latin typeface="Times New Roman"/>
                <a:ea typeface="Times New Roman"/>
                <a:cs typeface="Times New Roman"/>
                <a:sym typeface="Times New Roman"/>
              </a:rPr>
              <a:t>fake.</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p:txBody>
      </p:sp>
      <p:sp>
        <p:nvSpPr>
          <p:cNvPr id="259" name="Google Shape;259;g3213685595f_0_92"/>
          <p:cNvSpPr txBox="1"/>
          <p:nvPr/>
        </p:nvSpPr>
        <p:spPr>
          <a:xfrm>
            <a:off x="269675" y="1101175"/>
            <a:ext cx="4098300" cy="38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sng" strike="noStrike" cap="none">
                <a:solidFill>
                  <a:schemeClr val="dk1"/>
                </a:solidFill>
                <a:latin typeface="Calibri"/>
                <a:ea typeface="Calibri"/>
                <a:cs typeface="Calibri"/>
                <a:sym typeface="Calibri"/>
              </a:rPr>
              <a:t>2)Training The Model</a:t>
            </a:r>
            <a:endParaRPr sz="2400" b="0" i="0" u="sng" strike="noStrike" cap="none">
              <a:solidFill>
                <a:schemeClr val="dk1"/>
              </a:solidFill>
              <a:latin typeface="Calibri"/>
              <a:ea typeface="Calibri"/>
              <a:cs typeface="Calibri"/>
              <a:sym typeface="Calibri"/>
            </a:endParaRPr>
          </a:p>
        </p:txBody>
      </p:sp>
      <p:cxnSp>
        <p:nvCxnSpPr>
          <p:cNvPr id="260" name="Google Shape;260;g3213685595f_0_92"/>
          <p:cNvCxnSpPr/>
          <p:nvPr/>
        </p:nvCxnSpPr>
        <p:spPr>
          <a:xfrm>
            <a:off x="6484611" y="1193253"/>
            <a:ext cx="0" cy="4876500"/>
          </a:xfrm>
          <a:prstGeom prst="straightConnector1">
            <a:avLst/>
          </a:prstGeom>
          <a:noFill/>
          <a:ln w="9525" cap="flat" cmpd="sng">
            <a:solidFill>
              <a:schemeClr val="dk2"/>
            </a:solidFill>
            <a:prstDash val="solid"/>
            <a:round/>
            <a:headEnd type="none" w="med" len="med"/>
            <a:tailEnd type="none" w="med" len="med"/>
          </a:ln>
        </p:spPr>
      </p:cxnSp>
      <p:sp>
        <p:nvSpPr>
          <p:cNvPr id="261" name="Google Shape;261;g3213685595f_0_92"/>
          <p:cNvSpPr txBox="1"/>
          <p:nvPr/>
        </p:nvSpPr>
        <p:spPr>
          <a:xfrm>
            <a:off x="6459150" y="1299475"/>
            <a:ext cx="5636400" cy="4709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2. Model performance during training and validation.</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Pseudocode:</a:t>
            </a:r>
          </a:p>
          <a:p>
            <a:pPr marL="0" lvl="0" indent="0" algn="just"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1</a:t>
            </a:r>
            <a:r>
              <a:rPr lang="en-US" sz="2200" dirty="0">
                <a:solidFill>
                  <a:schemeClr val="dk1"/>
                </a:solidFill>
                <a:latin typeface="Times New Roman"/>
                <a:ea typeface="Times New Roman"/>
                <a:cs typeface="Times New Roman"/>
                <a:sym typeface="Times New Roman"/>
              </a:rPr>
              <a:t>. Model Initialization:</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 Use a </a:t>
            </a:r>
            <a:r>
              <a:rPr lang="en-US" sz="2200" dirty="0" smtClean="0">
                <a:solidFill>
                  <a:schemeClr val="dk1"/>
                </a:solidFill>
                <a:latin typeface="Times New Roman"/>
                <a:ea typeface="Times New Roman"/>
                <a:cs typeface="Times New Roman"/>
                <a:sym typeface="Times New Roman"/>
              </a:rPr>
              <a:t>Sequential </a:t>
            </a:r>
            <a:r>
              <a:rPr lang="en-US" sz="2200" dirty="0">
                <a:solidFill>
                  <a:schemeClr val="dk1"/>
                </a:solidFill>
                <a:latin typeface="Times New Roman"/>
                <a:ea typeface="Times New Roman"/>
                <a:cs typeface="Times New Roman"/>
                <a:sym typeface="Times New Roman"/>
              </a:rPr>
              <a:t>model to stack layers.</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0"/>
          <p:cNvSpPr txBox="1">
            <a:spLocks noGrp="1"/>
          </p:cNvSpPr>
          <p:nvPr>
            <p:ph type="title"/>
          </p:nvPr>
        </p:nvSpPr>
        <p:spPr>
          <a:xfrm>
            <a:off x="3525686" y="-11112"/>
            <a:ext cx="5136533"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67" name="Google Shape;267;p20"/>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268" name="Google Shape;268;p20"/>
          <p:cNvGrpSpPr/>
          <p:nvPr/>
        </p:nvGrpSpPr>
        <p:grpSpPr>
          <a:xfrm>
            <a:off x="203200" y="0"/>
            <a:ext cx="11891960" cy="1193292"/>
            <a:chOff x="203200" y="0"/>
            <a:chExt cx="11892278" cy="1192657"/>
          </a:xfrm>
        </p:grpSpPr>
        <p:pic>
          <p:nvPicPr>
            <p:cNvPr id="269" name="Google Shape;269;p20"/>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70" name="Google Shape;270;p20"/>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71" name="Google Shape;271;p20"/>
          <p:cNvSpPr txBox="1"/>
          <p:nvPr/>
        </p:nvSpPr>
        <p:spPr>
          <a:xfrm>
            <a:off x="46700" y="1089575"/>
            <a:ext cx="12095400" cy="507828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2</a:t>
            </a:r>
            <a:r>
              <a:rPr lang="en-US" sz="2400" dirty="0">
                <a:solidFill>
                  <a:schemeClr val="dk1"/>
                </a:solidFill>
                <a:latin typeface="Times New Roman"/>
                <a:ea typeface="Times New Roman"/>
                <a:cs typeface="Times New Roman"/>
                <a:sym typeface="Times New Roman"/>
              </a:rPr>
              <a:t>. Add the Layers:</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lang="en-IN"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   Input Layer: </a:t>
            </a:r>
            <a:r>
              <a:rPr lang="en-US" sz="2200" dirty="0">
                <a:solidFill>
                  <a:schemeClr val="dk1"/>
                </a:solidFill>
                <a:latin typeface="Times New Roman"/>
                <a:ea typeface="Times New Roman"/>
                <a:cs typeface="Times New Roman"/>
                <a:sym typeface="Times New Roman"/>
              </a:rPr>
              <a:t>11 features</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a:t>
            </a:r>
            <a:r>
              <a:rPr lang="en-US" sz="2200" dirty="0" smtClean="0">
                <a:solidFill>
                  <a:schemeClr val="dk1"/>
                </a:solidFill>
                <a:latin typeface="Times New Roman"/>
                <a:ea typeface="Times New Roman"/>
                <a:cs typeface="Times New Roman"/>
                <a:sym typeface="Times New Roman"/>
              </a:rPr>
              <a:t>Hidden </a:t>
            </a:r>
            <a:r>
              <a:rPr lang="en-US" sz="2200" dirty="0">
                <a:solidFill>
                  <a:schemeClr val="dk1"/>
                </a:solidFill>
                <a:latin typeface="Times New Roman"/>
                <a:ea typeface="Times New Roman"/>
                <a:cs typeface="Times New Roman"/>
                <a:sym typeface="Times New Roman"/>
              </a:rPr>
              <a:t>Layers: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-First: 50 neurons, </a:t>
            </a:r>
            <a:r>
              <a:rPr lang="en-US" sz="2200" dirty="0" err="1">
                <a:solidFill>
                  <a:schemeClr val="dk1"/>
                </a:solidFill>
                <a:latin typeface="Times New Roman"/>
                <a:ea typeface="Times New Roman"/>
                <a:cs typeface="Times New Roman"/>
                <a:sym typeface="Times New Roman"/>
              </a:rPr>
              <a:t>ReLU</a:t>
            </a:r>
            <a:r>
              <a:rPr lang="en-US" sz="2200" dirty="0">
                <a:solidFill>
                  <a:schemeClr val="dk1"/>
                </a:solidFill>
                <a:latin typeface="Times New Roman"/>
                <a:ea typeface="Times New Roman"/>
                <a:cs typeface="Times New Roman"/>
                <a:sym typeface="Times New Roman"/>
              </a:rPr>
              <a:t>, L2 regularization.</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-Second: 150 neurons, </a:t>
            </a:r>
            <a:r>
              <a:rPr lang="en-US" sz="2200" dirty="0" err="1">
                <a:solidFill>
                  <a:schemeClr val="dk1"/>
                </a:solidFill>
                <a:latin typeface="Times New Roman"/>
                <a:ea typeface="Times New Roman"/>
                <a:cs typeface="Times New Roman"/>
                <a:sym typeface="Times New Roman"/>
              </a:rPr>
              <a:t>ReLU</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 Dropout: 30% for regularization.</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 Third: 150 neurons, </a:t>
            </a:r>
            <a:r>
              <a:rPr lang="en-US" sz="2200" dirty="0" err="1">
                <a:solidFill>
                  <a:schemeClr val="dk1"/>
                </a:solidFill>
                <a:latin typeface="Times New Roman"/>
                <a:ea typeface="Times New Roman"/>
                <a:cs typeface="Times New Roman"/>
                <a:sym typeface="Times New Roman"/>
              </a:rPr>
              <a:t>ReLU</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 Dropout: Another 30%.</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 Fourth: 25 neurons, </a:t>
            </a:r>
            <a:r>
              <a:rPr lang="en-US" sz="2200" dirty="0" err="1">
                <a:solidFill>
                  <a:schemeClr val="dk1"/>
                </a:solidFill>
                <a:latin typeface="Times New Roman"/>
                <a:ea typeface="Times New Roman"/>
                <a:cs typeface="Times New Roman"/>
                <a:sym typeface="Times New Roman"/>
              </a:rPr>
              <a:t>ReLU</a:t>
            </a:r>
            <a:r>
              <a:rPr lang="en-US" sz="2200" dirty="0">
                <a:solidFill>
                  <a:schemeClr val="dk1"/>
                </a:solidFill>
                <a:latin typeface="Times New Roman"/>
                <a:ea typeface="Times New Roman"/>
                <a:cs typeface="Times New Roman"/>
                <a:sym typeface="Times New Roman"/>
              </a:rPr>
              <a:t>.</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     - Dropout: 30%.</a:t>
            </a:r>
          </a:p>
          <a:p>
            <a:pPr marL="0" lvl="0" indent="0" algn="just"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   Output Layer: </a:t>
            </a:r>
            <a:r>
              <a:rPr lang="en-US" sz="2200" dirty="0">
                <a:solidFill>
                  <a:schemeClr val="dk1"/>
                </a:solidFill>
                <a:latin typeface="Times New Roman"/>
                <a:ea typeface="Times New Roman"/>
                <a:cs typeface="Times New Roman"/>
                <a:sym typeface="Times New Roman"/>
              </a:rPr>
              <a:t>2 neurons, </a:t>
            </a:r>
            <a:r>
              <a:rPr lang="en-US" sz="2200" dirty="0" err="1">
                <a:solidFill>
                  <a:schemeClr val="dk1"/>
                </a:solidFill>
                <a:latin typeface="Times New Roman"/>
                <a:ea typeface="Times New Roman"/>
                <a:cs typeface="Times New Roman"/>
                <a:sym typeface="Times New Roman"/>
              </a:rPr>
              <a:t>Softmax</a:t>
            </a:r>
            <a:r>
              <a:rPr lang="en-US" sz="2200" dirty="0">
                <a:solidFill>
                  <a:schemeClr val="dk1"/>
                </a:solidFill>
                <a:latin typeface="Times New Roman"/>
                <a:ea typeface="Times New Roman"/>
                <a:cs typeface="Times New Roman"/>
                <a:sym typeface="Times New Roman"/>
              </a:rPr>
              <a:t> for classification</a:t>
            </a:r>
            <a:r>
              <a:rPr lang="en-US" sz="2400" dirty="0">
                <a:solidFill>
                  <a:schemeClr val="dk1"/>
                </a:solidFill>
                <a:latin typeface="Times New Roman"/>
                <a:ea typeface="Times New Roman"/>
                <a:cs typeface="Times New Roman"/>
                <a:sym typeface="Times New Roman"/>
              </a:rPr>
              <a:t>.</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cxnSp>
        <p:nvCxnSpPr>
          <p:cNvPr id="272" name="Google Shape;272;p20"/>
          <p:cNvCxnSpPr/>
          <p:nvPr/>
        </p:nvCxnSpPr>
        <p:spPr>
          <a:xfrm>
            <a:off x="6714550" y="1112675"/>
            <a:ext cx="0" cy="4941000"/>
          </a:xfrm>
          <a:prstGeom prst="straightConnector1">
            <a:avLst/>
          </a:prstGeom>
          <a:noFill/>
          <a:ln w="9525" cap="flat" cmpd="sng">
            <a:solidFill>
              <a:schemeClr val="dk1"/>
            </a:solidFill>
            <a:prstDash val="solid"/>
            <a:round/>
            <a:headEnd type="none" w="med" len="med"/>
            <a:tailEnd type="none" w="med" len="med"/>
          </a:ln>
        </p:spPr>
      </p:cxnSp>
      <p:sp>
        <p:nvSpPr>
          <p:cNvPr id="273" name="Google Shape;273;p20"/>
          <p:cNvSpPr txBox="1"/>
          <p:nvPr/>
        </p:nvSpPr>
        <p:spPr>
          <a:xfrm>
            <a:off x="6797175" y="1324527"/>
            <a:ext cx="5298300" cy="4709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3</a:t>
            </a:r>
            <a:r>
              <a:rPr lang="en-US" sz="2400" dirty="0">
                <a:solidFill>
                  <a:schemeClr val="dk1"/>
                </a:solidFill>
                <a:latin typeface="Times New Roman"/>
                <a:ea typeface="Times New Roman"/>
                <a:cs typeface="Times New Roman"/>
                <a:sym typeface="Times New Roman"/>
              </a:rPr>
              <a:t>. Compile Model:</a:t>
            </a: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Optimizer: Adam, learning rate </a:t>
            </a:r>
            <a:r>
              <a:rPr lang="en-US" sz="2200" dirty="0" smtClean="0">
                <a:solidFill>
                  <a:schemeClr val="dk1"/>
                </a:solidFill>
                <a:latin typeface="Times New Roman"/>
                <a:ea typeface="Times New Roman"/>
                <a:cs typeface="Times New Roman"/>
                <a:sym typeface="Times New Roman"/>
              </a:rPr>
              <a:t>0.0001</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Loss Function: Categorical </a:t>
            </a:r>
            <a:r>
              <a:rPr lang="en-US" sz="2200" dirty="0" smtClean="0">
                <a:solidFill>
                  <a:schemeClr val="dk1"/>
                </a:solidFill>
                <a:latin typeface="Times New Roman"/>
                <a:ea typeface="Times New Roman"/>
                <a:cs typeface="Times New Roman"/>
                <a:sym typeface="Times New Roman"/>
              </a:rPr>
              <a:t>Cross-Entropy              </a:t>
            </a:r>
            <a:r>
              <a:rPr lang="en-US" sz="2200" dirty="0">
                <a:solidFill>
                  <a:schemeClr val="dk1"/>
                </a:solidFill>
                <a:latin typeface="Times New Roman"/>
                <a:ea typeface="Times New Roman"/>
                <a:cs typeface="Times New Roman"/>
                <a:sym typeface="Times New Roman"/>
              </a:rPr>
              <a:t>Metric: Accuracy.</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4. </a:t>
            </a:r>
            <a:r>
              <a:rPr lang="en-US" sz="2400" dirty="0">
                <a:solidFill>
                  <a:schemeClr val="dk1"/>
                </a:solidFill>
                <a:latin typeface="Times New Roman"/>
                <a:ea typeface="Times New Roman"/>
                <a:cs typeface="Times New Roman"/>
                <a:sym typeface="Times New Roman"/>
              </a:rPr>
              <a:t>Train Model: </a:t>
            </a:r>
            <a:r>
              <a:rPr lang="en-US" sz="2200" dirty="0">
                <a:solidFill>
                  <a:schemeClr val="dk1"/>
                </a:solidFill>
                <a:latin typeface="Times New Roman"/>
                <a:ea typeface="Times New Roman"/>
                <a:cs typeface="Times New Roman"/>
                <a:sym typeface="Times New Roman"/>
              </a:rPr>
              <a:t>Train for 50 epochs, using  10% of data for validation</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3419475" y="0"/>
            <a:ext cx="5353050" cy="1108509"/>
          </a:xfrm>
          <a:prstGeom prst="rect">
            <a:avLst/>
          </a:prstGeom>
          <a:noFill/>
          <a:ln>
            <a:noFill/>
          </a:ln>
        </p:spPr>
        <p:txBody>
          <a:bodyPr spcFirstLastPara="1" wrap="square" lIns="0" tIns="12700" rIns="0" bIns="0" anchor="t" anchorCtr="0">
            <a:spAutoFit/>
          </a:bodyPr>
          <a:lstStyle/>
          <a:p>
            <a:pPr marL="0" marR="0" lvl="0" indent="0" algn="ctr" rtl="0">
              <a:lnSpc>
                <a:spcPct val="116666"/>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Bangalore Institute of Technology</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	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ctr"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64" name="Google Shape;64;p2"/>
          <p:cNvGrpSpPr/>
          <p:nvPr/>
        </p:nvGrpSpPr>
        <p:grpSpPr>
          <a:xfrm>
            <a:off x="203200" y="0"/>
            <a:ext cx="11891960" cy="1193292"/>
            <a:chOff x="203200" y="0"/>
            <a:chExt cx="11892278" cy="1192657"/>
          </a:xfrm>
        </p:grpSpPr>
        <p:pic>
          <p:nvPicPr>
            <p:cNvPr id="65" name="Google Shape;65;p2"/>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66" name="Google Shape;66;p2"/>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67" name="Google Shape;67;p2"/>
          <p:cNvSpPr txBox="1"/>
          <p:nvPr/>
        </p:nvSpPr>
        <p:spPr>
          <a:xfrm>
            <a:off x="304800" y="1065212"/>
            <a:ext cx="693261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70C0"/>
              </a:buClr>
              <a:buSzPts val="3600"/>
              <a:buFont typeface="Times New Roman"/>
              <a:buNone/>
            </a:pPr>
            <a:r>
              <a:rPr lang="en-US" sz="3600" b="1" i="0" u="none" strike="noStrike" cap="none" dirty="0">
                <a:solidFill>
                  <a:srgbClr val="0070C0"/>
                </a:solidFill>
                <a:latin typeface="Times New Roman"/>
                <a:ea typeface="Times New Roman"/>
                <a:cs typeface="Times New Roman"/>
                <a:sym typeface="Times New Roman"/>
              </a:rPr>
              <a:t>Agenda</a:t>
            </a:r>
            <a:endParaRPr sz="1400" b="0" i="0" u="none" strike="noStrike" cap="none" dirty="0">
              <a:solidFill>
                <a:srgbClr val="000000"/>
              </a:solidFill>
              <a:latin typeface="Arial"/>
              <a:ea typeface="Arial"/>
              <a:cs typeface="Arial"/>
              <a:sym typeface="Arial"/>
            </a:endParaRPr>
          </a:p>
        </p:txBody>
      </p:sp>
      <p:sp>
        <p:nvSpPr>
          <p:cNvPr id="68" name="Google Shape;68;p2"/>
          <p:cNvSpPr txBox="1"/>
          <p:nvPr/>
        </p:nvSpPr>
        <p:spPr>
          <a:xfrm>
            <a:off x="1524000" y="1257300"/>
            <a:ext cx="10058400" cy="5232161"/>
          </a:xfrm>
          <a:prstGeom prst="rect">
            <a:avLst/>
          </a:prstGeom>
          <a:noFill/>
          <a:ln>
            <a:noFill/>
          </a:ln>
        </p:spPr>
        <p:txBody>
          <a:bodyPr spcFirstLastPara="1" wrap="square" lIns="91425" tIns="45700" rIns="91425" bIns="45700" anchor="t" anchorCtr="0">
            <a:spAutoFit/>
          </a:bodyPr>
          <a:lstStyle/>
          <a:p>
            <a:pPr marL="914400" marR="0" lvl="1" indent="-406400" algn="just" rtl="0">
              <a:lnSpc>
                <a:spcPct val="100000"/>
              </a:lnSpc>
              <a:spcBef>
                <a:spcPts val="0"/>
              </a:spcBef>
              <a:spcAft>
                <a:spcPts val="0"/>
              </a:spcAft>
              <a:buClr>
                <a:srgbClr val="252525"/>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Introduction</a:t>
            </a:r>
            <a:endParaRPr sz="2400" b="0" i="0" u="none" strike="noStrike" cap="none" dirty="0">
              <a:solidFill>
                <a:srgbClr val="000000"/>
              </a:solidFill>
              <a:latin typeface="Arial"/>
              <a:ea typeface="Arial"/>
              <a:cs typeface="Arial"/>
              <a:sym typeface="Arial"/>
            </a:endParaRPr>
          </a:p>
          <a:p>
            <a:pPr marL="914400" marR="0" lvl="1" indent="-406400" algn="just" rtl="0">
              <a:lnSpc>
                <a:spcPct val="100000"/>
              </a:lnSpc>
              <a:spcBef>
                <a:spcPts val="0"/>
              </a:spcBef>
              <a:spcAft>
                <a:spcPts val="0"/>
              </a:spcAft>
              <a:buClr>
                <a:srgbClr val="252525"/>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Existing Systems</a:t>
            </a:r>
            <a:endParaRPr sz="2400" b="0" i="0" u="none" strike="noStrike" cap="none" dirty="0">
              <a:solidFill>
                <a:srgbClr val="000000"/>
              </a:solidFill>
              <a:latin typeface="Arial"/>
              <a:ea typeface="Arial"/>
              <a:cs typeface="Arial"/>
              <a:sym typeface="Arial"/>
            </a:endParaRPr>
          </a:p>
          <a:p>
            <a:pPr marL="914400" marR="0" lvl="1" indent="-406400" algn="just" rtl="0">
              <a:lnSpc>
                <a:spcPct val="100000"/>
              </a:lnSpc>
              <a:spcBef>
                <a:spcPts val="0"/>
              </a:spcBef>
              <a:spcAft>
                <a:spcPts val="0"/>
              </a:spcAft>
              <a:buClr>
                <a:srgbClr val="252525"/>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Problem Statement</a:t>
            </a:r>
            <a:endParaRPr sz="2400" b="0" i="0" u="none" strike="noStrike" cap="none" dirty="0">
              <a:solidFill>
                <a:srgbClr val="000000"/>
              </a:solidFill>
              <a:latin typeface="Arial"/>
              <a:ea typeface="Arial"/>
              <a:cs typeface="Arial"/>
              <a:sym typeface="Arial"/>
            </a:endParaRPr>
          </a:p>
          <a:p>
            <a:pPr marL="914400" marR="0" lvl="1" indent="-406400" algn="just" rtl="0">
              <a:lnSpc>
                <a:spcPct val="100000"/>
              </a:lnSpc>
              <a:spcBef>
                <a:spcPts val="0"/>
              </a:spcBef>
              <a:spcAft>
                <a:spcPts val="0"/>
              </a:spcAft>
              <a:buClr>
                <a:srgbClr val="252525"/>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Objectives</a:t>
            </a:r>
            <a:endParaRPr sz="2400" b="0" i="0" u="none" strike="noStrike" cap="none" dirty="0">
              <a:solidFill>
                <a:srgbClr val="000000"/>
              </a:solidFill>
              <a:latin typeface="Arial"/>
              <a:ea typeface="Arial"/>
              <a:cs typeface="Arial"/>
              <a:sym typeface="Arial"/>
            </a:endParaRPr>
          </a:p>
          <a:p>
            <a:pPr marL="914400" marR="0" lvl="1" indent="-406400" algn="just" rtl="0">
              <a:lnSpc>
                <a:spcPct val="100000"/>
              </a:lnSpc>
              <a:spcBef>
                <a:spcPts val="0"/>
              </a:spcBef>
              <a:spcAft>
                <a:spcPts val="0"/>
              </a:spcAft>
              <a:buClr>
                <a:srgbClr val="252525"/>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Tools and Technologies</a:t>
            </a:r>
            <a:endParaRPr sz="2400" b="0" i="0" u="none" strike="noStrike" cap="none" dirty="0">
              <a:solidFill>
                <a:srgbClr val="000000"/>
              </a:solidFill>
              <a:latin typeface="Arial"/>
              <a:ea typeface="Arial"/>
              <a:cs typeface="Arial"/>
              <a:sym typeface="Arial"/>
            </a:endParaRPr>
          </a:p>
          <a:p>
            <a:pPr marL="914400" marR="0" lvl="1" indent="-406400" algn="just" rtl="0">
              <a:lnSpc>
                <a:spcPct val="115000"/>
              </a:lnSpc>
              <a:spcBef>
                <a:spcPts val="0"/>
              </a:spcBef>
              <a:spcAft>
                <a:spcPts val="0"/>
              </a:spcAft>
              <a:buClr>
                <a:srgbClr val="000000"/>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Architectural Diagram</a:t>
            </a:r>
            <a:endParaRPr sz="2400" b="0" i="0" u="none" strike="noStrike" cap="none" dirty="0">
              <a:solidFill>
                <a:srgbClr val="000000"/>
              </a:solidFill>
              <a:latin typeface="Arial"/>
              <a:ea typeface="Arial"/>
              <a:cs typeface="Arial"/>
              <a:sym typeface="Arial"/>
            </a:endParaRPr>
          </a:p>
          <a:p>
            <a:pPr marL="914400" marR="0" lvl="1" indent="-406400" algn="just" rtl="0">
              <a:lnSpc>
                <a:spcPct val="115000"/>
              </a:lnSpc>
              <a:spcBef>
                <a:spcPts val="0"/>
              </a:spcBef>
              <a:spcAft>
                <a:spcPts val="0"/>
              </a:spcAft>
              <a:buClr>
                <a:srgbClr val="000000"/>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Modules Description</a:t>
            </a:r>
            <a:endParaRPr sz="2400" b="0" i="0" u="none" strike="noStrike" cap="none" dirty="0">
              <a:solidFill>
                <a:srgbClr val="000000"/>
              </a:solidFill>
              <a:latin typeface="Arial"/>
              <a:ea typeface="Arial"/>
              <a:cs typeface="Arial"/>
              <a:sym typeface="Arial"/>
            </a:endParaRPr>
          </a:p>
          <a:p>
            <a:pPr marL="914400" marR="0" lvl="1" indent="-406400" algn="just" rtl="0">
              <a:lnSpc>
                <a:spcPct val="115000"/>
              </a:lnSpc>
              <a:spcBef>
                <a:spcPts val="0"/>
              </a:spcBef>
              <a:spcAft>
                <a:spcPts val="0"/>
              </a:spcAft>
              <a:buClr>
                <a:srgbClr val="000000"/>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Implementation </a:t>
            </a:r>
            <a:endParaRPr sz="2400" b="0" i="0" u="none" strike="noStrike" cap="none" dirty="0">
              <a:solidFill>
                <a:srgbClr val="000000"/>
              </a:solidFill>
              <a:latin typeface="Arial"/>
              <a:ea typeface="Arial"/>
              <a:cs typeface="Arial"/>
              <a:sym typeface="Arial"/>
            </a:endParaRPr>
          </a:p>
          <a:p>
            <a:pPr marL="914400" marR="0" lvl="1" indent="-406400" algn="just" rtl="0">
              <a:lnSpc>
                <a:spcPct val="115000"/>
              </a:lnSpc>
              <a:spcBef>
                <a:spcPts val="0"/>
              </a:spcBef>
              <a:spcAft>
                <a:spcPts val="0"/>
              </a:spcAft>
              <a:buClr>
                <a:srgbClr val="000000"/>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Results </a:t>
            </a:r>
            <a:endParaRPr sz="2400" b="0" i="0" u="none" strike="noStrike" cap="none" dirty="0">
              <a:solidFill>
                <a:srgbClr val="000000"/>
              </a:solidFill>
              <a:latin typeface="Arial"/>
              <a:ea typeface="Arial"/>
              <a:cs typeface="Arial"/>
              <a:sym typeface="Arial"/>
            </a:endParaRPr>
          </a:p>
          <a:p>
            <a:pPr marL="914400" marR="0" lvl="1" indent="-406400" algn="just" rtl="0">
              <a:lnSpc>
                <a:spcPct val="115000"/>
              </a:lnSpc>
              <a:spcBef>
                <a:spcPts val="0"/>
              </a:spcBef>
              <a:spcAft>
                <a:spcPts val="0"/>
              </a:spcAft>
              <a:buClr>
                <a:srgbClr val="000000"/>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Applications</a:t>
            </a:r>
            <a:endParaRPr sz="2400" b="0" i="0" u="none" strike="noStrike" cap="none" dirty="0">
              <a:solidFill>
                <a:srgbClr val="000000"/>
              </a:solidFill>
              <a:latin typeface="Arial"/>
              <a:ea typeface="Arial"/>
              <a:cs typeface="Arial"/>
              <a:sym typeface="Arial"/>
            </a:endParaRPr>
          </a:p>
          <a:p>
            <a:pPr marL="914400" marR="0" lvl="1" indent="-406400" algn="just" rtl="0">
              <a:lnSpc>
                <a:spcPct val="100000"/>
              </a:lnSpc>
              <a:spcBef>
                <a:spcPts val="0"/>
              </a:spcBef>
              <a:spcAft>
                <a:spcPts val="0"/>
              </a:spcAft>
              <a:buClr>
                <a:srgbClr val="252525"/>
              </a:buClr>
              <a:buSzPts val="300"/>
              <a:buFont typeface="Times New Roman"/>
              <a:buChar char="○"/>
            </a:pPr>
            <a:r>
              <a:rPr lang="en-US" sz="2400" b="0" i="0" u="none" strike="noStrike" cap="none" dirty="0">
                <a:solidFill>
                  <a:srgbClr val="252525"/>
                </a:solidFill>
                <a:latin typeface="Times New Roman"/>
                <a:ea typeface="Times New Roman"/>
                <a:cs typeface="Times New Roman"/>
                <a:sym typeface="Times New Roman"/>
              </a:rPr>
              <a:t>Conclusion and Future scope</a:t>
            </a:r>
            <a:endParaRPr sz="2400" b="0" i="0" u="none" strike="noStrike" cap="none" dirty="0">
              <a:solidFill>
                <a:srgbClr val="000000"/>
              </a:solidFill>
              <a:latin typeface="Arial"/>
              <a:ea typeface="Arial"/>
              <a:cs typeface="Arial"/>
              <a:sym typeface="Arial"/>
            </a:endParaRPr>
          </a:p>
          <a:p>
            <a:pPr marL="977900" marR="0" lvl="0" indent="0" algn="just" rtl="0">
              <a:lnSpc>
                <a:spcPct val="100000"/>
              </a:lnSpc>
              <a:spcBef>
                <a:spcPts val="0"/>
              </a:spcBef>
              <a:spcAft>
                <a:spcPts val="0"/>
              </a:spcAft>
              <a:buClr>
                <a:schemeClr val="dk1"/>
              </a:buClr>
              <a:buSzPts val="2600"/>
              <a:buFont typeface="Calibri"/>
              <a:buNone/>
            </a:pPr>
            <a:endParaRPr sz="2600" b="0" i="0" u="none" strike="noStrike" cap="none" dirty="0">
              <a:solidFill>
                <a:srgbClr val="25252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600"/>
              <a:buFont typeface="Arial"/>
              <a:buNone/>
            </a:pPr>
            <a:endParaRPr sz="2600" b="0" i="0" u="none" strike="noStrike" cap="none" dirty="0">
              <a:solidFill>
                <a:srgbClr val="252525"/>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3213685595f_1_12"/>
          <p:cNvSpPr txBox="1">
            <a:spLocks noGrp="1"/>
          </p:cNvSpPr>
          <p:nvPr>
            <p:ph type="title"/>
          </p:nvPr>
        </p:nvSpPr>
        <p:spPr>
          <a:xfrm>
            <a:off x="3234813" y="-11112"/>
            <a:ext cx="53532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79" name="Google Shape;279;g3213685595f_1_12"/>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a:t>
            </a:r>
            <a:r>
              <a:rPr lang="en-US" sz="1600" b="0" i="0" u="none" strike="noStrike" cap="none" dirty="0" err="1">
                <a:solidFill>
                  <a:srgbClr val="FFFFFF"/>
                </a:solidFill>
                <a:latin typeface="Times New Roman"/>
                <a:ea typeface="Times New Roman"/>
                <a:cs typeface="Times New Roman"/>
                <a:sym typeface="Times New Roman"/>
              </a:rPr>
              <a:t>Pura</a:t>
            </a:r>
            <a:r>
              <a:rPr lang="en-US" sz="1600" b="0" i="0" u="none" strike="noStrike" cap="none" dirty="0">
                <a:solidFill>
                  <a:srgbClr val="FFFFFF"/>
                </a:solidFill>
                <a:latin typeface="Times New Roman"/>
                <a:ea typeface="Times New Roman"/>
                <a:cs typeface="Times New Roman"/>
                <a:sym typeface="Times New Roman"/>
              </a:rPr>
              <a:t>,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280" name="Google Shape;280;g3213685595f_1_12"/>
          <p:cNvGrpSpPr/>
          <p:nvPr/>
        </p:nvGrpSpPr>
        <p:grpSpPr>
          <a:xfrm>
            <a:off x="203205" y="0"/>
            <a:ext cx="11892278" cy="1193253"/>
            <a:chOff x="203200" y="0"/>
            <a:chExt cx="11892278" cy="1192657"/>
          </a:xfrm>
        </p:grpSpPr>
        <p:pic>
          <p:nvPicPr>
            <p:cNvPr id="281" name="Google Shape;281;g3213685595f_1_12"/>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82" name="Google Shape;282;g3213685595f_1_12"/>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83" name="Google Shape;283;g3213685595f_1_12"/>
          <p:cNvSpPr txBox="1"/>
          <p:nvPr/>
        </p:nvSpPr>
        <p:spPr>
          <a:xfrm>
            <a:off x="120950" y="1193250"/>
            <a:ext cx="2544900" cy="382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u="sng">
                <a:solidFill>
                  <a:schemeClr val="dk1"/>
                </a:solidFill>
                <a:latin typeface="Times New Roman"/>
                <a:ea typeface="Times New Roman"/>
                <a:cs typeface="Times New Roman"/>
                <a:sym typeface="Times New Roman"/>
              </a:rPr>
              <a:t>3)FLASK </a:t>
            </a:r>
            <a:endParaRPr sz="2400" u="sng">
              <a:solidFill>
                <a:schemeClr val="dk1"/>
              </a:solidFill>
              <a:latin typeface="Times New Roman"/>
              <a:ea typeface="Times New Roman"/>
              <a:cs typeface="Times New Roman"/>
              <a:sym typeface="Times New Roman"/>
            </a:endParaRPr>
          </a:p>
        </p:txBody>
      </p:sp>
      <p:sp>
        <p:nvSpPr>
          <p:cNvPr id="284" name="Google Shape;284;g3213685595f_1_12"/>
          <p:cNvSpPr txBox="1"/>
          <p:nvPr/>
        </p:nvSpPr>
        <p:spPr>
          <a:xfrm>
            <a:off x="87900" y="1679550"/>
            <a:ext cx="12007500" cy="4263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400" dirty="0">
                <a:solidFill>
                  <a:schemeClr val="dk1"/>
                </a:solidFill>
                <a:latin typeface="Times New Roman"/>
                <a:ea typeface="Times New Roman"/>
                <a:cs typeface="Times New Roman"/>
                <a:sym typeface="Times New Roman"/>
              </a:rPr>
              <a:t>Input</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JSON data with account features </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200" dirty="0">
                <a:solidFill>
                  <a:schemeClr val="dk1"/>
                </a:solidFill>
                <a:latin typeface="Times New Roman"/>
                <a:ea typeface="Times New Roman"/>
                <a:cs typeface="Times New Roman"/>
                <a:sym typeface="Times New Roman"/>
              </a:rPr>
              <a:t>(e.g., profile picture, followers, posts, etc.).</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r>
              <a:rPr lang="en-US" sz="2400" dirty="0">
                <a:solidFill>
                  <a:schemeClr val="dk1"/>
                </a:solidFill>
                <a:latin typeface="Times New Roman"/>
                <a:ea typeface="Times New Roman"/>
                <a:cs typeface="Times New Roman"/>
                <a:sym typeface="Times New Roman"/>
              </a:rPr>
              <a:t>Output</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JSON response:</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REAL: Indicates a real account.</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solidFill>
                  <a:schemeClr val="dk1"/>
                </a:solidFill>
                <a:latin typeface="Times New Roman"/>
                <a:ea typeface="Times New Roman"/>
                <a:cs typeface="Times New Roman"/>
                <a:sym typeface="Times New Roman"/>
              </a:rPr>
              <a:t>FAKE: Indicates a fake account.</a:t>
            </a:r>
            <a:endParaRPr sz="22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cxnSp>
        <p:nvCxnSpPr>
          <p:cNvPr id="285" name="Google Shape;285;g3213685595f_1_12"/>
          <p:cNvCxnSpPr/>
          <p:nvPr/>
        </p:nvCxnSpPr>
        <p:spPr>
          <a:xfrm flipH="1">
            <a:off x="6093825" y="1082325"/>
            <a:ext cx="4500" cy="4965000"/>
          </a:xfrm>
          <a:prstGeom prst="straightConnector1">
            <a:avLst/>
          </a:prstGeom>
          <a:noFill/>
          <a:ln w="9525" cap="flat" cmpd="sng">
            <a:solidFill>
              <a:schemeClr val="dk2"/>
            </a:solidFill>
            <a:prstDash val="solid"/>
            <a:round/>
            <a:headEnd type="none" w="med" len="med"/>
            <a:tailEnd type="none" w="med" len="med"/>
          </a:ln>
        </p:spPr>
      </p:cxnSp>
      <p:sp>
        <p:nvSpPr>
          <p:cNvPr id="286" name="Google Shape;286;g3213685595f_1_12"/>
          <p:cNvSpPr txBox="1"/>
          <p:nvPr/>
        </p:nvSpPr>
        <p:spPr>
          <a:xfrm>
            <a:off x="6093825" y="1233450"/>
            <a:ext cx="5919000" cy="4709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400" dirty="0">
                <a:latin typeface="Times New Roman"/>
                <a:ea typeface="Times New Roman"/>
                <a:cs typeface="Times New Roman"/>
                <a:sym typeface="Times New Roman"/>
              </a:rPr>
              <a:t>Pseudocode</a:t>
            </a:r>
          </a:p>
          <a:p>
            <a:pPr marL="0" lvl="0" indent="0" algn="just" rtl="0">
              <a:spcBef>
                <a:spcPts val="0"/>
              </a:spcBef>
              <a:spcAft>
                <a:spcPts val="0"/>
              </a:spcAft>
              <a:buClr>
                <a:schemeClr val="dk1"/>
              </a:buClr>
              <a:buSzPts val="1100"/>
              <a:buFont typeface="Arial"/>
              <a:buNone/>
            </a:pPr>
            <a:endParaRPr sz="24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1. Initialize Flask App</a:t>
            </a:r>
            <a:endParaRPr sz="22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   - Set up Flask and import required libraries.</a:t>
            </a:r>
            <a:endParaRPr sz="22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2. Load Model and Scaler</a:t>
            </a:r>
            <a:endParaRPr sz="2200" dirty="0">
              <a:latin typeface="Times New Roman"/>
              <a:ea typeface="Times New Roman"/>
              <a:cs typeface="Times New Roman"/>
              <a:sym typeface="Times New Roman"/>
            </a:endParaRPr>
          </a:p>
          <a:p>
            <a:pPr marL="0" lvl="0" indent="0" algn="just" rtl="0">
              <a:spcBef>
                <a:spcPts val="0"/>
              </a:spcBef>
              <a:spcAft>
                <a:spcPts val="0"/>
              </a:spcAft>
              <a:buNone/>
            </a:pPr>
            <a:r>
              <a:rPr lang="en-US" sz="2200" dirty="0">
                <a:latin typeface="Times New Roman"/>
                <a:ea typeface="Times New Roman"/>
                <a:cs typeface="Times New Roman"/>
                <a:sym typeface="Times New Roman"/>
              </a:rPr>
              <a:t>   - Load the trained ANN model and scaler.</a:t>
            </a:r>
            <a:endParaRPr sz="2200" dirty="0">
              <a:latin typeface="Times New Roman"/>
              <a:ea typeface="Times New Roman"/>
              <a:cs typeface="Times New Roman"/>
              <a:sym typeface="Times New Roman"/>
            </a:endParaRPr>
          </a:p>
          <a:p>
            <a:pPr marL="0" lvl="0" indent="0" algn="just" rtl="0">
              <a:spcBef>
                <a:spcPts val="0"/>
              </a:spcBef>
              <a:spcAft>
                <a:spcPts val="0"/>
              </a:spcAft>
              <a:buNone/>
            </a:pPr>
            <a:r>
              <a:rPr lang="en-US" sz="2200" dirty="0">
                <a:latin typeface="Times New Roman"/>
                <a:ea typeface="Times New Roman"/>
                <a:cs typeface="Times New Roman"/>
                <a:sym typeface="Times New Roman"/>
              </a:rPr>
              <a:t>3. Accept JSON input, extract and preprocess          features, scale input using the scaler, use the   model to predict if the account is REAL or </a:t>
            </a:r>
            <a:endParaRPr sz="2200" dirty="0">
              <a:latin typeface="Times New Roman"/>
              <a:ea typeface="Times New Roman"/>
              <a:cs typeface="Times New Roman"/>
              <a:sym typeface="Times New Roman"/>
            </a:endParaRPr>
          </a:p>
          <a:p>
            <a:pPr marL="0" lvl="0" indent="0" algn="just" rtl="0">
              <a:spcBef>
                <a:spcPts val="0"/>
              </a:spcBef>
              <a:spcAft>
                <a:spcPts val="0"/>
              </a:spcAft>
              <a:buNone/>
            </a:pPr>
            <a:r>
              <a:rPr lang="en-US" sz="2200" dirty="0">
                <a:latin typeface="Times New Roman"/>
                <a:ea typeface="Times New Roman"/>
                <a:cs typeface="Times New Roman"/>
                <a:sym typeface="Times New Roman"/>
              </a:rPr>
              <a:t>FAKE. Return the result as JSON.</a:t>
            </a:r>
            <a:endParaRPr sz="22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4.  Run the Application</a:t>
            </a:r>
            <a:endParaRPr sz="2200" dirty="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200" dirty="0">
                <a:latin typeface="Times New Roman"/>
                <a:ea typeface="Times New Roman"/>
                <a:cs typeface="Times New Roman"/>
                <a:sym typeface="Times New Roman"/>
              </a:rPr>
              <a:t>   - Start Flask on 127.0.0.1:5000.</a:t>
            </a:r>
            <a:endParaRPr sz="22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title"/>
          </p:nvPr>
        </p:nvSpPr>
        <p:spPr>
          <a:xfrm>
            <a:off x="3419475" y="-11112"/>
            <a:ext cx="4881562"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292" name="Google Shape;292;p23"/>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293" name="Google Shape;293;p23"/>
          <p:cNvGrpSpPr/>
          <p:nvPr/>
        </p:nvGrpSpPr>
        <p:grpSpPr>
          <a:xfrm>
            <a:off x="203200" y="0"/>
            <a:ext cx="11891960" cy="1193292"/>
            <a:chOff x="203200" y="0"/>
            <a:chExt cx="11892278" cy="1192657"/>
          </a:xfrm>
        </p:grpSpPr>
        <p:pic>
          <p:nvPicPr>
            <p:cNvPr id="294" name="Google Shape;294;p23"/>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295" name="Google Shape;295;p23"/>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296" name="Google Shape;296;p23"/>
          <p:cNvSpPr txBox="1"/>
          <p:nvPr/>
        </p:nvSpPr>
        <p:spPr>
          <a:xfrm>
            <a:off x="762000" y="1101725"/>
            <a:ext cx="10210800" cy="641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rgbClr val="4E67C8"/>
                </a:solidFill>
                <a:latin typeface="Times New Roman"/>
                <a:ea typeface="Times New Roman"/>
                <a:cs typeface="Times New Roman"/>
                <a:sym typeface="Times New Roman"/>
              </a:rPr>
              <a:t/>
            </a:r>
            <a:br>
              <a:rPr lang="en-US" sz="2800" b="1" i="0" u="none" strike="noStrike" cap="none" dirty="0">
                <a:solidFill>
                  <a:srgbClr val="4E67C8"/>
                </a:solidFill>
                <a:latin typeface="Times New Roman"/>
                <a:ea typeface="Times New Roman"/>
                <a:cs typeface="Times New Roman"/>
                <a:sym typeface="Times New Roman"/>
              </a:rPr>
            </a:br>
            <a:r>
              <a:rPr lang="en-US" sz="2800" b="1" i="0" u="none" strike="noStrike" cap="none" dirty="0">
                <a:solidFill>
                  <a:schemeClr val="dk1"/>
                </a:solidFill>
                <a:latin typeface="Times New Roman"/>
                <a:ea typeface="Times New Roman"/>
                <a:cs typeface="Times New Roman"/>
                <a:sym typeface="Times New Roman"/>
              </a:rPr>
              <a:t>RESULTS </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
        <p:nvSpPr>
          <p:cNvPr id="297" name="Google Shape;297;p23"/>
          <p:cNvSpPr txBox="1"/>
          <p:nvPr/>
        </p:nvSpPr>
        <p:spPr>
          <a:xfrm>
            <a:off x="685800" y="1916112"/>
            <a:ext cx="11049000" cy="3910012"/>
          </a:xfrm>
          <a:prstGeom prst="rect">
            <a:avLst/>
          </a:prstGeom>
          <a:noFill/>
          <a:ln>
            <a:noFill/>
          </a:ln>
        </p:spPr>
        <p:txBody>
          <a:bodyPr spcFirstLastPara="1" wrap="square" lIns="91425" tIns="45700" rIns="91425" bIns="45700" anchor="t" anchorCtr="0">
            <a:noAutofit/>
          </a:bodyPr>
          <a:lstStyle/>
          <a:p>
            <a:pPr marL="387350" marR="0" lvl="0" indent="-330200" algn="just" rtl="0">
              <a:lnSpc>
                <a:spcPct val="100000"/>
              </a:lnSpc>
              <a:spcBef>
                <a:spcPts val="700"/>
              </a:spcBef>
              <a:spcAft>
                <a:spcPts val="0"/>
              </a:spcAft>
              <a:buClr>
                <a:schemeClr val="dk1"/>
              </a:buClr>
              <a:buSzPts val="200"/>
              <a:buFont typeface="Arial"/>
              <a:buNone/>
            </a:pPr>
            <a:endParaRPr sz="1400" b="0" i="0" u="none" strike="noStrike" cap="none">
              <a:solidFill>
                <a:srgbClr val="000000"/>
              </a:solidFill>
              <a:latin typeface="Arial"/>
              <a:ea typeface="Arial"/>
              <a:cs typeface="Arial"/>
              <a:sym typeface="Arial"/>
            </a:endParaRPr>
          </a:p>
          <a:p>
            <a:pPr marL="387350" marR="0" lvl="0" indent="-342900" algn="just" rtl="0">
              <a:lnSpc>
                <a:spcPct val="100000"/>
              </a:lnSpc>
              <a:spcBef>
                <a:spcPts val="70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387350" marR="0" lvl="0" indent="-342900" algn="just" rtl="0">
              <a:lnSpc>
                <a:spcPct val="100000"/>
              </a:lnSpc>
              <a:spcBef>
                <a:spcPts val="70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387350" marR="0" lvl="0" indent="-34290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387350" marR="0" lvl="0" indent="-34290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387350" marR="0" lvl="0" indent="-342900" algn="just" rtl="0">
              <a:lnSpc>
                <a:spcPct val="100000"/>
              </a:lnSpc>
              <a:spcBef>
                <a:spcPts val="700"/>
              </a:spcBef>
              <a:spcAft>
                <a:spcPts val="0"/>
              </a:spcAft>
              <a:buClr>
                <a:schemeClr val="dk1"/>
              </a:buClr>
              <a:buSzPts val="3200"/>
              <a:buFont typeface="Calibri"/>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Times New Roman"/>
              <a:ea typeface="Times New Roman"/>
              <a:cs typeface="Times New Roman"/>
              <a:sym typeface="Times New Roman"/>
            </a:endParaRPr>
          </a:p>
        </p:txBody>
      </p:sp>
      <p:pic>
        <p:nvPicPr>
          <p:cNvPr id="298" name="Google Shape;298;p23"/>
          <p:cNvPicPr preferRelativeResize="0"/>
          <p:nvPr/>
        </p:nvPicPr>
        <p:blipFill rotWithShape="1">
          <a:blip r:embed="rId5">
            <a:alphaModFix/>
          </a:blip>
          <a:srcRect/>
          <a:stretch/>
        </p:blipFill>
        <p:spPr>
          <a:xfrm>
            <a:off x="0" y="1718775"/>
            <a:ext cx="4235750" cy="3797225"/>
          </a:xfrm>
          <a:prstGeom prst="rect">
            <a:avLst/>
          </a:prstGeom>
          <a:noFill/>
          <a:ln>
            <a:noFill/>
          </a:ln>
        </p:spPr>
      </p:pic>
      <p:pic>
        <p:nvPicPr>
          <p:cNvPr id="299" name="Google Shape;299;p23"/>
          <p:cNvPicPr preferRelativeResize="0"/>
          <p:nvPr/>
        </p:nvPicPr>
        <p:blipFill rotWithShape="1">
          <a:blip r:embed="rId6">
            <a:alphaModFix/>
          </a:blip>
          <a:srcRect/>
          <a:stretch/>
        </p:blipFill>
        <p:spPr>
          <a:xfrm>
            <a:off x="4235750" y="1916175"/>
            <a:ext cx="3446475" cy="3599800"/>
          </a:xfrm>
          <a:prstGeom prst="rect">
            <a:avLst/>
          </a:prstGeom>
          <a:noFill/>
          <a:ln>
            <a:noFill/>
          </a:ln>
        </p:spPr>
      </p:pic>
      <p:pic>
        <p:nvPicPr>
          <p:cNvPr id="300" name="Google Shape;300;p23"/>
          <p:cNvPicPr preferRelativeResize="0"/>
          <p:nvPr/>
        </p:nvPicPr>
        <p:blipFill rotWithShape="1">
          <a:blip r:embed="rId7">
            <a:alphaModFix/>
          </a:blip>
          <a:srcRect/>
          <a:stretch/>
        </p:blipFill>
        <p:spPr>
          <a:xfrm>
            <a:off x="7682225" y="1972500"/>
            <a:ext cx="4413250" cy="3543475"/>
          </a:xfrm>
          <a:prstGeom prst="rect">
            <a:avLst/>
          </a:prstGeom>
          <a:noFill/>
          <a:ln>
            <a:noFill/>
          </a:ln>
        </p:spPr>
      </p:pic>
      <p:sp>
        <p:nvSpPr>
          <p:cNvPr id="301" name="Google Shape;301;p23"/>
          <p:cNvSpPr txBox="1"/>
          <p:nvPr/>
        </p:nvSpPr>
        <p:spPr>
          <a:xfrm>
            <a:off x="534100" y="5612575"/>
            <a:ext cx="5635200" cy="3906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Fig 1: Visualization of Train Dataset</a:t>
            </a: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g3213685595f_0_32"/>
          <p:cNvSpPr txBox="1">
            <a:spLocks noGrp="1"/>
          </p:cNvSpPr>
          <p:nvPr>
            <p:ph type="title"/>
          </p:nvPr>
        </p:nvSpPr>
        <p:spPr>
          <a:xfrm>
            <a:off x="2615382" y="-11112"/>
            <a:ext cx="6892412"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07" name="Google Shape;307;g3213685595f_0_32"/>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308" name="Google Shape;308;g3213685595f_0_32"/>
          <p:cNvGrpSpPr/>
          <p:nvPr/>
        </p:nvGrpSpPr>
        <p:grpSpPr>
          <a:xfrm>
            <a:off x="203205" y="0"/>
            <a:ext cx="11892278" cy="1193253"/>
            <a:chOff x="203200" y="0"/>
            <a:chExt cx="11892278" cy="1192657"/>
          </a:xfrm>
        </p:grpSpPr>
        <p:pic>
          <p:nvPicPr>
            <p:cNvPr id="309" name="Google Shape;309;g3213685595f_0_32"/>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10" name="Google Shape;310;g3213685595f_0_32"/>
            <p:cNvPicPr preferRelativeResize="0"/>
            <p:nvPr/>
          </p:nvPicPr>
          <p:blipFill rotWithShape="1">
            <a:blip r:embed="rId4">
              <a:alphaModFix/>
            </a:blip>
            <a:srcRect/>
            <a:stretch/>
          </p:blipFill>
          <p:spPr>
            <a:xfrm>
              <a:off x="10653521" y="70713"/>
              <a:ext cx="1441957" cy="994054"/>
            </a:xfrm>
            <a:prstGeom prst="rect">
              <a:avLst/>
            </a:prstGeom>
            <a:noFill/>
            <a:ln>
              <a:noFill/>
            </a:ln>
          </p:spPr>
        </p:pic>
      </p:grpSp>
      <p:pic>
        <p:nvPicPr>
          <p:cNvPr id="311" name="Google Shape;311;g3213685595f_0_32"/>
          <p:cNvPicPr preferRelativeResize="0"/>
          <p:nvPr/>
        </p:nvPicPr>
        <p:blipFill rotWithShape="1">
          <a:blip r:embed="rId5">
            <a:alphaModFix/>
          </a:blip>
          <a:srcRect/>
          <a:stretch/>
        </p:blipFill>
        <p:spPr>
          <a:xfrm>
            <a:off x="2533650" y="1193250"/>
            <a:ext cx="7370275" cy="4865500"/>
          </a:xfrm>
          <a:prstGeom prst="rect">
            <a:avLst/>
          </a:prstGeom>
          <a:noFill/>
          <a:ln>
            <a:noFill/>
          </a:ln>
        </p:spPr>
      </p:pic>
      <p:sp>
        <p:nvSpPr>
          <p:cNvPr id="312" name="Google Shape;312;g3213685595f_0_32"/>
          <p:cNvSpPr txBox="1"/>
          <p:nvPr/>
        </p:nvSpPr>
        <p:spPr>
          <a:xfrm>
            <a:off x="97875" y="4687150"/>
            <a:ext cx="3321600" cy="9585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Fig 2: Correlation Matrix Heatmap</a:t>
            </a:r>
            <a:endParaRPr sz="24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3213685595f_0_47"/>
          <p:cNvSpPr txBox="1">
            <a:spLocks noGrp="1"/>
          </p:cNvSpPr>
          <p:nvPr>
            <p:ph type="title"/>
          </p:nvPr>
        </p:nvSpPr>
        <p:spPr>
          <a:xfrm>
            <a:off x="2947887" y="-11112"/>
            <a:ext cx="5824788"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18" name="Google Shape;318;g3213685595f_0_47"/>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319" name="Google Shape;319;g3213685595f_0_47"/>
          <p:cNvGrpSpPr/>
          <p:nvPr/>
        </p:nvGrpSpPr>
        <p:grpSpPr>
          <a:xfrm>
            <a:off x="203205" y="0"/>
            <a:ext cx="11892278" cy="1193253"/>
            <a:chOff x="203200" y="0"/>
            <a:chExt cx="11892278" cy="1192657"/>
          </a:xfrm>
        </p:grpSpPr>
        <p:pic>
          <p:nvPicPr>
            <p:cNvPr id="320" name="Google Shape;320;g3213685595f_0_47"/>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21" name="Google Shape;321;g3213685595f_0_47"/>
            <p:cNvPicPr preferRelativeResize="0"/>
            <p:nvPr/>
          </p:nvPicPr>
          <p:blipFill rotWithShape="1">
            <a:blip r:embed="rId4">
              <a:alphaModFix/>
            </a:blip>
            <a:srcRect/>
            <a:stretch/>
          </p:blipFill>
          <p:spPr>
            <a:xfrm>
              <a:off x="10653521" y="70713"/>
              <a:ext cx="1441957" cy="994054"/>
            </a:xfrm>
            <a:prstGeom prst="rect">
              <a:avLst/>
            </a:prstGeom>
            <a:noFill/>
            <a:ln>
              <a:noFill/>
            </a:ln>
          </p:spPr>
        </p:pic>
      </p:grpSp>
      <p:pic>
        <p:nvPicPr>
          <p:cNvPr id="322" name="Google Shape;322;g3213685595f_0_47"/>
          <p:cNvPicPr preferRelativeResize="0"/>
          <p:nvPr/>
        </p:nvPicPr>
        <p:blipFill rotWithShape="1">
          <a:blip r:embed="rId5">
            <a:alphaModFix/>
          </a:blip>
          <a:srcRect/>
          <a:stretch/>
        </p:blipFill>
        <p:spPr>
          <a:xfrm>
            <a:off x="418425" y="1299475"/>
            <a:ext cx="11104999" cy="4263525"/>
          </a:xfrm>
          <a:prstGeom prst="rect">
            <a:avLst/>
          </a:prstGeom>
          <a:noFill/>
          <a:ln>
            <a:noFill/>
          </a:ln>
        </p:spPr>
      </p:pic>
      <p:sp>
        <p:nvSpPr>
          <p:cNvPr id="323" name="Google Shape;323;g3213685595f_0_47"/>
          <p:cNvSpPr txBox="1"/>
          <p:nvPr/>
        </p:nvSpPr>
        <p:spPr>
          <a:xfrm>
            <a:off x="633250" y="5546475"/>
            <a:ext cx="5502900" cy="3822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Fig 3: Visualization of Test Dataset</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3213685595f_0_56"/>
          <p:cNvSpPr txBox="1">
            <a:spLocks noGrp="1"/>
          </p:cNvSpPr>
          <p:nvPr>
            <p:ph type="title"/>
          </p:nvPr>
        </p:nvSpPr>
        <p:spPr>
          <a:xfrm>
            <a:off x="2379406" y="-11112"/>
            <a:ext cx="7148052"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29" name="Google Shape;329;g3213685595f_0_56"/>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330" name="Google Shape;330;g3213685595f_0_56"/>
          <p:cNvGrpSpPr/>
          <p:nvPr/>
        </p:nvGrpSpPr>
        <p:grpSpPr>
          <a:xfrm>
            <a:off x="203205" y="0"/>
            <a:ext cx="11892278" cy="1193253"/>
            <a:chOff x="203200" y="0"/>
            <a:chExt cx="11892278" cy="1192657"/>
          </a:xfrm>
        </p:grpSpPr>
        <p:pic>
          <p:nvPicPr>
            <p:cNvPr id="331" name="Google Shape;331;g3213685595f_0_56"/>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32" name="Google Shape;332;g3213685595f_0_56"/>
            <p:cNvPicPr preferRelativeResize="0"/>
            <p:nvPr/>
          </p:nvPicPr>
          <p:blipFill rotWithShape="1">
            <a:blip r:embed="rId4">
              <a:alphaModFix/>
            </a:blip>
            <a:srcRect/>
            <a:stretch/>
          </p:blipFill>
          <p:spPr>
            <a:xfrm>
              <a:off x="10653521" y="70713"/>
              <a:ext cx="1441957" cy="994054"/>
            </a:xfrm>
            <a:prstGeom prst="rect">
              <a:avLst/>
            </a:prstGeom>
            <a:noFill/>
            <a:ln>
              <a:noFill/>
            </a:ln>
          </p:spPr>
        </p:pic>
      </p:grpSp>
      <p:pic>
        <p:nvPicPr>
          <p:cNvPr id="333" name="Google Shape;333;g3213685595f_0_56"/>
          <p:cNvPicPr preferRelativeResize="0"/>
          <p:nvPr/>
        </p:nvPicPr>
        <p:blipFill rotWithShape="1">
          <a:blip r:embed="rId5">
            <a:alphaModFix/>
          </a:blip>
          <a:srcRect/>
          <a:stretch/>
        </p:blipFill>
        <p:spPr>
          <a:xfrm>
            <a:off x="334200" y="3608262"/>
            <a:ext cx="1104900" cy="2324100"/>
          </a:xfrm>
          <a:prstGeom prst="rect">
            <a:avLst/>
          </a:prstGeom>
          <a:noFill/>
          <a:ln>
            <a:noFill/>
          </a:ln>
        </p:spPr>
      </p:pic>
      <p:pic>
        <p:nvPicPr>
          <p:cNvPr id="334" name="Google Shape;334;g3213685595f_0_56"/>
          <p:cNvPicPr preferRelativeResize="0"/>
          <p:nvPr/>
        </p:nvPicPr>
        <p:blipFill rotWithShape="1">
          <a:blip r:embed="rId6">
            <a:alphaModFix/>
          </a:blip>
          <a:srcRect/>
          <a:stretch/>
        </p:blipFill>
        <p:spPr>
          <a:xfrm>
            <a:off x="109722" y="1193238"/>
            <a:ext cx="6803801" cy="2073475"/>
          </a:xfrm>
          <a:prstGeom prst="rect">
            <a:avLst/>
          </a:prstGeom>
          <a:noFill/>
          <a:ln>
            <a:noFill/>
          </a:ln>
        </p:spPr>
      </p:pic>
      <p:pic>
        <p:nvPicPr>
          <p:cNvPr id="335" name="Google Shape;335;g3213685595f_0_56"/>
          <p:cNvPicPr preferRelativeResize="0"/>
          <p:nvPr/>
        </p:nvPicPr>
        <p:blipFill>
          <a:blip r:embed="rId7">
            <a:alphaModFix/>
          </a:blip>
          <a:stretch>
            <a:fillRect/>
          </a:stretch>
        </p:blipFill>
        <p:spPr>
          <a:xfrm>
            <a:off x="7016348" y="1193253"/>
            <a:ext cx="4973677" cy="3393411"/>
          </a:xfrm>
          <a:prstGeom prst="rect">
            <a:avLst/>
          </a:prstGeom>
          <a:noFill/>
          <a:ln>
            <a:noFill/>
          </a:ln>
        </p:spPr>
      </p:pic>
      <p:sp>
        <p:nvSpPr>
          <p:cNvPr id="336" name="Google Shape;336;g3213685595f_0_56"/>
          <p:cNvSpPr txBox="1"/>
          <p:nvPr/>
        </p:nvSpPr>
        <p:spPr>
          <a:xfrm>
            <a:off x="7111150" y="4686100"/>
            <a:ext cx="3800700" cy="495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Fig 6: Model Summary</a:t>
            </a:r>
            <a:endParaRPr sz="2400">
              <a:solidFill>
                <a:schemeClr val="dk1"/>
              </a:solidFill>
              <a:latin typeface="Times New Roman"/>
              <a:ea typeface="Times New Roman"/>
              <a:cs typeface="Times New Roman"/>
              <a:sym typeface="Times New Roman"/>
            </a:endParaRPr>
          </a:p>
        </p:txBody>
      </p:sp>
      <p:sp>
        <p:nvSpPr>
          <p:cNvPr id="337" name="Google Shape;337;g3213685595f_0_56"/>
          <p:cNvSpPr txBox="1"/>
          <p:nvPr/>
        </p:nvSpPr>
        <p:spPr>
          <a:xfrm>
            <a:off x="1938750" y="5315125"/>
            <a:ext cx="2693700" cy="3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
        <p:nvSpPr>
          <p:cNvPr id="338" name="Google Shape;338;g3213685595f_0_56"/>
          <p:cNvSpPr txBox="1"/>
          <p:nvPr/>
        </p:nvSpPr>
        <p:spPr>
          <a:xfrm>
            <a:off x="2665825" y="3327150"/>
            <a:ext cx="4015500" cy="2811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Fig 4: Training Process</a:t>
            </a:r>
            <a:endParaRPr sz="2400">
              <a:solidFill>
                <a:schemeClr val="dk1"/>
              </a:solidFill>
              <a:latin typeface="Times New Roman"/>
              <a:ea typeface="Times New Roman"/>
              <a:cs typeface="Times New Roman"/>
              <a:sym typeface="Times New Roman"/>
            </a:endParaRPr>
          </a:p>
        </p:txBody>
      </p:sp>
      <p:sp>
        <p:nvSpPr>
          <p:cNvPr id="339" name="Google Shape;339;g3213685595f_0_56"/>
          <p:cNvSpPr txBox="1"/>
          <p:nvPr/>
        </p:nvSpPr>
        <p:spPr>
          <a:xfrm>
            <a:off x="1856125" y="5414275"/>
            <a:ext cx="4164300" cy="4959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Fig 5: One-hot encoding</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3213685595f_0_65"/>
          <p:cNvSpPr txBox="1">
            <a:spLocks noGrp="1"/>
          </p:cNvSpPr>
          <p:nvPr>
            <p:ph type="title"/>
          </p:nvPr>
        </p:nvSpPr>
        <p:spPr>
          <a:xfrm>
            <a:off x="3618271" y="-11112"/>
            <a:ext cx="4682816"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45" name="Google Shape;345;g3213685595f_0_65"/>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346" name="Google Shape;346;g3213685595f_0_65"/>
          <p:cNvGrpSpPr/>
          <p:nvPr/>
        </p:nvGrpSpPr>
        <p:grpSpPr>
          <a:xfrm>
            <a:off x="203205" y="0"/>
            <a:ext cx="11892278" cy="1193253"/>
            <a:chOff x="203200" y="0"/>
            <a:chExt cx="11892278" cy="1192657"/>
          </a:xfrm>
        </p:grpSpPr>
        <p:pic>
          <p:nvPicPr>
            <p:cNvPr id="347" name="Google Shape;347;g3213685595f_0_65"/>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48" name="Google Shape;348;g3213685595f_0_65"/>
            <p:cNvPicPr preferRelativeResize="0"/>
            <p:nvPr/>
          </p:nvPicPr>
          <p:blipFill rotWithShape="1">
            <a:blip r:embed="rId4">
              <a:alphaModFix/>
            </a:blip>
            <a:srcRect/>
            <a:stretch/>
          </p:blipFill>
          <p:spPr>
            <a:xfrm>
              <a:off x="10653521" y="70713"/>
              <a:ext cx="1441957" cy="994054"/>
            </a:xfrm>
            <a:prstGeom prst="rect">
              <a:avLst/>
            </a:prstGeom>
            <a:noFill/>
            <a:ln>
              <a:noFill/>
            </a:ln>
          </p:spPr>
        </p:pic>
      </p:grpSp>
      <p:pic>
        <p:nvPicPr>
          <p:cNvPr id="349" name="Google Shape;349;g3213685595f_0_65"/>
          <p:cNvPicPr preferRelativeResize="0"/>
          <p:nvPr/>
        </p:nvPicPr>
        <p:blipFill rotWithShape="1">
          <a:blip r:embed="rId5">
            <a:alphaModFix/>
          </a:blip>
          <a:srcRect/>
          <a:stretch/>
        </p:blipFill>
        <p:spPr>
          <a:xfrm>
            <a:off x="106613" y="1193250"/>
            <a:ext cx="6115974" cy="4415925"/>
          </a:xfrm>
          <a:prstGeom prst="rect">
            <a:avLst/>
          </a:prstGeom>
          <a:noFill/>
          <a:ln>
            <a:noFill/>
          </a:ln>
        </p:spPr>
      </p:pic>
      <p:pic>
        <p:nvPicPr>
          <p:cNvPr id="350" name="Google Shape;350;g3213685595f_0_65"/>
          <p:cNvPicPr preferRelativeResize="0"/>
          <p:nvPr/>
        </p:nvPicPr>
        <p:blipFill rotWithShape="1">
          <a:blip r:embed="rId6">
            <a:alphaModFix/>
          </a:blip>
          <a:srcRect/>
          <a:stretch/>
        </p:blipFill>
        <p:spPr>
          <a:xfrm>
            <a:off x="6521150" y="1193250"/>
            <a:ext cx="5574324" cy="1510875"/>
          </a:xfrm>
          <a:prstGeom prst="rect">
            <a:avLst/>
          </a:prstGeom>
          <a:noFill/>
          <a:ln>
            <a:noFill/>
          </a:ln>
        </p:spPr>
      </p:pic>
      <p:sp>
        <p:nvSpPr>
          <p:cNvPr id="351" name="Google Shape;351;g3213685595f_0_65"/>
          <p:cNvSpPr txBox="1"/>
          <p:nvPr/>
        </p:nvSpPr>
        <p:spPr>
          <a:xfrm>
            <a:off x="0" y="5456776"/>
            <a:ext cx="9601200" cy="560700"/>
          </a:xfrm>
          <a:prstGeom prst="rect">
            <a:avLst/>
          </a:prstGeom>
          <a:noFill/>
          <a:ln>
            <a:noFill/>
          </a:ln>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Fig 7: Model Loss Progression During Training/Validation</a:t>
            </a:r>
            <a:endParaRPr sz="24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
        <p:nvSpPr>
          <p:cNvPr id="352" name="Google Shape;352;g3213685595f_0_65"/>
          <p:cNvSpPr txBox="1"/>
          <p:nvPr/>
        </p:nvSpPr>
        <p:spPr>
          <a:xfrm>
            <a:off x="6664975" y="2902425"/>
            <a:ext cx="5122800" cy="479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Fig 8: Classification Report</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31e4b6f030a_1_143"/>
          <p:cNvSpPr txBox="1">
            <a:spLocks noGrp="1"/>
          </p:cNvSpPr>
          <p:nvPr>
            <p:ph type="title"/>
          </p:nvPr>
        </p:nvSpPr>
        <p:spPr>
          <a:xfrm>
            <a:off x="3264310" y="-11112"/>
            <a:ext cx="53532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58" name="Google Shape;358;g31e4b6f030a_1_143"/>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359" name="Google Shape;359;g31e4b6f030a_1_143"/>
          <p:cNvGrpSpPr/>
          <p:nvPr/>
        </p:nvGrpSpPr>
        <p:grpSpPr>
          <a:xfrm>
            <a:off x="203205" y="0"/>
            <a:ext cx="11892278" cy="1193253"/>
            <a:chOff x="203200" y="0"/>
            <a:chExt cx="11892278" cy="1192657"/>
          </a:xfrm>
        </p:grpSpPr>
        <p:pic>
          <p:nvPicPr>
            <p:cNvPr id="360" name="Google Shape;360;g31e4b6f030a_1_143"/>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61" name="Google Shape;361;g31e4b6f030a_1_143"/>
            <p:cNvPicPr preferRelativeResize="0"/>
            <p:nvPr/>
          </p:nvPicPr>
          <p:blipFill rotWithShape="1">
            <a:blip r:embed="rId4">
              <a:alphaModFix/>
            </a:blip>
            <a:srcRect/>
            <a:stretch/>
          </p:blipFill>
          <p:spPr>
            <a:xfrm>
              <a:off x="10653521" y="70713"/>
              <a:ext cx="1441957" cy="994054"/>
            </a:xfrm>
            <a:prstGeom prst="rect">
              <a:avLst/>
            </a:prstGeom>
            <a:noFill/>
            <a:ln>
              <a:noFill/>
            </a:ln>
          </p:spPr>
        </p:pic>
      </p:grpSp>
      <p:pic>
        <p:nvPicPr>
          <p:cNvPr id="362" name="Google Shape;362;g31e4b6f030a_1_143"/>
          <p:cNvPicPr preferRelativeResize="0"/>
          <p:nvPr/>
        </p:nvPicPr>
        <p:blipFill rotWithShape="1">
          <a:blip r:embed="rId5">
            <a:alphaModFix/>
          </a:blip>
          <a:srcRect/>
          <a:stretch/>
        </p:blipFill>
        <p:spPr>
          <a:xfrm>
            <a:off x="666300" y="1312325"/>
            <a:ext cx="6163925" cy="4647274"/>
          </a:xfrm>
          <a:prstGeom prst="rect">
            <a:avLst/>
          </a:prstGeom>
          <a:noFill/>
          <a:ln>
            <a:noFill/>
          </a:ln>
        </p:spPr>
      </p:pic>
      <p:sp>
        <p:nvSpPr>
          <p:cNvPr id="363" name="Google Shape;363;g31e4b6f030a_1_143"/>
          <p:cNvSpPr txBox="1"/>
          <p:nvPr/>
        </p:nvSpPr>
        <p:spPr>
          <a:xfrm>
            <a:off x="189300" y="5265550"/>
            <a:ext cx="6479400" cy="314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64" name="Google Shape;364;g31e4b6f030a_1_143"/>
          <p:cNvSpPr txBox="1"/>
          <p:nvPr/>
        </p:nvSpPr>
        <p:spPr>
          <a:xfrm>
            <a:off x="6880575" y="5265550"/>
            <a:ext cx="3784200" cy="875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Fig 9: Confusion Matrix</a:t>
            </a: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31e4b6f030a_3_22"/>
          <p:cNvSpPr txBox="1">
            <a:spLocks noGrp="1"/>
          </p:cNvSpPr>
          <p:nvPr>
            <p:ph type="title"/>
          </p:nvPr>
        </p:nvSpPr>
        <p:spPr>
          <a:xfrm>
            <a:off x="3526014" y="-11112"/>
            <a:ext cx="4880567"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70" name="Google Shape;370;g31e4b6f030a_3_22"/>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371" name="Google Shape;371;g31e4b6f030a_3_22"/>
          <p:cNvGrpSpPr/>
          <p:nvPr/>
        </p:nvGrpSpPr>
        <p:grpSpPr>
          <a:xfrm>
            <a:off x="203205" y="0"/>
            <a:ext cx="11892278" cy="1193253"/>
            <a:chOff x="203200" y="0"/>
            <a:chExt cx="11892278" cy="1192657"/>
          </a:xfrm>
        </p:grpSpPr>
        <p:pic>
          <p:nvPicPr>
            <p:cNvPr id="372" name="Google Shape;372;g31e4b6f030a_3_22"/>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73" name="Google Shape;373;g31e4b6f030a_3_22"/>
            <p:cNvPicPr preferRelativeResize="0"/>
            <p:nvPr/>
          </p:nvPicPr>
          <p:blipFill rotWithShape="1">
            <a:blip r:embed="rId4">
              <a:alphaModFix/>
            </a:blip>
            <a:srcRect/>
            <a:stretch/>
          </p:blipFill>
          <p:spPr>
            <a:xfrm>
              <a:off x="10653521" y="70713"/>
              <a:ext cx="1441957" cy="994054"/>
            </a:xfrm>
            <a:prstGeom prst="rect">
              <a:avLst/>
            </a:prstGeom>
            <a:noFill/>
            <a:ln>
              <a:noFill/>
            </a:ln>
          </p:spPr>
        </p:pic>
      </p:grpSp>
      <p:pic>
        <p:nvPicPr>
          <p:cNvPr id="374" name="Google Shape;374;g31e4b6f030a_3_22"/>
          <p:cNvPicPr preferRelativeResize="0"/>
          <p:nvPr/>
        </p:nvPicPr>
        <p:blipFill>
          <a:blip r:embed="rId5">
            <a:alphaModFix/>
          </a:blip>
          <a:stretch>
            <a:fillRect/>
          </a:stretch>
        </p:blipFill>
        <p:spPr>
          <a:xfrm>
            <a:off x="1020325" y="1148800"/>
            <a:ext cx="4178500" cy="2614075"/>
          </a:xfrm>
          <a:prstGeom prst="rect">
            <a:avLst/>
          </a:prstGeom>
          <a:noFill/>
          <a:ln>
            <a:noFill/>
          </a:ln>
        </p:spPr>
      </p:pic>
      <p:pic>
        <p:nvPicPr>
          <p:cNvPr id="375" name="Google Shape;375;g31e4b6f030a_3_22"/>
          <p:cNvPicPr preferRelativeResize="0"/>
          <p:nvPr/>
        </p:nvPicPr>
        <p:blipFill>
          <a:blip r:embed="rId6">
            <a:alphaModFix/>
          </a:blip>
          <a:stretch>
            <a:fillRect/>
          </a:stretch>
        </p:blipFill>
        <p:spPr>
          <a:xfrm>
            <a:off x="5500825" y="1256350"/>
            <a:ext cx="4178500" cy="2550975"/>
          </a:xfrm>
          <a:prstGeom prst="rect">
            <a:avLst/>
          </a:prstGeom>
          <a:noFill/>
          <a:ln>
            <a:noFill/>
          </a:ln>
        </p:spPr>
      </p:pic>
      <p:pic>
        <p:nvPicPr>
          <p:cNvPr id="376" name="Google Shape;376;g31e4b6f030a_3_22"/>
          <p:cNvPicPr preferRelativeResize="0"/>
          <p:nvPr/>
        </p:nvPicPr>
        <p:blipFill>
          <a:blip r:embed="rId7">
            <a:alphaModFix/>
          </a:blip>
          <a:stretch>
            <a:fillRect/>
          </a:stretch>
        </p:blipFill>
        <p:spPr>
          <a:xfrm>
            <a:off x="3313650" y="3933525"/>
            <a:ext cx="4578500" cy="2083850"/>
          </a:xfrm>
          <a:prstGeom prst="rect">
            <a:avLst/>
          </a:prstGeom>
          <a:noFill/>
          <a:ln>
            <a:noFill/>
          </a:ln>
        </p:spPr>
      </p:pic>
      <p:sp>
        <p:nvSpPr>
          <p:cNvPr id="377" name="Google Shape;377;g31e4b6f030a_3_22"/>
          <p:cNvSpPr txBox="1"/>
          <p:nvPr/>
        </p:nvSpPr>
        <p:spPr>
          <a:xfrm>
            <a:off x="8301075" y="5337675"/>
            <a:ext cx="3635700" cy="5541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Fig 10: Prediction-Real</a:t>
            </a:r>
            <a:endParaRPr sz="24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31e4b6f030a_3_49"/>
          <p:cNvSpPr txBox="1">
            <a:spLocks noGrp="1"/>
          </p:cNvSpPr>
          <p:nvPr>
            <p:ph type="title"/>
          </p:nvPr>
        </p:nvSpPr>
        <p:spPr>
          <a:xfrm>
            <a:off x="3333135" y="-11112"/>
            <a:ext cx="53532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83" name="Google Shape;383;g31e4b6f030a_3_49"/>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384" name="Google Shape;384;g31e4b6f030a_3_49"/>
          <p:cNvGrpSpPr/>
          <p:nvPr/>
        </p:nvGrpSpPr>
        <p:grpSpPr>
          <a:xfrm>
            <a:off x="203205" y="0"/>
            <a:ext cx="11892278" cy="1193253"/>
            <a:chOff x="203200" y="0"/>
            <a:chExt cx="11892278" cy="1192657"/>
          </a:xfrm>
        </p:grpSpPr>
        <p:pic>
          <p:nvPicPr>
            <p:cNvPr id="385" name="Google Shape;385;g31e4b6f030a_3_49"/>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86" name="Google Shape;386;g31e4b6f030a_3_49"/>
            <p:cNvPicPr preferRelativeResize="0"/>
            <p:nvPr/>
          </p:nvPicPr>
          <p:blipFill rotWithShape="1">
            <a:blip r:embed="rId4">
              <a:alphaModFix/>
            </a:blip>
            <a:srcRect/>
            <a:stretch/>
          </p:blipFill>
          <p:spPr>
            <a:xfrm>
              <a:off x="10653521" y="70713"/>
              <a:ext cx="1441957" cy="994054"/>
            </a:xfrm>
            <a:prstGeom prst="rect">
              <a:avLst/>
            </a:prstGeom>
            <a:noFill/>
            <a:ln>
              <a:noFill/>
            </a:ln>
          </p:spPr>
        </p:pic>
      </p:grpSp>
      <p:pic>
        <p:nvPicPr>
          <p:cNvPr id="387" name="Google Shape;387;g31e4b6f030a_3_49"/>
          <p:cNvPicPr preferRelativeResize="0"/>
          <p:nvPr/>
        </p:nvPicPr>
        <p:blipFill>
          <a:blip r:embed="rId5">
            <a:alphaModFix/>
          </a:blip>
          <a:stretch>
            <a:fillRect/>
          </a:stretch>
        </p:blipFill>
        <p:spPr>
          <a:xfrm>
            <a:off x="1058325" y="1193250"/>
            <a:ext cx="4535725" cy="2523701"/>
          </a:xfrm>
          <a:prstGeom prst="rect">
            <a:avLst/>
          </a:prstGeom>
          <a:noFill/>
          <a:ln>
            <a:noFill/>
          </a:ln>
        </p:spPr>
      </p:pic>
      <p:pic>
        <p:nvPicPr>
          <p:cNvPr id="388" name="Google Shape;388;g31e4b6f030a_3_49"/>
          <p:cNvPicPr preferRelativeResize="0"/>
          <p:nvPr/>
        </p:nvPicPr>
        <p:blipFill>
          <a:blip r:embed="rId6">
            <a:alphaModFix/>
          </a:blip>
          <a:stretch>
            <a:fillRect/>
          </a:stretch>
        </p:blipFill>
        <p:spPr>
          <a:xfrm>
            <a:off x="5897225" y="1193250"/>
            <a:ext cx="4535725" cy="2523701"/>
          </a:xfrm>
          <a:prstGeom prst="rect">
            <a:avLst/>
          </a:prstGeom>
          <a:noFill/>
          <a:ln>
            <a:noFill/>
          </a:ln>
        </p:spPr>
      </p:pic>
      <p:pic>
        <p:nvPicPr>
          <p:cNvPr id="389" name="Google Shape;389;g31e4b6f030a_3_49"/>
          <p:cNvPicPr preferRelativeResize="0"/>
          <p:nvPr/>
        </p:nvPicPr>
        <p:blipFill>
          <a:blip r:embed="rId7">
            <a:alphaModFix/>
          </a:blip>
          <a:stretch>
            <a:fillRect/>
          </a:stretch>
        </p:blipFill>
        <p:spPr>
          <a:xfrm>
            <a:off x="3887775" y="3716950"/>
            <a:ext cx="3883425" cy="2345799"/>
          </a:xfrm>
          <a:prstGeom prst="rect">
            <a:avLst/>
          </a:prstGeom>
          <a:noFill/>
          <a:ln>
            <a:noFill/>
          </a:ln>
        </p:spPr>
      </p:pic>
      <p:sp>
        <p:nvSpPr>
          <p:cNvPr id="390" name="Google Shape;390;g31e4b6f030a_3_49"/>
          <p:cNvSpPr txBox="1"/>
          <p:nvPr/>
        </p:nvSpPr>
        <p:spPr>
          <a:xfrm>
            <a:off x="8201825" y="5447325"/>
            <a:ext cx="3536400" cy="429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Fig 10: Prediction-Fake </a:t>
            </a: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24"/>
          <p:cNvSpPr txBox="1">
            <a:spLocks noGrp="1"/>
          </p:cNvSpPr>
          <p:nvPr>
            <p:ph type="title"/>
          </p:nvPr>
        </p:nvSpPr>
        <p:spPr>
          <a:xfrm>
            <a:off x="3067665" y="-11112"/>
            <a:ext cx="5705010"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396" name="Google Shape;396;p24"/>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397" name="Google Shape;397;p24"/>
          <p:cNvGrpSpPr/>
          <p:nvPr/>
        </p:nvGrpSpPr>
        <p:grpSpPr>
          <a:xfrm>
            <a:off x="203200" y="0"/>
            <a:ext cx="11891960" cy="1193292"/>
            <a:chOff x="203200" y="0"/>
            <a:chExt cx="11892278" cy="1192657"/>
          </a:xfrm>
        </p:grpSpPr>
        <p:pic>
          <p:nvPicPr>
            <p:cNvPr id="398" name="Google Shape;398;p24"/>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399" name="Google Shape;399;p24"/>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400" name="Google Shape;400;p24"/>
          <p:cNvSpPr txBox="1"/>
          <p:nvPr/>
        </p:nvSpPr>
        <p:spPr>
          <a:xfrm>
            <a:off x="762000" y="1274762"/>
            <a:ext cx="10210800" cy="6413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APPLICATIONS</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
        <p:nvSpPr>
          <p:cNvPr id="401" name="Google Shape;401;p24"/>
          <p:cNvSpPr txBox="1"/>
          <p:nvPr/>
        </p:nvSpPr>
        <p:spPr>
          <a:xfrm>
            <a:off x="624838" y="1800437"/>
            <a:ext cx="11049000" cy="3909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endParaRPr sz="2200" b="1" i="0" u="none" strike="noStrike" cap="none" dirty="0">
              <a:solidFill>
                <a:srgbClr val="953735"/>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81000" algn="just" rtl="0">
              <a:lnSpc>
                <a:spcPct val="100000"/>
              </a:lnSpc>
              <a:spcBef>
                <a:spcPts val="0"/>
              </a:spcBef>
              <a:spcAft>
                <a:spcPts val="0"/>
              </a:spcAft>
              <a:buClr>
                <a:schemeClr val="dk1"/>
              </a:buClr>
              <a:buSzPts val="2400"/>
              <a:buFont typeface="Lucida Sans"/>
              <a:buChar char="❖"/>
            </a:pPr>
            <a:r>
              <a:rPr lang="en-US"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rPr>
              <a:t>Financial Fraud Prevention</a:t>
            </a: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0" algn="just"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381000" algn="just" rtl="0">
              <a:lnSpc>
                <a:spcPct val="100000"/>
              </a:lnSpc>
              <a:spcBef>
                <a:spcPts val="0"/>
              </a:spcBef>
              <a:spcAft>
                <a:spcPts val="0"/>
              </a:spcAft>
              <a:buClr>
                <a:schemeClr val="dk1"/>
              </a:buClr>
              <a:buSzPts val="2400"/>
              <a:buFont typeface="Lucida Sans"/>
              <a:buChar char="❖"/>
            </a:pPr>
            <a:r>
              <a:rPr lang="en-US"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rPr>
              <a:t>Threat Detection</a:t>
            </a: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0" algn="just"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381000" algn="just" rtl="0">
              <a:lnSpc>
                <a:spcPct val="100000"/>
              </a:lnSpc>
              <a:spcBef>
                <a:spcPts val="0"/>
              </a:spcBef>
              <a:spcAft>
                <a:spcPts val="0"/>
              </a:spcAft>
              <a:buClr>
                <a:schemeClr val="dk1"/>
              </a:buClr>
              <a:buSzPts val="2400"/>
              <a:buFont typeface="Lucida Sans"/>
              <a:buChar char="❖"/>
            </a:pPr>
            <a:r>
              <a:rPr lang="en-US"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rPr>
              <a:t>Identity Protection</a:t>
            </a: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0" algn="just"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381000" algn="just" rtl="0">
              <a:lnSpc>
                <a:spcPct val="100000"/>
              </a:lnSpc>
              <a:spcBef>
                <a:spcPts val="0"/>
              </a:spcBef>
              <a:spcAft>
                <a:spcPts val="0"/>
              </a:spcAft>
              <a:buClr>
                <a:schemeClr val="dk1"/>
              </a:buClr>
              <a:buSzPts val="2400"/>
              <a:buFont typeface="Lucida Sans"/>
              <a:buChar char="❖"/>
            </a:pPr>
            <a:r>
              <a:rPr lang="en-US"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rPr>
              <a:t>Online Harassment Prevention</a:t>
            </a: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0" algn="just"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381000" algn="just" rtl="0">
              <a:lnSpc>
                <a:spcPct val="100000"/>
              </a:lnSpc>
              <a:spcBef>
                <a:spcPts val="0"/>
              </a:spcBef>
              <a:spcAft>
                <a:spcPts val="0"/>
              </a:spcAft>
              <a:buClr>
                <a:schemeClr val="dk1"/>
              </a:buClr>
              <a:buSzPts val="2400"/>
              <a:buFont typeface="Lucida Sans"/>
              <a:buChar char="❖"/>
            </a:pPr>
            <a:r>
              <a:rPr lang="en-US"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rPr>
              <a:t>Online Marketing and Brand Protection For Small </a:t>
            </a:r>
            <a:r>
              <a:rPr lang="en-US" sz="2200" b="0" i="0" u="none" strike="noStrike" cap="none" dirty="0" err="1">
                <a:solidFill>
                  <a:schemeClr val="dk1"/>
                </a:solidFill>
                <a:latin typeface="Times New Roman" panose="02020603050405020304" pitchFamily="18" charset="0"/>
                <a:ea typeface="Lucida Sans"/>
                <a:cs typeface="Times New Roman" panose="02020603050405020304" pitchFamily="18" charset="0"/>
                <a:sym typeface="Lucida Sans"/>
              </a:rPr>
              <a:t>Buisnesses</a:t>
            </a:r>
            <a:endParaRPr sz="2200" b="0"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Lucida Sans"/>
              <a:ea typeface="Lucida Sans"/>
              <a:cs typeface="Lucida Sans"/>
              <a:sym typeface="Lucida Sans"/>
            </a:endParaRPr>
          </a:p>
          <a:p>
            <a:pPr marL="457200" marR="0" lvl="0" indent="0" algn="just" rtl="0">
              <a:lnSpc>
                <a:spcPct val="100000"/>
              </a:lnSpc>
              <a:spcBef>
                <a:spcPts val="700"/>
              </a:spcBef>
              <a:spcAft>
                <a:spcPts val="0"/>
              </a:spcAft>
              <a:buClr>
                <a:srgbClr val="000000"/>
              </a:buClr>
              <a:buSzPts val="3200"/>
              <a:buFont typeface="Arial"/>
              <a:buNone/>
            </a:pPr>
            <a:endParaRPr sz="32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3200"/>
              <a:buFont typeface="Arial"/>
              <a:buNone/>
            </a:pPr>
            <a:endParaRPr sz="32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xfrm>
            <a:off x="3050975" y="-11100"/>
            <a:ext cx="63549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Bangalore Institute of Technology</a:t>
            </a:r>
            <a:endParaRPr/>
          </a:p>
        </p:txBody>
      </p:sp>
      <p:sp>
        <p:nvSpPr>
          <p:cNvPr id="74" name="Google Shape;74;p3"/>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a:solidFill>
                  <a:srgbClr val="FFFFFF"/>
                </a:solidFill>
                <a:latin typeface="Times New Roman"/>
                <a:ea typeface="Times New Roman"/>
                <a:cs typeface="Times New Roman"/>
                <a:sym typeface="Times New Roman"/>
              </a:rPr>
              <a:t>     </a:t>
            </a: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75" name="Google Shape;75;p3"/>
          <p:cNvGrpSpPr/>
          <p:nvPr/>
        </p:nvGrpSpPr>
        <p:grpSpPr>
          <a:xfrm>
            <a:off x="203205" y="0"/>
            <a:ext cx="11892278" cy="1193253"/>
            <a:chOff x="203200" y="0"/>
            <a:chExt cx="11892278" cy="1192657"/>
          </a:xfrm>
        </p:grpSpPr>
        <p:pic>
          <p:nvPicPr>
            <p:cNvPr id="76" name="Google Shape;76;p3"/>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77" name="Google Shape;77;p3"/>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78" name="Google Shape;78;p3"/>
          <p:cNvSpPr txBox="1"/>
          <p:nvPr/>
        </p:nvSpPr>
        <p:spPr>
          <a:xfrm>
            <a:off x="0" y="1234012"/>
            <a:ext cx="10210800" cy="641400"/>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2800"/>
              <a:buFont typeface="Times New Roman"/>
              <a:buNone/>
            </a:pPr>
            <a:r>
              <a:rPr lang="en-US" sz="2400" b="1"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Calibri"/>
              <a:ea typeface="Calibri"/>
              <a:cs typeface="Calibri"/>
              <a:sym typeface="Calibri"/>
            </a:endParaRPr>
          </a:p>
        </p:txBody>
      </p:sp>
      <p:sp>
        <p:nvSpPr>
          <p:cNvPr id="79" name="Google Shape;79;p3"/>
          <p:cNvSpPr txBox="1"/>
          <p:nvPr/>
        </p:nvSpPr>
        <p:spPr>
          <a:xfrm>
            <a:off x="685800" y="1916112"/>
            <a:ext cx="11049000" cy="3909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953735"/>
              </a:buClr>
              <a:buSzPts val="2400"/>
              <a:buFont typeface="Times New Roman"/>
              <a:buNone/>
            </a:pPr>
            <a:r>
              <a:rPr lang="en-US" sz="2400" b="1" i="0" u="none" strike="noStrike" cap="none">
                <a:solidFill>
                  <a:srgbClr val="953735"/>
                </a:solidFill>
                <a:latin typeface="Times New Roman"/>
                <a:ea typeface="Times New Roman"/>
                <a:cs typeface="Times New Roman"/>
                <a:sym typeface="Times New Roman"/>
              </a:rPr>
              <a:t> </a:t>
            </a:r>
            <a:endParaRPr sz="2400" b="1" i="0" u="none" strike="noStrike" cap="none">
              <a:solidFill>
                <a:srgbClr val="95373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700"/>
              </a:spcBef>
              <a:spcAft>
                <a:spcPts val="0"/>
              </a:spcAft>
              <a:buClr>
                <a:schemeClr val="dk1"/>
              </a:buClr>
              <a:buSzPts val="3200"/>
              <a:buFont typeface="Calibri"/>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Times New Roman"/>
              <a:ea typeface="Times New Roman"/>
              <a:cs typeface="Times New Roman"/>
              <a:sym typeface="Times New Roman"/>
            </a:endParaRPr>
          </a:p>
        </p:txBody>
      </p:sp>
      <p:sp>
        <p:nvSpPr>
          <p:cNvPr id="80" name="Google Shape;80;p3"/>
          <p:cNvSpPr txBox="1"/>
          <p:nvPr/>
        </p:nvSpPr>
        <p:spPr>
          <a:xfrm>
            <a:off x="4239491" y="1194198"/>
            <a:ext cx="7495309" cy="52318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Arial"/>
              <a:buNone/>
            </a:pPr>
            <a:r>
              <a:rPr lang="en-US" sz="2700" b="1" i="0" u="none" strike="noStrike" cap="none" dirty="0">
                <a:solidFill>
                  <a:schemeClr val="dk1"/>
                </a:solidFill>
                <a:latin typeface="Times New Roman"/>
                <a:ea typeface="Times New Roman"/>
                <a:cs typeface="Times New Roman"/>
                <a:sym typeface="Times New Roman"/>
              </a:rPr>
              <a:t> </a:t>
            </a:r>
            <a:r>
              <a:rPr lang="en-US" sz="2800" b="1" i="0" u="none" strike="noStrike" cap="none" dirty="0">
                <a:solidFill>
                  <a:schemeClr val="dk1"/>
                </a:solidFill>
                <a:latin typeface="Times New Roman"/>
                <a:ea typeface="Times New Roman"/>
                <a:cs typeface="Times New Roman"/>
                <a:sym typeface="Times New Roman"/>
              </a:rPr>
              <a:t>INTRODUCTION</a:t>
            </a:r>
            <a:endParaRPr sz="2800" b="0" i="0" u="none" strike="noStrike" cap="none" dirty="0">
              <a:solidFill>
                <a:srgbClr val="000000"/>
              </a:solidFill>
              <a:latin typeface="Arial"/>
              <a:ea typeface="Arial"/>
              <a:cs typeface="Arial"/>
              <a:sym typeface="Arial"/>
            </a:endParaRPr>
          </a:p>
        </p:txBody>
      </p:sp>
      <p:sp>
        <p:nvSpPr>
          <p:cNvPr id="81" name="Google Shape;81;p3"/>
          <p:cNvSpPr txBox="1"/>
          <p:nvPr/>
        </p:nvSpPr>
        <p:spPr>
          <a:xfrm>
            <a:off x="203200" y="1637100"/>
            <a:ext cx="11765400" cy="455505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ct val="100000"/>
              <a:buFont typeface="Arial" panose="020B0604020202020204" pitchFamily="34" charset="0"/>
              <a:buChar char="•"/>
            </a:pPr>
            <a:endParaRPr lang="en-US" sz="22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ct val="100000"/>
              <a:buFont typeface="Arial" panose="020B0604020202020204" pitchFamily="34" charset="0"/>
              <a:buChar char="•"/>
            </a:pPr>
            <a:r>
              <a:rPr lang="en-US" sz="2200" b="0" i="0" u="none" strike="noStrike" cap="none" dirty="0">
                <a:solidFill>
                  <a:schemeClr val="dk1"/>
                </a:solidFill>
                <a:latin typeface="Times New Roman"/>
                <a:ea typeface="Times New Roman"/>
                <a:cs typeface="Times New Roman"/>
                <a:sym typeface="Times New Roman"/>
              </a:rPr>
              <a:t>The widespread use of online social networks (OSNs) has made them prime targets for cyber attackers, who exploit these platforms for various malicious activities. One such activity is the creation and use of fake accounts, which has become a significant issue on platforms like Instagram. The rapid growth of these networks has led to an increase in fraudulent accounts, creating a need for efficient methods to detect fake profiles.</a:t>
            </a: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ct val="100000"/>
              <a:buFont typeface="Arial" panose="020B0604020202020204" pitchFamily="34" charset="0"/>
              <a:buChar char="•"/>
            </a:pPr>
            <a:r>
              <a:rPr lang="en-US" sz="2200" b="0" i="0" u="none" strike="noStrike" cap="none" dirty="0">
                <a:solidFill>
                  <a:schemeClr val="dk1"/>
                </a:solidFill>
                <a:latin typeface="Times New Roman"/>
                <a:ea typeface="Times New Roman"/>
                <a:cs typeface="Times New Roman"/>
                <a:sym typeface="Times New Roman"/>
              </a:rPr>
              <a:t>To address this, a machine learning model using an Artificial Neural Network (ANN) is designed to differentiate between real and fake Instagram accounts. The model is built by selecting a subset of relevant features that can effectively identify fake accounts. By focusing on key characteristics of user profiles, the model aims to classify accounts as either real or fake based on their activity and other profile data.</a:t>
            </a: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1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5"/>
          <p:cNvSpPr txBox="1">
            <a:spLocks noGrp="1"/>
          </p:cNvSpPr>
          <p:nvPr>
            <p:ph type="title"/>
          </p:nvPr>
        </p:nvSpPr>
        <p:spPr>
          <a:xfrm>
            <a:off x="2947836" y="-11112"/>
            <a:ext cx="5950358"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407" name="Google Shape;407;p25"/>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408" name="Google Shape;408;p25"/>
          <p:cNvGrpSpPr/>
          <p:nvPr/>
        </p:nvGrpSpPr>
        <p:grpSpPr>
          <a:xfrm>
            <a:off x="203200" y="0"/>
            <a:ext cx="11891960" cy="1193292"/>
            <a:chOff x="203200" y="0"/>
            <a:chExt cx="11892278" cy="1192657"/>
          </a:xfrm>
        </p:grpSpPr>
        <p:pic>
          <p:nvPicPr>
            <p:cNvPr id="409" name="Google Shape;409;p25"/>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410" name="Google Shape;410;p25"/>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411" name="Google Shape;411;p25"/>
          <p:cNvSpPr txBox="1"/>
          <p:nvPr/>
        </p:nvSpPr>
        <p:spPr>
          <a:xfrm>
            <a:off x="735375" y="1152725"/>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a:solidFill>
                  <a:srgbClr val="4E67C8"/>
                </a:solidFill>
                <a:latin typeface="Times New Roman"/>
                <a:ea typeface="Times New Roman"/>
                <a:cs typeface="Times New Roman"/>
                <a:sym typeface="Times New Roman"/>
              </a:rPr>
              <a:t/>
            </a:r>
            <a:br>
              <a:rPr lang="en-US" sz="2800" b="1" i="0" u="none" strike="noStrike" cap="none">
                <a:solidFill>
                  <a:srgbClr val="4E67C8"/>
                </a:solidFill>
                <a:latin typeface="Times New Roman"/>
                <a:ea typeface="Times New Roman"/>
                <a:cs typeface="Times New Roman"/>
                <a:sym typeface="Times New Roman"/>
              </a:rPr>
            </a:br>
            <a:r>
              <a:rPr lang="en-US" sz="2800" b="1" i="0" u="none" strike="noStrike" cap="none">
                <a:solidFill>
                  <a:schemeClr val="dk1"/>
                </a:solidFill>
                <a:latin typeface="Times New Roman"/>
                <a:ea typeface="Times New Roman"/>
                <a:cs typeface="Times New Roman"/>
                <a:sym typeface="Times New Roman"/>
              </a:rPr>
              <a:t>CONCLUSION AND FUTURE WORK</a:t>
            </a:r>
            <a:br>
              <a:rPr lang="en-US" sz="2800" b="1" i="0"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p:txBody>
      </p:sp>
      <p:sp>
        <p:nvSpPr>
          <p:cNvPr id="412" name="Google Shape;412;p25"/>
          <p:cNvSpPr txBox="1"/>
          <p:nvPr/>
        </p:nvSpPr>
        <p:spPr>
          <a:xfrm>
            <a:off x="0" y="1651700"/>
            <a:ext cx="12192000" cy="4407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lang="en-US"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ct val="100000"/>
              <a:buFont typeface="Arial" panose="020B0604020202020204" pitchFamily="34" charset="0"/>
              <a:buChar char="•"/>
            </a:pPr>
            <a:r>
              <a:rPr lang="en-US" sz="2200" b="0" i="0" u="none" strike="noStrike" cap="none" dirty="0">
                <a:solidFill>
                  <a:schemeClr val="dk1"/>
                </a:solidFill>
                <a:latin typeface="Times New Roman"/>
                <a:ea typeface="Times New Roman"/>
                <a:cs typeface="Times New Roman"/>
                <a:sym typeface="Times New Roman"/>
              </a:rPr>
              <a:t>The project successfully demonstrates the use of an Artificial Neural Network (ANN) to detect fake accounts on Instagram with high accuracy. ANN also helps to find the solution to complex relations of the data. This solution addresses limitations of traditional systems, such as inefficiency in handling evolving tactics and large-scale data.</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ct val="100000"/>
              <a:buFont typeface="Arial" panose="020B0604020202020204" pitchFamily="34" charset="0"/>
              <a:buChar char="•"/>
            </a:pPr>
            <a:r>
              <a:rPr lang="en-US" sz="2200" b="0" i="0" u="none" strike="noStrike" cap="none" dirty="0">
                <a:solidFill>
                  <a:schemeClr val="dk1"/>
                </a:solidFill>
                <a:latin typeface="Times New Roman"/>
                <a:ea typeface="Times New Roman"/>
                <a:cs typeface="Times New Roman"/>
                <a:sym typeface="Times New Roman"/>
              </a:rPr>
              <a:t>The model leverages TensorFlow for training and inference and utilizes scaling techniques (</a:t>
            </a:r>
            <a:r>
              <a:rPr lang="en-US" sz="2200" b="0" i="0" u="none" strike="noStrike" cap="none" dirty="0" err="1">
                <a:solidFill>
                  <a:schemeClr val="dk1"/>
                </a:solidFill>
                <a:latin typeface="Times New Roman"/>
                <a:ea typeface="Times New Roman"/>
                <a:cs typeface="Times New Roman"/>
                <a:sym typeface="Times New Roman"/>
              </a:rPr>
              <a:t>StandardScaler</a:t>
            </a:r>
            <a:r>
              <a:rPr lang="en-US" sz="2200" b="0" i="0" u="none" strike="noStrike" cap="none" dirty="0">
                <a:solidFill>
                  <a:schemeClr val="dk1"/>
                </a:solidFill>
                <a:latin typeface="Times New Roman"/>
                <a:ea typeface="Times New Roman"/>
                <a:cs typeface="Times New Roman"/>
                <a:sym typeface="Times New Roman"/>
              </a:rPr>
              <a:t>) to normalize the data, ensuring that it is consistent with the format used during training.</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200" b="0" i="0" u="none" strike="noStrike" cap="none" dirty="0">
                <a:solidFill>
                  <a:schemeClr val="dk1"/>
                </a:solidFill>
                <a:latin typeface="Times New Roman"/>
                <a:ea typeface="Times New Roman"/>
                <a:cs typeface="Times New Roman"/>
                <a:sym typeface="Times New Roman"/>
              </a:rPr>
              <a:t>This project is a practical application of machine learning in the context of social media, addressing a growing concern in today's digital landscape. It provides a user-friendly interface to detect fake accounts, addressing the growing threat of Cybercrime.</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3213685595f_0_103"/>
          <p:cNvSpPr txBox="1">
            <a:spLocks noGrp="1"/>
          </p:cNvSpPr>
          <p:nvPr>
            <p:ph type="title"/>
          </p:nvPr>
        </p:nvSpPr>
        <p:spPr>
          <a:xfrm>
            <a:off x="2861187" y="-11112"/>
            <a:ext cx="6154994"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418" name="Google Shape;418;g3213685595f_0_103"/>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419" name="Google Shape;419;g3213685595f_0_103"/>
          <p:cNvGrpSpPr/>
          <p:nvPr/>
        </p:nvGrpSpPr>
        <p:grpSpPr>
          <a:xfrm>
            <a:off x="203205" y="0"/>
            <a:ext cx="11892278" cy="1193253"/>
            <a:chOff x="203200" y="0"/>
            <a:chExt cx="11892278" cy="1192657"/>
          </a:xfrm>
        </p:grpSpPr>
        <p:pic>
          <p:nvPicPr>
            <p:cNvPr id="420" name="Google Shape;420;g3213685595f_0_103"/>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421" name="Google Shape;421;g3213685595f_0_103"/>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422" name="Google Shape;422;g3213685595f_0_103"/>
          <p:cNvSpPr txBox="1"/>
          <p:nvPr/>
        </p:nvSpPr>
        <p:spPr>
          <a:xfrm>
            <a:off x="421400" y="1585612"/>
            <a:ext cx="11049000" cy="390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Future Scope:</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Times New Roman"/>
                <a:ea typeface="Times New Roman"/>
                <a:cs typeface="Times New Roman"/>
                <a:sym typeface="Times New Roman"/>
              </a:rPr>
              <a:t>Integrating the  system with social media platforms APIs to allow automatic detection and reporting of fake accounts.</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Times New Roman"/>
                <a:ea typeface="Times New Roman"/>
                <a:cs typeface="Times New Roman"/>
                <a:sym typeface="Times New Roman"/>
              </a:rPr>
              <a:t>Implementation for other OSNs(Online Social Networks).</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US" sz="2200" b="0" i="0" u="none" strike="noStrike" cap="none" dirty="0">
                <a:solidFill>
                  <a:schemeClr val="dk1"/>
                </a:solidFill>
                <a:latin typeface="Times New Roman"/>
                <a:ea typeface="Times New Roman"/>
                <a:cs typeface="Times New Roman"/>
                <a:sym typeface="Times New Roman"/>
              </a:rPr>
              <a:t>As cybercriminals continually evolve their strategies, it's important to evolve the model and consider newer features to counteract emerging threats.</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31e4b6f030a_3_13"/>
          <p:cNvSpPr txBox="1">
            <a:spLocks noGrp="1"/>
          </p:cNvSpPr>
          <p:nvPr>
            <p:ph type="title"/>
          </p:nvPr>
        </p:nvSpPr>
        <p:spPr>
          <a:xfrm>
            <a:off x="2703870" y="-11112"/>
            <a:ext cx="6548285"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428" name="Google Shape;428;g31e4b6f030a_3_13"/>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429" name="Google Shape;429;g31e4b6f030a_3_13"/>
          <p:cNvGrpSpPr/>
          <p:nvPr/>
        </p:nvGrpSpPr>
        <p:grpSpPr>
          <a:xfrm>
            <a:off x="203205" y="0"/>
            <a:ext cx="11892278" cy="1193253"/>
            <a:chOff x="203200" y="0"/>
            <a:chExt cx="11892278" cy="1192657"/>
          </a:xfrm>
        </p:grpSpPr>
        <p:pic>
          <p:nvPicPr>
            <p:cNvPr id="430" name="Google Shape;430;g31e4b6f030a_3_13"/>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431" name="Google Shape;431;g31e4b6f030a_3_13"/>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432" name="Google Shape;432;g31e4b6f030a_3_13"/>
          <p:cNvSpPr txBox="1"/>
          <p:nvPr/>
        </p:nvSpPr>
        <p:spPr>
          <a:xfrm>
            <a:off x="421400" y="1585612"/>
            <a:ext cx="11049000" cy="390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1">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6500" b="1">
                <a:solidFill>
                  <a:schemeClr val="dk1"/>
                </a:solidFill>
                <a:latin typeface="Times New Roman"/>
                <a:ea typeface="Times New Roman"/>
                <a:cs typeface="Times New Roman"/>
                <a:sym typeface="Times New Roman"/>
              </a:rPr>
              <a:t>THANK YOU</a:t>
            </a:r>
            <a:endParaRPr sz="87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3089564" y="-11112"/>
            <a:ext cx="5985163"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Bangalore Institute of Technology</a:t>
            </a:r>
            <a:endParaRPr/>
          </a:p>
        </p:txBody>
      </p:sp>
      <p:sp>
        <p:nvSpPr>
          <p:cNvPr id="87" name="Google Shape;87;p5"/>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88" name="Google Shape;88;p5"/>
          <p:cNvGrpSpPr/>
          <p:nvPr/>
        </p:nvGrpSpPr>
        <p:grpSpPr>
          <a:xfrm>
            <a:off x="203200" y="0"/>
            <a:ext cx="11891960" cy="1193292"/>
            <a:chOff x="203200" y="0"/>
            <a:chExt cx="11892278" cy="1192657"/>
          </a:xfrm>
        </p:grpSpPr>
        <p:pic>
          <p:nvPicPr>
            <p:cNvPr id="89" name="Google Shape;89;p5"/>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90" name="Google Shape;90;p5"/>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91" name="Google Shape;91;p5"/>
          <p:cNvSpPr txBox="1"/>
          <p:nvPr/>
        </p:nvSpPr>
        <p:spPr>
          <a:xfrm>
            <a:off x="4193788" y="1328300"/>
            <a:ext cx="3911100" cy="195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  EXISTING SYSTEMS</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
        <p:nvSpPr>
          <p:cNvPr id="92" name="Google Shape;92;p5"/>
          <p:cNvSpPr txBox="1"/>
          <p:nvPr/>
        </p:nvSpPr>
        <p:spPr>
          <a:xfrm>
            <a:off x="430600" y="2388687"/>
            <a:ext cx="11049000" cy="3909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700"/>
              </a:spcBef>
              <a:spcAft>
                <a:spcPts val="0"/>
              </a:spcAft>
              <a:buClr>
                <a:schemeClr val="dk1"/>
              </a:buClr>
              <a:buSzPts val="3200"/>
              <a:buFont typeface="Calibri"/>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Times New Roman"/>
              <a:ea typeface="Times New Roman"/>
              <a:cs typeface="Times New Roman"/>
              <a:sym typeface="Times New Roman"/>
            </a:endParaRPr>
          </a:p>
        </p:txBody>
      </p:sp>
      <p:sp>
        <p:nvSpPr>
          <p:cNvPr id="93" name="Google Shape;93;p5"/>
          <p:cNvSpPr txBox="1"/>
          <p:nvPr/>
        </p:nvSpPr>
        <p:spPr>
          <a:xfrm>
            <a:off x="203200" y="1523600"/>
            <a:ext cx="11892288" cy="461660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Drawbacks:</a:t>
            </a:r>
            <a:endParaRPr dirty="0"/>
          </a:p>
          <a:p>
            <a:pPr marL="342900" marR="0" lvl="0" indent="-342900" algn="just" rtl="0">
              <a:lnSpc>
                <a:spcPct val="100000"/>
              </a:lnSpc>
              <a:spcBef>
                <a:spcPts val="0"/>
              </a:spcBef>
              <a:spcAft>
                <a:spcPts val="0"/>
              </a:spcAft>
              <a:buClr>
                <a:schemeClr val="dk1"/>
              </a:buClr>
              <a:buSzPts val="2400"/>
              <a:buFont typeface="Noto Sans Symbols"/>
              <a:buChar char="❖"/>
            </a:pPr>
            <a:r>
              <a:rPr lang="en-US" sz="2200" b="0" i="0" u="none" strike="noStrike" cap="none" dirty="0">
                <a:solidFill>
                  <a:schemeClr val="dk1"/>
                </a:solidFill>
                <a:latin typeface="Times New Roman"/>
                <a:ea typeface="Times New Roman"/>
                <a:cs typeface="Times New Roman"/>
                <a:sym typeface="Times New Roman"/>
              </a:rPr>
              <a:t>The current methods for detecting fake accounts on platforms like Instagram include: </a:t>
            </a:r>
            <a:endParaRPr sz="2200" dirty="0"/>
          </a:p>
          <a:p>
            <a:pPr marL="0" marR="0" lvl="2"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     </a:t>
            </a:r>
            <a:r>
              <a:rPr lang="en-US" sz="2200" b="1" i="0" u="none" strike="noStrike" cap="none" dirty="0">
                <a:solidFill>
                  <a:schemeClr val="dk1"/>
                </a:solidFill>
                <a:latin typeface="Times New Roman"/>
                <a:ea typeface="Times New Roman"/>
                <a:cs typeface="Times New Roman"/>
                <a:sym typeface="Times New Roman"/>
              </a:rPr>
              <a:t>1. </a:t>
            </a:r>
            <a:r>
              <a:rPr lang="en-US" sz="2200" b="0" i="0" u="none" strike="noStrike" cap="none" dirty="0">
                <a:solidFill>
                  <a:schemeClr val="dk1"/>
                </a:solidFill>
                <a:latin typeface="Times New Roman"/>
                <a:ea typeface="Times New Roman"/>
                <a:cs typeface="Times New Roman"/>
                <a:sym typeface="Times New Roman"/>
              </a:rPr>
              <a:t>Manual methods - where users or moderators report suspicious accounts, and </a:t>
            </a:r>
            <a:endParaRPr sz="2200" dirty="0"/>
          </a:p>
          <a:p>
            <a:pPr marL="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     </a:t>
            </a:r>
            <a:r>
              <a:rPr lang="en-US" sz="2200" b="1" i="0" u="none" strike="noStrike" cap="none" dirty="0">
                <a:solidFill>
                  <a:schemeClr val="dk1"/>
                </a:solidFill>
                <a:latin typeface="Times New Roman"/>
                <a:ea typeface="Times New Roman"/>
                <a:cs typeface="Times New Roman"/>
                <a:sym typeface="Times New Roman"/>
              </a:rPr>
              <a:t>2. </a:t>
            </a:r>
            <a:r>
              <a:rPr lang="en-US" sz="2200" b="0" i="0" u="none" strike="noStrike" cap="none" dirty="0">
                <a:solidFill>
                  <a:schemeClr val="dk1"/>
                </a:solidFill>
                <a:latin typeface="Times New Roman"/>
                <a:ea typeface="Times New Roman"/>
                <a:cs typeface="Times New Roman"/>
                <a:sym typeface="Times New Roman"/>
              </a:rPr>
              <a:t>Rule-based systems - that rely on predefined criteria like unusual username patterns or</a:t>
            </a:r>
            <a:endParaRPr sz="2200" dirty="0"/>
          </a:p>
          <a:p>
            <a:pPr marL="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        spikes in activity. </a:t>
            </a: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These approaches are often time-consuming, inflexible, and struggle to adapt to sophisticated tactics used by fake accounts, such as bots mimicking human behavior</a:t>
            </a:r>
            <a:r>
              <a:rPr lang="en-US" sz="2400" b="0" i="0" u="none" strike="noStrike" cap="none" dirty="0">
                <a:solidFill>
                  <a:schemeClr val="dk1"/>
                </a:solidFill>
                <a:latin typeface="Times New Roman"/>
                <a:ea typeface="Times New Roman"/>
                <a:cs typeface="Times New Roman"/>
                <a:sym typeface="Times New Roman"/>
              </a:rPr>
              <a:t>.</a:t>
            </a:r>
            <a:endParaRPr dirty="0"/>
          </a:p>
          <a:p>
            <a:pPr marL="0" marR="0" lvl="0" indent="0" algn="just"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200" b="0" i="0" u="none" strike="noStrike" cap="none" dirty="0">
                <a:solidFill>
                  <a:schemeClr val="dk1"/>
                </a:solidFill>
                <a:latin typeface="Times New Roman"/>
                <a:ea typeface="Times New Roman"/>
                <a:cs typeface="Times New Roman"/>
                <a:sym typeface="Times New Roman"/>
              </a:rPr>
              <a:t>The traditional algorithms </a:t>
            </a:r>
            <a:r>
              <a:rPr lang="en-US" sz="2200" i="0" u="none" strike="noStrike" cap="none" dirty="0">
                <a:solidFill>
                  <a:schemeClr val="dk1"/>
                </a:solidFill>
                <a:latin typeface="Times New Roman"/>
                <a:ea typeface="Times New Roman"/>
                <a:cs typeface="Times New Roman"/>
                <a:sym typeface="Times New Roman"/>
              </a:rPr>
              <a:t>like</a:t>
            </a:r>
            <a:r>
              <a:rPr lang="en-US" sz="2200" b="1" i="0" u="none" strike="noStrike" cap="none" dirty="0">
                <a:solidFill>
                  <a:schemeClr val="dk1"/>
                </a:solidFill>
                <a:latin typeface="Times New Roman"/>
                <a:ea typeface="Times New Roman"/>
                <a:cs typeface="Times New Roman"/>
                <a:sym typeface="Times New Roman"/>
              </a:rPr>
              <a:t> Decision Trees </a:t>
            </a:r>
            <a:r>
              <a:rPr lang="en-US" sz="2200" b="0" i="0" u="none" strike="noStrike" cap="none" dirty="0">
                <a:solidFill>
                  <a:schemeClr val="dk1"/>
                </a:solidFill>
                <a:latin typeface="Times New Roman"/>
                <a:ea typeface="Times New Roman"/>
                <a:cs typeface="Times New Roman"/>
                <a:sym typeface="Times New Roman"/>
              </a:rPr>
              <a:t>and </a:t>
            </a:r>
            <a:r>
              <a:rPr lang="en-US" sz="2200" b="1" i="0" u="none" strike="noStrike" cap="none" dirty="0">
                <a:solidFill>
                  <a:schemeClr val="dk1"/>
                </a:solidFill>
                <a:latin typeface="Times New Roman"/>
                <a:ea typeface="Times New Roman"/>
                <a:cs typeface="Times New Roman"/>
                <a:sym typeface="Times New Roman"/>
              </a:rPr>
              <a:t>Logistic regression</a:t>
            </a:r>
            <a:r>
              <a:rPr lang="en-US" sz="2200" b="0" i="0" u="none" strike="noStrike" cap="none" dirty="0">
                <a:solidFill>
                  <a:schemeClr val="dk1"/>
                </a:solidFill>
                <a:latin typeface="Times New Roman"/>
                <a:ea typeface="Times New Roman"/>
                <a:cs typeface="Times New Roman"/>
                <a:sym typeface="Times New Roman"/>
              </a:rPr>
              <a:t> are relatively easy to implement and interpret, making them a good starting point. </a:t>
            </a: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200" b="0" i="0" u="none" strike="noStrike" cap="none" dirty="0">
                <a:solidFill>
                  <a:schemeClr val="dk1"/>
                </a:solidFill>
                <a:latin typeface="Times New Roman"/>
                <a:ea typeface="Times New Roman"/>
                <a:cs typeface="Times New Roman"/>
                <a:sym typeface="Times New Roman"/>
              </a:rPr>
              <a:t>However, their limitation lies in their inability to effectively capture complex, non-linear relationships within user behavior.</a:t>
            </a:r>
            <a:endParaRPr sz="2200" b="0" i="0" u="none" strike="noStrike" cap="none" dirty="0">
              <a:solidFill>
                <a:schemeClr val="dk1"/>
              </a:solidFill>
              <a:latin typeface="Times New Roman"/>
              <a:ea typeface="Times New Roman"/>
              <a:cs typeface="Times New Roman"/>
              <a:sym typeface="Times New Roman"/>
            </a:endParaRPr>
          </a:p>
          <a:p>
            <a:pPr marL="342900" marR="0" lvl="0" indent="-236220" algn="just" rtl="0">
              <a:lnSpc>
                <a:spcPct val="100000"/>
              </a:lnSpc>
              <a:spcBef>
                <a:spcPts val="0"/>
              </a:spcBef>
              <a:spcAft>
                <a:spcPts val="0"/>
              </a:spcAft>
              <a:buClr>
                <a:schemeClr val="dk1"/>
              </a:buClr>
              <a:buSzPts val="168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44033" y="-11112"/>
            <a:ext cx="5157004"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Bangalore Institute of Technology</a:t>
            </a:r>
            <a:endParaRPr/>
          </a:p>
        </p:txBody>
      </p:sp>
      <p:sp>
        <p:nvSpPr>
          <p:cNvPr id="99" name="Google Shape;99;p6"/>
          <p:cNvSpPr txBox="1"/>
          <p:nvPr/>
        </p:nvSpPr>
        <p:spPr>
          <a:xfrm>
            <a:off x="3419475" y="334962"/>
            <a:ext cx="7027200" cy="643200"/>
          </a:xfrm>
          <a:prstGeom prst="rect">
            <a:avLst/>
          </a:prstGeom>
          <a:noFill/>
          <a:ln>
            <a:noFill/>
          </a:ln>
        </p:spPr>
        <p:txBody>
          <a:bodyPr spcFirstLastPara="1" wrap="square" lIns="0" tIns="12050" rIns="0" bIns="0" anchor="t" anchorCtr="0">
            <a:spAutoFit/>
          </a:bodyPr>
          <a:lstStyle/>
          <a:p>
            <a:pPr marL="0" marR="0" lvl="0" indent="0" algn="l" rtl="0">
              <a:lnSpc>
                <a:spcPct val="106250"/>
              </a:lnSpc>
              <a:spcBef>
                <a:spcPts val="0"/>
              </a:spcBef>
              <a:spcAft>
                <a:spcPts val="0"/>
              </a:spcAft>
              <a:buClr>
                <a:srgbClr val="FFFFFF"/>
              </a:buClr>
              <a:buSzPts val="1600"/>
              <a:buFont typeface="Times New Roman"/>
              <a:buNone/>
            </a:pPr>
            <a:r>
              <a:rPr lang="en-US" sz="1600">
                <a:solidFill>
                  <a:srgbClr val="FFFFFF"/>
                </a:solidFill>
                <a:latin typeface="Times New Roman"/>
                <a:ea typeface="Times New Roman"/>
                <a:cs typeface="Times New Roman"/>
                <a:sym typeface="Times New Roman"/>
              </a:rPr>
              <a:t>          </a:t>
            </a:r>
            <a:r>
              <a:rPr lang="en-US" sz="1600" b="0" i="0" u="none" strike="noStrike" cap="none">
                <a:solidFill>
                  <a:srgbClr val="FFFFFF"/>
                </a:solidFill>
                <a:latin typeface="Times New Roman"/>
                <a:ea typeface="Times New Roman"/>
                <a:cs typeface="Times New Roman"/>
                <a:sym typeface="Times New Roman"/>
              </a:rPr>
              <a:t>K.R. Road, V.V. Pura, Bengaluru.-560004</a:t>
            </a:r>
            <a:r>
              <a:rPr lang="en-US" sz="1600">
                <a:solidFill>
                  <a:srgbClr val="FFFFFF"/>
                </a:solidFill>
                <a:latin typeface="Times New Roman"/>
                <a:ea typeface="Times New Roman"/>
                <a:cs typeface="Times New Roman"/>
                <a:sym typeface="Times New Roman"/>
              </a:rPr>
              <a:t>.</a:t>
            </a:r>
            <a:endParaRPr sz="1600">
              <a:solidFill>
                <a:srgbClr val="FFFFFF"/>
              </a:solidFill>
              <a:latin typeface="Times New Roman"/>
              <a:ea typeface="Times New Roman"/>
              <a:cs typeface="Times New Roman"/>
              <a:sym typeface="Times New Roman"/>
            </a:endParaRPr>
          </a:p>
          <a:p>
            <a:pPr marL="0" marR="0" lvl="0" indent="0" algn="l" rtl="0">
              <a:lnSpc>
                <a:spcPct val="106250"/>
              </a:lnSpc>
              <a:spcBef>
                <a:spcPts val="0"/>
              </a:spcBef>
              <a:spcAft>
                <a:spcPts val="0"/>
              </a:spcAft>
              <a:buClr>
                <a:srgbClr val="FFFFFF"/>
              </a:buClr>
              <a:buSzPts val="16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100" name="Google Shape;100;p6"/>
          <p:cNvGrpSpPr/>
          <p:nvPr/>
        </p:nvGrpSpPr>
        <p:grpSpPr>
          <a:xfrm>
            <a:off x="203200" y="0"/>
            <a:ext cx="11891960" cy="1193292"/>
            <a:chOff x="203200" y="0"/>
            <a:chExt cx="11892278" cy="1192657"/>
          </a:xfrm>
        </p:grpSpPr>
        <p:pic>
          <p:nvPicPr>
            <p:cNvPr id="101" name="Google Shape;101;p6"/>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02" name="Google Shape;102;p6"/>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03" name="Google Shape;103;p6"/>
          <p:cNvSpPr txBox="1"/>
          <p:nvPr/>
        </p:nvSpPr>
        <p:spPr>
          <a:xfrm>
            <a:off x="762000" y="1219200"/>
            <a:ext cx="10210800" cy="6413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
            </a:r>
            <a:br>
              <a:rPr lang="en-US" sz="2800" b="1" i="0"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p:txBody>
      </p:sp>
      <p:sp>
        <p:nvSpPr>
          <p:cNvPr id="104" name="Google Shape;104;p6"/>
          <p:cNvSpPr txBox="1"/>
          <p:nvPr/>
        </p:nvSpPr>
        <p:spPr>
          <a:xfrm>
            <a:off x="375050" y="1354325"/>
            <a:ext cx="11145300" cy="4617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Noto Sans Symbols"/>
              <a:buChar char="❖"/>
            </a:pPr>
            <a:r>
              <a:rPr lang="en-US" sz="2200" b="0" i="0" u="none" strike="noStrike" cap="none" dirty="0">
                <a:solidFill>
                  <a:schemeClr val="dk1"/>
                </a:solidFill>
                <a:latin typeface="Times New Roman"/>
                <a:ea typeface="Times New Roman"/>
                <a:cs typeface="Times New Roman"/>
                <a:sym typeface="Times New Roman"/>
              </a:rPr>
              <a:t>Additionally, current systems frequently suffer from high false positive and negative rates and lack real-time adaptability. </a:t>
            </a:r>
            <a:endParaRPr sz="2200" b="0" i="0" u="none" strike="noStrike" cap="none"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Benefits Of ANN Approach:</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2400"/>
              <a:buFont typeface="Arial"/>
              <a:buAutoNum type="arabicPeriod"/>
            </a:pPr>
            <a:r>
              <a:rPr lang="en-US" sz="2200" b="0" i="0" u="none" strike="noStrike" cap="none" dirty="0">
                <a:solidFill>
                  <a:schemeClr val="dk1"/>
                </a:solidFill>
                <a:latin typeface="Times New Roman"/>
                <a:ea typeface="Times New Roman"/>
                <a:cs typeface="Times New Roman"/>
                <a:sym typeface="Times New Roman"/>
              </a:rPr>
              <a:t>Ability to Learn Complex Relationships: ANNs have the flexibility to learn these </a:t>
            </a:r>
            <a:r>
              <a:rPr lang="en-US" sz="2200" b="1" i="0" u="none" strike="noStrike" cap="none" dirty="0">
                <a:solidFill>
                  <a:schemeClr val="dk1"/>
                </a:solidFill>
                <a:latin typeface="Times New Roman"/>
                <a:ea typeface="Times New Roman"/>
                <a:cs typeface="Times New Roman"/>
                <a:sym typeface="Times New Roman"/>
              </a:rPr>
              <a:t>complex patterns </a:t>
            </a:r>
            <a:r>
              <a:rPr lang="en-US" sz="2200" b="0" i="0" u="none" strike="noStrike" cap="none" dirty="0">
                <a:solidFill>
                  <a:schemeClr val="dk1"/>
                </a:solidFill>
                <a:latin typeface="Times New Roman"/>
                <a:ea typeface="Times New Roman"/>
                <a:cs typeface="Times New Roman"/>
                <a:sym typeface="Times New Roman"/>
              </a:rPr>
              <a:t>without requiring explicit manual feature engineering. This makes them especially useful when relationships between features are hard to capture using simpler models like Logistic Regression or Decision Trees.</a:t>
            </a:r>
            <a:endParaRPr sz="2200" dirty="0"/>
          </a:p>
          <a:p>
            <a:pPr marL="0" marR="0" lvl="0" indent="0" algn="just" rtl="0">
              <a:lnSpc>
                <a:spcPct val="100000"/>
              </a:lnSpc>
              <a:spcBef>
                <a:spcPts val="0"/>
              </a:spcBef>
              <a:spcAft>
                <a:spcPts val="0"/>
              </a:spcAft>
              <a:buNone/>
            </a:pPr>
            <a:endParaRPr sz="2200" b="0" i="0" u="none" strike="noStrike" cap="none" dirty="0">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2400"/>
              <a:buFont typeface="+mj-lt"/>
              <a:buAutoNum type="arabicPeriod" startAt="2"/>
            </a:pPr>
            <a:r>
              <a:rPr lang="en-US" sz="2200" b="0" i="0" u="none" strike="noStrike" cap="none" dirty="0">
                <a:solidFill>
                  <a:schemeClr val="dk1"/>
                </a:solidFill>
                <a:latin typeface="Times New Roman"/>
                <a:ea typeface="Times New Roman"/>
                <a:cs typeface="Times New Roman"/>
                <a:sym typeface="Times New Roman"/>
              </a:rPr>
              <a:t>Handling High Dimensionality: ANNs can reduce the risk of </a:t>
            </a:r>
            <a:r>
              <a:rPr lang="en-US" sz="2200" b="1" i="0" u="none" strike="noStrike" cap="none" dirty="0">
                <a:solidFill>
                  <a:schemeClr val="dk1"/>
                </a:solidFill>
                <a:latin typeface="Times New Roman"/>
                <a:ea typeface="Times New Roman"/>
                <a:cs typeface="Times New Roman"/>
                <a:sym typeface="Times New Roman"/>
              </a:rPr>
              <a:t>overfitting </a:t>
            </a:r>
            <a:r>
              <a:rPr lang="en-US" sz="2200" b="0" i="0" u="none" strike="noStrike" cap="none" dirty="0">
                <a:solidFill>
                  <a:schemeClr val="dk1"/>
                </a:solidFill>
                <a:latin typeface="Times New Roman"/>
                <a:ea typeface="Times New Roman"/>
                <a:cs typeface="Times New Roman"/>
                <a:sym typeface="Times New Roman"/>
              </a:rPr>
              <a:t>and learn the optimal representation for each feature in high-dimensional spaces.</a:t>
            </a:r>
            <a:endParaRPr sz="2200" dirty="0"/>
          </a:p>
          <a:p>
            <a:pPr marL="0" marR="0" lvl="0" indent="0" algn="just" rtl="0">
              <a:lnSpc>
                <a:spcPct val="100000"/>
              </a:lnSpc>
              <a:spcBef>
                <a:spcPts val="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05" name="Google Shape;105;p6"/>
          <p:cNvSpPr txBox="1"/>
          <p:nvPr/>
        </p:nvSpPr>
        <p:spPr>
          <a:xfrm>
            <a:off x="685800" y="1447800"/>
            <a:ext cx="103632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3144033" y="-11112"/>
            <a:ext cx="5681312"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Bangalore Institute of Technology</a:t>
            </a:r>
            <a:endParaRPr/>
          </a:p>
        </p:txBody>
      </p:sp>
      <p:sp>
        <p:nvSpPr>
          <p:cNvPr id="111" name="Google Shape;111;p4"/>
          <p:cNvSpPr txBox="1"/>
          <p:nvPr/>
        </p:nvSpPr>
        <p:spPr>
          <a:xfrm>
            <a:off x="2466109" y="334962"/>
            <a:ext cx="7980598" cy="690495"/>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               K.R. Road, V.V. Pura, Bengaluru.-560004.</a:t>
            </a:r>
            <a:endParaRPr sz="1600" b="0" i="0" u="none" strike="noStrike" cap="none" dirty="0">
              <a:solidFill>
                <a:schemeClr val="dk1"/>
              </a:solidFill>
              <a:latin typeface="Times New Roman"/>
              <a:ea typeface="Times New Roman"/>
              <a:cs typeface="Times New Roman"/>
              <a:sym typeface="Times New Roman"/>
            </a:endParaRPr>
          </a:p>
          <a:p>
            <a:pPr marL="949325"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112" name="Google Shape;112;p4"/>
          <p:cNvGrpSpPr/>
          <p:nvPr/>
        </p:nvGrpSpPr>
        <p:grpSpPr>
          <a:xfrm>
            <a:off x="203200" y="0"/>
            <a:ext cx="11891960" cy="1193292"/>
            <a:chOff x="203200" y="0"/>
            <a:chExt cx="11892278" cy="1192657"/>
          </a:xfrm>
        </p:grpSpPr>
        <p:pic>
          <p:nvPicPr>
            <p:cNvPr id="113" name="Google Shape;113;p4"/>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14" name="Google Shape;114;p4"/>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15" name="Google Shape;115;p4"/>
          <p:cNvSpPr txBox="1"/>
          <p:nvPr/>
        </p:nvSpPr>
        <p:spPr>
          <a:xfrm>
            <a:off x="762000" y="1219200"/>
            <a:ext cx="10210800" cy="6413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Times New Roman"/>
              <a:buNone/>
            </a:pPr>
            <a:r>
              <a:rPr lang="en-US" sz="2800" b="1" i="0" u="none" strike="noStrike" cap="none">
                <a:solidFill>
                  <a:schemeClr val="dk1"/>
                </a:solidFill>
                <a:latin typeface="Times New Roman"/>
                <a:ea typeface="Times New Roman"/>
                <a:cs typeface="Times New Roman"/>
                <a:sym typeface="Times New Roman"/>
              </a:rPr>
              <a:t/>
            </a:r>
            <a:br>
              <a:rPr lang="en-US" sz="2800" b="1" i="0"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p:txBody>
      </p:sp>
      <p:sp>
        <p:nvSpPr>
          <p:cNvPr id="116" name="Google Shape;116;p4"/>
          <p:cNvSpPr txBox="1"/>
          <p:nvPr/>
        </p:nvSpPr>
        <p:spPr>
          <a:xfrm>
            <a:off x="375050" y="1612477"/>
            <a:ext cx="11498295" cy="2807123"/>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00000"/>
              </a:lnSpc>
              <a:spcBef>
                <a:spcPts val="0"/>
              </a:spcBef>
              <a:spcAft>
                <a:spcPts val="0"/>
              </a:spcAft>
              <a:buClr>
                <a:srgbClr val="000000"/>
              </a:buClr>
              <a:buSzPts val="2400"/>
              <a:buFont typeface="Arial"/>
              <a:buAutoNum type="arabicPeriod" startAt="3"/>
            </a:pPr>
            <a:r>
              <a:rPr lang="en-US" sz="2200" b="0" i="0" u="none" strike="noStrike" cap="none" dirty="0">
                <a:solidFill>
                  <a:schemeClr val="dk1"/>
                </a:solidFill>
                <a:latin typeface="Times New Roman"/>
                <a:ea typeface="Times New Roman"/>
                <a:cs typeface="Times New Roman"/>
                <a:sym typeface="Times New Roman"/>
              </a:rPr>
              <a:t>Scalability and Adaptability: ANNs, especially deep learning models, are </a:t>
            </a:r>
            <a:r>
              <a:rPr lang="en-US" sz="2200" b="1" i="0" u="none" strike="noStrike" cap="none" dirty="0">
                <a:solidFill>
                  <a:schemeClr val="dk1"/>
                </a:solidFill>
                <a:latin typeface="Times New Roman"/>
                <a:ea typeface="Times New Roman"/>
                <a:cs typeface="Times New Roman"/>
                <a:sym typeface="Times New Roman"/>
              </a:rPr>
              <a:t>highly scalable </a:t>
            </a:r>
            <a:r>
              <a:rPr lang="en-US" sz="2200" b="0" i="0" u="none" strike="noStrike" cap="none" dirty="0">
                <a:solidFill>
                  <a:schemeClr val="dk1"/>
                </a:solidFill>
                <a:latin typeface="Times New Roman"/>
                <a:ea typeface="Times New Roman"/>
                <a:cs typeface="Times New Roman"/>
                <a:sym typeface="Times New Roman"/>
              </a:rPr>
              <a:t>and can continue improving with larger datasets. They can adapt more effectively to new, unseen data, allowing to handle the evolving nature of fake accounts. </a:t>
            </a:r>
            <a:endParaRPr sz="2200" dirty="0"/>
          </a:p>
          <a:p>
            <a:pPr marL="0" marR="0" lvl="0" indent="0" algn="just" rtl="0">
              <a:lnSpc>
                <a:spcPct val="100000"/>
              </a:lnSpc>
              <a:spcBef>
                <a:spcPts val="0"/>
              </a:spcBef>
              <a:spcAft>
                <a:spcPts val="0"/>
              </a:spcAft>
              <a:buNone/>
            </a:pPr>
            <a:endParaRPr sz="2200" b="0" i="0" u="none" strike="noStrike" cap="none" dirty="0">
              <a:solidFill>
                <a:schemeClr val="dk1"/>
              </a:solidFill>
              <a:latin typeface="Times New Roman"/>
              <a:ea typeface="Times New Roman"/>
              <a:cs typeface="Times New Roman"/>
              <a:sym typeface="Times New Roman"/>
            </a:endParaRPr>
          </a:p>
          <a:p>
            <a:pPr marL="457200" marR="0" lvl="0" indent="-457200" algn="just" rtl="0">
              <a:lnSpc>
                <a:spcPct val="100000"/>
              </a:lnSpc>
              <a:spcBef>
                <a:spcPts val="0"/>
              </a:spcBef>
              <a:spcAft>
                <a:spcPts val="0"/>
              </a:spcAft>
              <a:buClr>
                <a:srgbClr val="000000"/>
              </a:buClr>
              <a:buSzPts val="2400"/>
              <a:buFont typeface="Arial"/>
              <a:buAutoNum type="arabicPeriod" startAt="4"/>
            </a:pPr>
            <a:r>
              <a:rPr lang="en-US" sz="2200" b="0" i="0" u="none" strike="noStrike" cap="none" dirty="0">
                <a:solidFill>
                  <a:schemeClr val="dk1"/>
                </a:solidFill>
                <a:latin typeface="Times New Roman"/>
                <a:ea typeface="Times New Roman"/>
                <a:cs typeface="Times New Roman"/>
                <a:sym typeface="Times New Roman"/>
              </a:rPr>
              <a:t>No Need for Explicit Feature Engineering: ANNs are able to automatically learn feature representations, including complex relationships between numeric features. </a:t>
            </a: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17" name="Google Shape;117;p4"/>
          <p:cNvSpPr txBox="1"/>
          <p:nvPr/>
        </p:nvSpPr>
        <p:spPr>
          <a:xfrm>
            <a:off x="685800" y="1447800"/>
            <a:ext cx="103632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3106455" y="-11112"/>
            <a:ext cx="5666220"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123" name="Google Shape;123;p9"/>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124" name="Google Shape;124;p9"/>
          <p:cNvGrpSpPr/>
          <p:nvPr/>
        </p:nvGrpSpPr>
        <p:grpSpPr>
          <a:xfrm>
            <a:off x="203200" y="0"/>
            <a:ext cx="11891960" cy="1193292"/>
            <a:chOff x="203200" y="0"/>
            <a:chExt cx="11892278" cy="1192657"/>
          </a:xfrm>
        </p:grpSpPr>
        <p:pic>
          <p:nvPicPr>
            <p:cNvPr id="125" name="Google Shape;125;p9"/>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26" name="Google Shape;126;p9"/>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27" name="Google Shape;127;p9"/>
          <p:cNvSpPr txBox="1"/>
          <p:nvPr/>
        </p:nvSpPr>
        <p:spPr>
          <a:xfrm>
            <a:off x="3286075" y="1159138"/>
            <a:ext cx="4413300" cy="526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STATEMENT</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
        <p:nvSpPr>
          <p:cNvPr id="128" name="Google Shape;128;p9"/>
          <p:cNvSpPr txBox="1"/>
          <p:nvPr/>
        </p:nvSpPr>
        <p:spPr>
          <a:xfrm>
            <a:off x="685800" y="1916112"/>
            <a:ext cx="11049000" cy="391001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Calibri"/>
              <a:buNone/>
            </a:pPr>
            <a:endParaRPr sz="2400" b="1" i="0" u="none" strike="noStrike" cap="none">
              <a:solidFill>
                <a:srgbClr val="953735"/>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Lucida Sans"/>
              <a:ea typeface="Lucida Sans"/>
              <a:cs typeface="Lucida Sans"/>
              <a:sym typeface="Lucida Sans"/>
            </a:endParaRPr>
          </a:p>
          <a:p>
            <a:pPr marL="0" marR="0" lvl="0" indent="0" algn="just" rtl="0">
              <a:lnSpc>
                <a:spcPct val="100000"/>
              </a:lnSpc>
              <a:spcBef>
                <a:spcPts val="700"/>
              </a:spcBef>
              <a:spcAft>
                <a:spcPts val="0"/>
              </a:spcAft>
              <a:buClr>
                <a:schemeClr val="dk1"/>
              </a:buClr>
              <a:buSzPts val="3200"/>
              <a:buFont typeface="Calibri"/>
              <a:buNone/>
            </a:pPr>
            <a:endParaRPr sz="32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rgbClr val="000000"/>
              </a:solidFill>
              <a:latin typeface="Times New Roman"/>
              <a:ea typeface="Times New Roman"/>
              <a:cs typeface="Times New Roman"/>
              <a:sym typeface="Times New Roman"/>
            </a:endParaRPr>
          </a:p>
        </p:txBody>
      </p:sp>
      <p:sp>
        <p:nvSpPr>
          <p:cNvPr id="129" name="Google Shape;129;p9"/>
          <p:cNvSpPr txBox="1"/>
          <p:nvPr/>
        </p:nvSpPr>
        <p:spPr>
          <a:xfrm>
            <a:off x="71375" y="1625200"/>
            <a:ext cx="12120600" cy="455505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100"/>
              <a:buFont typeface="Arial"/>
              <a:buNone/>
            </a:pPr>
            <a:r>
              <a:rPr lang="en-US" sz="2200" b="0" i="0" u="none" strike="noStrike" cap="none" dirty="0">
                <a:solidFill>
                  <a:schemeClr val="dk1"/>
                </a:solidFill>
                <a:latin typeface="Times New Roman"/>
                <a:ea typeface="Times New Roman"/>
                <a:cs typeface="Times New Roman"/>
                <a:sym typeface="Times New Roman"/>
              </a:rPr>
              <a:t>To develop an efficient machine learning model that can automatically identify and classify fake Instagram accounts by analyzing various user profile attributes and activity patterns. The goal is to reduce the prevalence of fake accounts on the platform by providing a reliable mechanism for account verification.</a:t>
            </a:r>
          </a:p>
          <a:p>
            <a:pPr marL="0" marR="0" lvl="0" indent="0" algn="just" rtl="0">
              <a:lnSpc>
                <a:spcPct val="100000"/>
              </a:lnSpc>
              <a:spcBef>
                <a:spcPts val="0"/>
              </a:spcBef>
              <a:spcAft>
                <a:spcPts val="0"/>
              </a:spcAft>
              <a:buClr>
                <a:schemeClr val="dk1"/>
              </a:buClr>
              <a:buSzPts val="11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US" sz="2400" b="1" i="0" u="none" strike="noStrike" cap="none" dirty="0">
                <a:solidFill>
                  <a:schemeClr val="dk1"/>
                </a:solidFill>
                <a:latin typeface="Times New Roman"/>
                <a:ea typeface="Times New Roman"/>
                <a:cs typeface="Times New Roman"/>
                <a:sym typeface="Times New Roman"/>
              </a:rPr>
              <a:t>Input:</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US" sz="2200" b="0" i="0" u="none" strike="noStrike" cap="none" dirty="0">
                <a:solidFill>
                  <a:schemeClr val="dk1"/>
                </a:solidFill>
                <a:latin typeface="Times New Roman"/>
                <a:ea typeface="Times New Roman"/>
                <a:cs typeface="Times New Roman"/>
                <a:sym typeface="Times New Roman"/>
              </a:rPr>
              <a:t>User profile details such as username, full name, bio description, profile picture type, external URLs, number of posts, followers, following, and account privacy status. Activity metrics including frequency of posts, interaction patterns (likes, comments), and time of activity.</a:t>
            </a:r>
          </a:p>
          <a:p>
            <a:pPr marL="0" marR="0" lvl="0" indent="0" algn="just" rtl="0">
              <a:lnSpc>
                <a:spcPct val="100000"/>
              </a:lnSpc>
              <a:spcBef>
                <a:spcPts val="0"/>
              </a:spcBef>
              <a:spcAft>
                <a:spcPts val="0"/>
              </a:spcAft>
              <a:buClr>
                <a:schemeClr val="dk1"/>
              </a:buClr>
              <a:buSzPts val="1100"/>
              <a:buFont typeface="Arial"/>
              <a:buNone/>
            </a:pPr>
            <a:endParaRPr sz="22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US" sz="2400" b="1" i="0" u="none" strike="noStrike" cap="none" dirty="0">
                <a:solidFill>
                  <a:schemeClr val="dk1"/>
                </a:solidFill>
                <a:latin typeface="Times New Roman"/>
                <a:ea typeface="Times New Roman"/>
                <a:cs typeface="Times New Roman"/>
                <a:sym typeface="Times New Roman"/>
              </a:rPr>
              <a:t>Output:</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US" sz="2200" b="0" i="0" u="none" strike="noStrike" cap="none" dirty="0">
                <a:solidFill>
                  <a:schemeClr val="dk1"/>
                </a:solidFill>
                <a:latin typeface="Times New Roman"/>
                <a:ea typeface="Times New Roman"/>
                <a:cs typeface="Times New Roman"/>
                <a:sym typeface="Times New Roman"/>
              </a:rPr>
              <a:t>Classification of the account as either </a:t>
            </a:r>
            <a:r>
              <a:rPr lang="en-US" sz="2200" b="1" i="0" u="none" strike="noStrike" cap="none" dirty="0">
                <a:solidFill>
                  <a:schemeClr val="dk1"/>
                </a:solidFill>
                <a:latin typeface="Times New Roman"/>
                <a:ea typeface="Times New Roman"/>
                <a:cs typeface="Times New Roman"/>
                <a:sym typeface="Times New Roman"/>
              </a:rPr>
              <a:t>fake or real</a:t>
            </a:r>
            <a:r>
              <a:rPr lang="en-US" sz="2200" b="0" i="0" u="none" strike="noStrike" cap="none" dirty="0">
                <a:solidFill>
                  <a:schemeClr val="dk1"/>
                </a:solidFill>
                <a:latin typeface="Times New Roman"/>
                <a:ea typeface="Times New Roman"/>
                <a:cs typeface="Times New Roman"/>
                <a:sym typeface="Times New Roman"/>
              </a:rPr>
              <a:t> based on the analysis of the input data that the user enters.</a:t>
            </a:r>
            <a:endParaRPr sz="2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title"/>
          </p:nvPr>
        </p:nvSpPr>
        <p:spPr>
          <a:xfrm>
            <a:off x="3034144" y="-11112"/>
            <a:ext cx="5957455" cy="3905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Bangalore Institute of Technology</a:t>
            </a:r>
            <a:endParaRPr/>
          </a:p>
        </p:txBody>
      </p:sp>
      <p:sp>
        <p:nvSpPr>
          <p:cNvPr id="135" name="Google Shape;135;p10"/>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a:solidFill>
                  <a:srgbClr val="FFFFFF"/>
                </a:solidFill>
                <a:latin typeface="Times New Roman"/>
                <a:ea typeface="Times New Roman"/>
                <a:cs typeface="Times New Roman"/>
                <a:sym typeface="Times New Roman"/>
              </a:rPr>
              <a:t>K.R. Road, V.V. Pura, Bengaluru.-560004.</a:t>
            </a: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a:solidFill>
                  <a:srgbClr val="FFFFFF"/>
                </a:solidFill>
                <a:latin typeface="Times New Roman"/>
                <a:ea typeface="Times New Roman"/>
                <a:cs typeface="Times New Roman"/>
                <a:sym typeface="Times New Roman"/>
              </a:rPr>
              <a:t>D</a:t>
            </a:r>
            <a:r>
              <a:rPr lang="en-US" sz="2000" b="1" i="0" u="none" strike="noStrike" cap="none">
                <a:solidFill>
                  <a:srgbClr val="FFFFFF"/>
                </a:solidFill>
                <a:latin typeface="Times New Roman"/>
                <a:ea typeface="Times New Roman"/>
                <a:cs typeface="Times New Roman"/>
                <a:sym typeface="Times New Roman"/>
              </a:rPr>
              <a:t>epartment of Computer Science &amp; Engineering</a:t>
            </a:r>
            <a:endParaRPr sz="1400" b="0" i="0" u="none" strike="noStrike" cap="none">
              <a:solidFill>
                <a:srgbClr val="000000"/>
              </a:solidFill>
              <a:latin typeface="Arial"/>
              <a:ea typeface="Arial"/>
              <a:cs typeface="Arial"/>
              <a:sym typeface="Arial"/>
            </a:endParaRPr>
          </a:p>
        </p:txBody>
      </p:sp>
      <p:grpSp>
        <p:nvGrpSpPr>
          <p:cNvPr id="136" name="Google Shape;136;p10"/>
          <p:cNvGrpSpPr/>
          <p:nvPr/>
        </p:nvGrpSpPr>
        <p:grpSpPr>
          <a:xfrm>
            <a:off x="203200" y="0"/>
            <a:ext cx="11891960" cy="1193292"/>
            <a:chOff x="203200" y="0"/>
            <a:chExt cx="11892278" cy="1192657"/>
          </a:xfrm>
        </p:grpSpPr>
        <p:pic>
          <p:nvPicPr>
            <p:cNvPr id="137" name="Google Shape;137;p10"/>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38" name="Google Shape;138;p10"/>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39" name="Google Shape;139;p10"/>
          <p:cNvSpPr txBox="1"/>
          <p:nvPr/>
        </p:nvSpPr>
        <p:spPr>
          <a:xfrm>
            <a:off x="762000" y="1274754"/>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OBJECTIVES</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
        <p:nvSpPr>
          <p:cNvPr id="140" name="Google Shape;140;p10"/>
          <p:cNvSpPr txBox="1"/>
          <p:nvPr/>
        </p:nvSpPr>
        <p:spPr>
          <a:xfrm>
            <a:off x="92850" y="1665350"/>
            <a:ext cx="12006300" cy="4160700"/>
          </a:xfrm>
          <a:prstGeom prst="rect">
            <a:avLst/>
          </a:prstGeom>
          <a:no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To build a scalable and robust framework model that can handle large real datasets and adapt to evolving fake account tactics.</a:t>
            </a:r>
            <a:endParaRPr sz="2400" b="0" i="0" u="none" strike="noStrike" cap="none">
              <a:solidFill>
                <a:srgbClr val="000000"/>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To implement an Artificial Neural Network model capable of analyzing user account details and profile data for effective fake account detection.</a:t>
            </a:r>
            <a:endParaRPr/>
          </a:p>
          <a:p>
            <a:pPr marL="457200" marR="0" lvl="0" indent="-228600" algn="just" rtl="0">
              <a:lnSpc>
                <a:spcPct val="100000"/>
              </a:lnSpc>
              <a:spcBef>
                <a:spcPts val="0"/>
              </a:spcBef>
              <a:spcAft>
                <a:spcPts val="0"/>
              </a:spcAft>
              <a:buClr>
                <a:srgbClr val="000000"/>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rgbClr val="000000"/>
              </a:buClr>
              <a:buSzPts val="2400"/>
              <a:buFont typeface="Times New Roman"/>
              <a:buChar char="●"/>
            </a:pPr>
            <a:r>
              <a:rPr lang="en-US" sz="2400" b="0" i="0" u="none" strike="noStrike" cap="none">
                <a:solidFill>
                  <a:srgbClr val="000000"/>
                </a:solidFill>
                <a:latin typeface="Times New Roman"/>
                <a:ea typeface="Times New Roman"/>
                <a:cs typeface="Times New Roman"/>
                <a:sym typeface="Times New Roman"/>
              </a:rPr>
              <a:t>To design a user-friendly model that predicts and detects fake Instagram accounts based on input data where the user can just provide in the details on the web page and find the solution without getting through the complexity of the model</a:t>
            </a:r>
            <a:endParaRPr/>
          </a:p>
          <a:p>
            <a:pPr marL="76200" marR="0" lvl="0" indent="0" algn="just"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3213685595f_0_0"/>
          <p:cNvSpPr txBox="1">
            <a:spLocks noGrp="1"/>
          </p:cNvSpPr>
          <p:nvPr>
            <p:ph type="title"/>
          </p:nvPr>
        </p:nvSpPr>
        <p:spPr>
          <a:xfrm>
            <a:off x="2192054" y="-11112"/>
            <a:ext cx="7578247"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Clr>
                <a:schemeClr val="lt1"/>
              </a:buClr>
              <a:buSzPts val="2400"/>
              <a:buFont typeface="Times New Roman"/>
              <a:buNone/>
            </a:pPr>
            <a:r>
              <a:rPr lang="en-US" sz="2400" b="1" i="0" u="none" dirty="0">
                <a:solidFill>
                  <a:schemeClr val="lt1"/>
                </a:solidFill>
                <a:latin typeface="Times New Roman"/>
                <a:ea typeface="Times New Roman"/>
                <a:cs typeface="Times New Roman"/>
                <a:sym typeface="Times New Roman"/>
              </a:rPr>
              <a:t>Bangalore Institute of Technology</a:t>
            </a:r>
            <a:endParaRPr dirty="0"/>
          </a:p>
        </p:txBody>
      </p:sp>
      <p:sp>
        <p:nvSpPr>
          <p:cNvPr id="146" name="Google Shape;146;g3213685595f_0_0"/>
          <p:cNvSpPr txBox="1"/>
          <p:nvPr/>
        </p:nvSpPr>
        <p:spPr>
          <a:xfrm>
            <a:off x="3419475" y="334962"/>
            <a:ext cx="5353200" cy="643200"/>
          </a:xfrm>
          <a:prstGeom prst="rect">
            <a:avLst/>
          </a:prstGeom>
          <a:noFill/>
          <a:ln>
            <a:noFill/>
          </a:ln>
        </p:spPr>
        <p:txBody>
          <a:bodyPr spcFirstLastPara="1" wrap="square" lIns="0" tIns="12050" rIns="0" bIns="0" anchor="t" anchorCtr="0">
            <a:spAutoFit/>
          </a:bodyPr>
          <a:lstStyle/>
          <a:p>
            <a:pPr marL="949325" marR="0" lvl="0" indent="0" algn="l" rtl="0">
              <a:lnSpc>
                <a:spcPct val="106250"/>
              </a:lnSpc>
              <a:spcBef>
                <a:spcPts val="0"/>
              </a:spcBef>
              <a:spcAft>
                <a:spcPts val="0"/>
              </a:spcAft>
              <a:buClr>
                <a:srgbClr val="FFFFFF"/>
              </a:buClr>
              <a:buSzPts val="1600"/>
              <a:buFont typeface="Times New Roman"/>
              <a:buNone/>
            </a:pPr>
            <a:r>
              <a:rPr lang="en-US" sz="1600" b="0" i="0" u="none" strike="noStrike" cap="none" dirty="0">
                <a:solidFill>
                  <a:srgbClr val="FFFFFF"/>
                </a:solidFill>
                <a:latin typeface="Times New Roman"/>
                <a:ea typeface="Times New Roman"/>
                <a:cs typeface="Times New Roman"/>
                <a:sym typeface="Times New Roman"/>
              </a:rPr>
              <a:t>K.R. Road, V.V. </a:t>
            </a:r>
            <a:r>
              <a:rPr lang="en-US" sz="1600" b="0" i="0" u="none" strike="noStrike" cap="none" dirty="0" err="1">
                <a:solidFill>
                  <a:srgbClr val="FFFFFF"/>
                </a:solidFill>
                <a:latin typeface="Times New Roman"/>
                <a:ea typeface="Times New Roman"/>
                <a:cs typeface="Times New Roman"/>
                <a:sym typeface="Times New Roman"/>
              </a:rPr>
              <a:t>Pura</a:t>
            </a:r>
            <a:r>
              <a:rPr lang="en-US" sz="1600" b="0" i="0" u="none" strike="noStrike" cap="none" dirty="0">
                <a:solidFill>
                  <a:srgbClr val="FFFFFF"/>
                </a:solidFill>
                <a:latin typeface="Times New Roman"/>
                <a:ea typeface="Times New Roman"/>
                <a:cs typeface="Times New Roman"/>
                <a:sym typeface="Times New Roman"/>
              </a:rPr>
              <a:t>, Bengaluru.-560004.</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12500"/>
              </a:lnSpc>
              <a:spcBef>
                <a:spcPts val="0"/>
              </a:spcBef>
              <a:spcAft>
                <a:spcPts val="0"/>
              </a:spcAft>
              <a:buClr>
                <a:srgbClr val="FFFFFF"/>
              </a:buClr>
              <a:buSzPts val="2400"/>
              <a:buFont typeface="Times New Roman"/>
              <a:buNone/>
            </a:pPr>
            <a:r>
              <a:rPr lang="en-US" sz="2400" b="1" i="0" u="none" strike="noStrike" cap="none" dirty="0">
                <a:solidFill>
                  <a:srgbClr val="FFFFFF"/>
                </a:solidFill>
                <a:latin typeface="Times New Roman"/>
                <a:ea typeface="Times New Roman"/>
                <a:cs typeface="Times New Roman"/>
                <a:sym typeface="Times New Roman"/>
              </a:rPr>
              <a:t>D</a:t>
            </a:r>
            <a:r>
              <a:rPr lang="en-US" sz="2000" b="1" i="0" u="none" strike="noStrike" cap="none" dirty="0">
                <a:solidFill>
                  <a:srgbClr val="FFFFFF"/>
                </a:solidFill>
                <a:latin typeface="Times New Roman"/>
                <a:ea typeface="Times New Roman"/>
                <a:cs typeface="Times New Roman"/>
                <a:sym typeface="Times New Roman"/>
              </a:rPr>
              <a:t>epartment of Computer Science &amp; Engineering</a:t>
            </a:r>
            <a:endParaRPr sz="1400" b="0" i="0" u="none" strike="noStrike" cap="none" dirty="0">
              <a:solidFill>
                <a:srgbClr val="000000"/>
              </a:solidFill>
              <a:latin typeface="Arial"/>
              <a:ea typeface="Arial"/>
              <a:cs typeface="Arial"/>
              <a:sym typeface="Arial"/>
            </a:endParaRPr>
          </a:p>
        </p:txBody>
      </p:sp>
      <p:grpSp>
        <p:nvGrpSpPr>
          <p:cNvPr id="147" name="Google Shape;147;g3213685595f_0_0"/>
          <p:cNvGrpSpPr/>
          <p:nvPr/>
        </p:nvGrpSpPr>
        <p:grpSpPr>
          <a:xfrm>
            <a:off x="203205" y="0"/>
            <a:ext cx="11892278" cy="1193253"/>
            <a:chOff x="203200" y="0"/>
            <a:chExt cx="11892278" cy="1192657"/>
          </a:xfrm>
        </p:grpSpPr>
        <p:pic>
          <p:nvPicPr>
            <p:cNvPr id="148" name="Google Shape;148;g3213685595f_0_0"/>
            <p:cNvPicPr preferRelativeResize="0"/>
            <p:nvPr/>
          </p:nvPicPr>
          <p:blipFill rotWithShape="1">
            <a:blip r:embed="rId3">
              <a:alphaModFix/>
            </a:blip>
            <a:srcRect/>
            <a:stretch/>
          </p:blipFill>
          <p:spPr>
            <a:xfrm>
              <a:off x="203200" y="0"/>
              <a:ext cx="1441958" cy="1192657"/>
            </a:xfrm>
            <a:prstGeom prst="rect">
              <a:avLst/>
            </a:prstGeom>
            <a:noFill/>
            <a:ln>
              <a:noFill/>
            </a:ln>
          </p:spPr>
        </p:pic>
        <p:pic>
          <p:nvPicPr>
            <p:cNvPr id="149" name="Google Shape;149;g3213685595f_0_0"/>
            <p:cNvPicPr preferRelativeResize="0"/>
            <p:nvPr/>
          </p:nvPicPr>
          <p:blipFill rotWithShape="1">
            <a:blip r:embed="rId4">
              <a:alphaModFix/>
            </a:blip>
            <a:srcRect/>
            <a:stretch/>
          </p:blipFill>
          <p:spPr>
            <a:xfrm>
              <a:off x="10653521" y="70713"/>
              <a:ext cx="1441957" cy="994054"/>
            </a:xfrm>
            <a:prstGeom prst="rect">
              <a:avLst/>
            </a:prstGeom>
            <a:noFill/>
            <a:ln>
              <a:noFill/>
            </a:ln>
          </p:spPr>
        </p:pic>
      </p:grpSp>
      <p:sp>
        <p:nvSpPr>
          <p:cNvPr id="150" name="Google Shape;150;g3213685595f_0_0"/>
          <p:cNvSpPr txBox="1"/>
          <p:nvPr/>
        </p:nvSpPr>
        <p:spPr>
          <a:xfrm>
            <a:off x="762000" y="1274762"/>
            <a:ext cx="10210800" cy="6414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a:solidFill>
                  <a:srgbClr val="4E67C8"/>
                </a:solidFill>
                <a:latin typeface="Times New Roman"/>
                <a:ea typeface="Times New Roman"/>
                <a:cs typeface="Times New Roman"/>
                <a:sym typeface="Times New Roman"/>
              </a:rPr>
              <a:t/>
            </a:r>
            <a:br>
              <a:rPr lang="en-US" sz="2800" b="1" i="0" u="none" strike="noStrike" cap="none">
                <a:solidFill>
                  <a:srgbClr val="4E67C8"/>
                </a:solidFill>
                <a:latin typeface="Times New Roman"/>
                <a:ea typeface="Times New Roman"/>
                <a:cs typeface="Times New Roman"/>
                <a:sym typeface="Times New Roman"/>
              </a:rPr>
            </a:br>
            <a:r>
              <a:rPr lang="en-US" sz="2800" b="1" i="0" u="none" strike="noStrike" cap="none">
                <a:solidFill>
                  <a:schemeClr val="dk1"/>
                </a:solidFill>
                <a:latin typeface="Times New Roman"/>
                <a:ea typeface="Times New Roman"/>
                <a:cs typeface="Times New Roman"/>
                <a:sym typeface="Times New Roman"/>
              </a:rPr>
              <a:t/>
            </a:r>
            <a:br>
              <a:rPr lang="en-US" sz="2800" b="1" i="0" u="none" strike="noStrike" cap="none">
                <a:solidFill>
                  <a:schemeClr val="dk1"/>
                </a:solidFill>
                <a:latin typeface="Times New Roman"/>
                <a:ea typeface="Times New Roman"/>
                <a:cs typeface="Times New Roman"/>
                <a:sym typeface="Times New Roman"/>
              </a:rPr>
            </a:br>
            <a:endParaRPr sz="1400" b="0" i="0" u="none" strike="noStrike" cap="none">
              <a:solidFill>
                <a:srgbClr val="000000"/>
              </a:solidFill>
              <a:latin typeface="Arial"/>
              <a:ea typeface="Arial"/>
              <a:cs typeface="Arial"/>
              <a:sym typeface="Arial"/>
            </a:endParaRPr>
          </a:p>
        </p:txBody>
      </p:sp>
      <p:sp>
        <p:nvSpPr>
          <p:cNvPr id="151" name="Google Shape;151;g3213685595f_0_0"/>
          <p:cNvSpPr txBox="1"/>
          <p:nvPr/>
        </p:nvSpPr>
        <p:spPr>
          <a:xfrm>
            <a:off x="120950" y="1502516"/>
            <a:ext cx="11892300" cy="4288500"/>
          </a:xfrm>
          <a:prstGeom prst="rect">
            <a:avLst/>
          </a:prstGeom>
          <a:noFill/>
          <a:ln>
            <a:noFill/>
          </a:ln>
        </p:spPr>
        <p:txBody>
          <a:bodyPr spcFirstLastPara="1" wrap="square" lIns="91425" tIns="45700" rIns="91425" bIns="45700" anchor="t" anchorCtr="0">
            <a:noAutofit/>
          </a:bodyPr>
          <a:lstStyle/>
          <a:p>
            <a:pPr marL="4191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a:ea typeface="Times New Roman"/>
                <a:cs typeface="Times New Roman"/>
                <a:sym typeface="Times New Roman"/>
              </a:rPr>
              <a:t>Data Analysis and Visualization:</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Times New Roman"/>
                <a:ea typeface="Times New Roman"/>
                <a:cs typeface="Times New Roman"/>
                <a:sym typeface="Times New Roman"/>
              </a:rPr>
              <a:t>           - Python</a:t>
            </a:r>
            <a:endParaRPr sz="2200" b="0" i="0" u="none" strike="noStrike" cap="none" dirty="0">
              <a:solidFill>
                <a:schemeClr val="dk1"/>
              </a:solidFill>
              <a:latin typeface="Times New Roman"/>
              <a:ea typeface="Times New Roman"/>
              <a:cs typeface="Times New Roman"/>
              <a:sym typeface="Times New Roman"/>
            </a:endParaRPr>
          </a:p>
          <a:p>
            <a:pPr marL="4191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a:ea typeface="Times New Roman"/>
                <a:cs typeface="Times New Roman"/>
                <a:sym typeface="Times New Roman"/>
              </a:rPr>
              <a:t>Front-End:</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Times New Roman"/>
                <a:ea typeface="Times New Roman"/>
                <a:cs typeface="Times New Roman"/>
                <a:sym typeface="Times New Roman"/>
              </a:rPr>
              <a:t>           - HTML</a:t>
            </a:r>
            <a:endParaRPr sz="2200" b="0" i="0" u="none" strike="noStrike" cap="none" dirty="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Times New Roman"/>
                <a:ea typeface="Times New Roman"/>
                <a:cs typeface="Times New Roman"/>
                <a:sym typeface="Times New Roman"/>
              </a:rPr>
              <a:t>     - CSS</a:t>
            </a:r>
            <a:endParaRPr sz="2200" b="0" i="0" u="none" strike="noStrike" cap="none" dirty="0">
              <a:solidFill>
                <a:schemeClr val="dk1"/>
              </a:solidFill>
              <a:latin typeface="Times New Roman"/>
              <a:ea typeface="Times New Roman"/>
              <a:cs typeface="Times New Roman"/>
              <a:sym typeface="Times New Roman"/>
            </a:endParaRPr>
          </a:p>
          <a:p>
            <a:pPr marL="4191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a:ea typeface="Times New Roman"/>
                <a:cs typeface="Times New Roman"/>
                <a:sym typeface="Times New Roman"/>
              </a:rPr>
              <a:t>API :</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chemeClr val="dk1"/>
                </a:solidFill>
                <a:latin typeface="Times New Roman"/>
                <a:ea typeface="Times New Roman"/>
                <a:cs typeface="Times New Roman"/>
                <a:sym typeface="Times New Roman"/>
              </a:rPr>
              <a:t>           - </a:t>
            </a:r>
            <a:r>
              <a:rPr lang="en-US" sz="2200" b="0" i="0" u="none" strike="noStrike" cap="none" dirty="0">
                <a:solidFill>
                  <a:schemeClr val="dk1"/>
                </a:solidFill>
                <a:latin typeface="Times New Roman"/>
                <a:ea typeface="Times New Roman"/>
                <a:cs typeface="Times New Roman"/>
                <a:sym typeface="Times New Roman"/>
              </a:rPr>
              <a:t>Flask</a:t>
            </a:r>
            <a:endParaRPr sz="2200" b="0" i="0" u="none" strike="noStrike" cap="none" dirty="0">
              <a:solidFill>
                <a:schemeClr val="dk1"/>
              </a:solidFill>
              <a:latin typeface="Times New Roman"/>
              <a:ea typeface="Times New Roman"/>
              <a:cs typeface="Times New Roman"/>
              <a:sym typeface="Times New Roman"/>
            </a:endParaRPr>
          </a:p>
          <a:p>
            <a:pPr marL="419100" marR="0" lvl="0" indent="-342900" algn="l" rtl="0">
              <a:lnSpc>
                <a:spcPct val="100000"/>
              </a:lnSpc>
              <a:spcBef>
                <a:spcPts val="0"/>
              </a:spcBef>
              <a:spcAft>
                <a:spcPts val="0"/>
              </a:spcAft>
              <a:buClr>
                <a:schemeClr val="dk1"/>
              </a:buClr>
              <a:buSzPts val="2400"/>
              <a:buFont typeface="Noto Sans Symbols"/>
              <a:buChar char="⮚"/>
            </a:pPr>
            <a:r>
              <a:rPr lang="en-US" sz="2400" b="1" i="0" u="none" strike="noStrike" cap="none" dirty="0">
                <a:solidFill>
                  <a:schemeClr val="dk1"/>
                </a:solidFill>
                <a:latin typeface="Times New Roman"/>
                <a:ea typeface="Times New Roman"/>
                <a:cs typeface="Times New Roman"/>
                <a:sym typeface="Times New Roman"/>
              </a:rPr>
              <a:t>Back-End:</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200" b="1" i="0" u="none" strike="noStrike" cap="none" dirty="0">
                <a:solidFill>
                  <a:schemeClr val="dk1"/>
                </a:solidFill>
                <a:latin typeface="Times New Roman"/>
                <a:ea typeface="Times New Roman"/>
                <a:cs typeface="Times New Roman"/>
                <a:sym typeface="Times New Roman"/>
              </a:rPr>
              <a:t>           -</a:t>
            </a:r>
            <a:r>
              <a:rPr lang="en-US" sz="2200" b="0" i="0" u="none" strike="noStrike" cap="none" dirty="0">
                <a:solidFill>
                  <a:schemeClr val="dk1"/>
                </a:solidFill>
                <a:latin typeface="Times New Roman"/>
                <a:ea typeface="Times New Roman"/>
                <a:cs typeface="Times New Roman"/>
                <a:sym typeface="Times New Roman"/>
              </a:rPr>
              <a:t> Python</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Times New Roman"/>
                <a:ea typeface="Times New Roman"/>
                <a:cs typeface="Times New Roman"/>
                <a:sym typeface="Times New Roman"/>
              </a:rPr>
              <a:t>           - Machine Learning Model: ANN</a:t>
            </a:r>
            <a:endParaRPr sz="2200" dirty="0"/>
          </a:p>
          <a:p>
            <a:pPr marL="0" marR="0" lvl="0" indent="0" algn="l" rtl="0">
              <a:lnSpc>
                <a:spcPct val="100000"/>
              </a:lnSpc>
              <a:spcBef>
                <a:spcPts val="0"/>
              </a:spcBef>
              <a:spcAft>
                <a:spcPts val="0"/>
              </a:spcAft>
              <a:buClr>
                <a:srgbClr val="000000"/>
              </a:buClr>
              <a:buSzPts val="2400"/>
              <a:buFont typeface="Arial"/>
              <a:buNone/>
            </a:pPr>
            <a:r>
              <a:rPr lang="en-US" sz="2200" b="0" i="0" u="none" strike="noStrike" cap="none" dirty="0">
                <a:solidFill>
                  <a:schemeClr val="dk1"/>
                </a:solidFill>
                <a:latin typeface="Times New Roman"/>
                <a:ea typeface="Times New Roman"/>
                <a:cs typeface="Times New Roman"/>
                <a:sym typeface="Times New Roman"/>
              </a:rPr>
              <a:t>           - Dataset : CSV files (train &amp; test)</a:t>
            </a:r>
            <a:r>
              <a:rPr lang="en-US" sz="2200" dirty="0">
                <a:solidFill>
                  <a:schemeClr val="dk1"/>
                </a:solidFill>
                <a:latin typeface="Times New Roman"/>
                <a:ea typeface="Times New Roman"/>
                <a:cs typeface="Times New Roman"/>
                <a:sym typeface="Times New Roman"/>
              </a:rPr>
              <a:t> sourced </a:t>
            </a:r>
            <a:r>
              <a:rPr lang="en-US" sz="2200" b="0" i="0" u="none" strike="noStrike" cap="none" dirty="0">
                <a:solidFill>
                  <a:schemeClr val="dk1"/>
                </a:solidFill>
                <a:latin typeface="Times New Roman"/>
                <a:ea typeface="Times New Roman"/>
                <a:cs typeface="Times New Roman"/>
                <a:sym typeface="Times New Roman"/>
              </a:rPr>
              <a:t>from Kaggle</a:t>
            </a:r>
            <a:endParaRPr sz="22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 </a:t>
            </a:r>
            <a:endParaRPr sz="2400" b="0" i="0" u="none" strike="noStrike" cap="none" dirty="0">
              <a:solidFill>
                <a:schemeClr val="dk1"/>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
        <p:nvSpPr>
          <p:cNvPr id="152" name="Google Shape;152;g3213685595f_0_0"/>
          <p:cNvSpPr txBox="1"/>
          <p:nvPr/>
        </p:nvSpPr>
        <p:spPr>
          <a:xfrm>
            <a:off x="381000" y="1066800"/>
            <a:ext cx="11811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53" name="Google Shape;153;g3213685595f_0_0"/>
          <p:cNvSpPr txBox="1"/>
          <p:nvPr/>
        </p:nvSpPr>
        <p:spPr>
          <a:xfrm>
            <a:off x="569900" y="1196625"/>
            <a:ext cx="10210800" cy="390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E67C8"/>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TOOLS AND TECHNOLOGIES</a:t>
            </a:r>
            <a:br>
              <a:rPr lang="en-US" sz="2800" b="1" i="0" u="none" strike="noStrike" cap="none" dirty="0">
                <a:solidFill>
                  <a:schemeClr val="dk1"/>
                </a:solidFill>
                <a:latin typeface="Times New Roman"/>
                <a:ea typeface="Times New Roman"/>
                <a:cs typeface="Times New Roman"/>
                <a:sym typeface="Times New Roman"/>
              </a:rPr>
            </a:b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2750</Words>
  <Application>Microsoft Office PowerPoint</Application>
  <PresentationFormat>Custom</PresentationFormat>
  <Paragraphs>399</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lpstr>Bangalore Institute of Technology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kartik gajendra</dc:creator>
  <cp:lastModifiedBy>admin</cp:lastModifiedBy>
  <cp:revision>114</cp:revision>
  <dcterms:created xsi:type="dcterms:W3CDTF">2023-10-26T17:54:44Z</dcterms:created>
  <dcterms:modified xsi:type="dcterms:W3CDTF">2024-12-13T18:13:07Z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2022-12-18T00:00:00Z</vt:filetime>
  </property>
  <property fmtid="{D5CDD505-2E9C-101B-9397-08002B2CF9AE}" pid="3" name="Creator">
    <vt:lpwstr>Microsoft® PowerPoint® 2010</vt:lpwstr>
  </property>
  <property fmtid="{D5CDD505-2E9C-101B-9397-08002B2CF9AE}" pid="4" name="LastSaved">
    <vt:filetime>2023-10-26T00:00:00Z</vt:filetime>
  </property>
</Properties>
</file>