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7" r:id="rId6"/>
    <p:sldId id="308" r:id="rId7"/>
    <p:sldId id="278" r:id="rId8"/>
    <p:sldId id="309" r:id="rId9"/>
    <p:sldId id="263" r:id="rId10"/>
    <p:sldId id="318" r:id="rId11"/>
    <p:sldId id="310" r:id="rId12"/>
    <p:sldId id="311" r:id="rId13"/>
    <p:sldId id="319" r:id="rId14"/>
    <p:sldId id="312" r:id="rId15"/>
    <p:sldId id="314" r:id="rId16"/>
    <p:sldId id="321" r:id="rId17"/>
    <p:sldId id="322"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62" d="100"/>
          <a:sy n="62" d="100"/>
        </p:scale>
        <p:origin x="828" y="2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65233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894558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2034284"/>
            <a:ext cx="10360152" cy="2946114"/>
          </a:xfrm>
        </p:spPr>
        <p:txBody>
          <a:bodyPr anchor="ctr"/>
          <a:lstStyle/>
          <a:p>
            <a:r>
              <a:rPr lang="en-US" sz="6000" dirty="0"/>
              <a:t>Instagram User </a:t>
            </a:r>
            <a:br>
              <a:rPr lang="en-US" sz="6000" dirty="0"/>
            </a:br>
            <a:r>
              <a:rPr lang="en-US" sz="6000" dirty="0"/>
              <a:t>Analytics</a:t>
            </a:r>
            <a:br>
              <a:rPr lang="en-US"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3E0625-E5CF-3FE4-5288-7BDD266F3849}"/>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3" name="Title 10">
            <a:extLst>
              <a:ext uri="{FF2B5EF4-FFF2-40B4-BE49-F238E27FC236}">
                <a16:creationId xmlns:a16="http://schemas.microsoft.com/office/drawing/2014/main" id="{F0DF3945-3E4B-1BD9-0E50-C8C380EDE92A}"/>
              </a:ext>
            </a:extLst>
          </p:cNvPr>
          <p:cNvSpPr txBox="1">
            <a:spLocks/>
          </p:cNvSpPr>
          <p:nvPr/>
        </p:nvSpPr>
        <p:spPr>
          <a:xfrm>
            <a:off x="915924" y="689755"/>
            <a:ext cx="10360152" cy="11327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libri" panose="020F0502020204030204" pitchFamily="34" charset="0"/>
                <a:ea typeface="Calibri" panose="020F0502020204030204" pitchFamily="34" charset="0"/>
                <a:cs typeface="Calibri" panose="020F0502020204030204" pitchFamily="34" charset="0"/>
              </a:rPr>
              <a:t>QUESTION 7 : Bots &amp; Fake Accounts: Investors want to know if the platform is crowded with fake and dummy accounts.</a:t>
            </a:r>
          </a:p>
          <a:p>
            <a:r>
              <a:rPr lang="en-US" sz="1800" dirty="0">
                <a:latin typeface="Calibri" panose="020F0502020204030204" pitchFamily="34" charset="0"/>
                <a:ea typeface="Calibri" panose="020F0502020204030204" pitchFamily="34" charset="0"/>
                <a:cs typeface="Calibri" panose="020F0502020204030204" pitchFamily="34" charset="0"/>
              </a:rPr>
              <a:t>Your Task: Identify users (potential bots) who have liked every single photo on the site, as this is not typically possible for a normal user.</a:t>
            </a:r>
          </a:p>
        </p:txBody>
      </p:sp>
      <p:pic>
        <p:nvPicPr>
          <p:cNvPr id="4" name="Picture 3">
            <a:extLst>
              <a:ext uri="{FF2B5EF4-FFF2-40B4-BE49-F238E27FC236}">
                <a16:creationId xmlns:a16="http://schemas.microsoft.com/office/drawing/2014/main" id="{F759308E-908D-AEC4-C5F8-76F97D205516}"/>
              </a:ext>
            </a:extLst>
          </p:cNvPr>
          <p:cNvPicPr>
            <a:picLocks noChangeAspect="1"/>
          </p:cNvPicPr>
          <p:nvPr/>
        </p:nvPicPr>
        <p:blipFill>
          <a:blip r:embed="rId2"/>
          <a:stretch>
            <a:fillRect/>
          </a:stretch>
        </p:blipFill>
        <p:spPr>
          <a:xfrm>
            <a:off x="1093220" y="2305942"/>
            <a:ext cx="5731510" cy="2337977"/>
          </a:xfrm>
          <a:prstGeom prst="rect">
            <a:avLst/>
          </a:prstGeom>
        </p:spPr>
      </p:pic>
      <p:pic>
        <p:nvPicPr>
          <p:cNvPr id="5" name="Picture 4">
            <a:extLst>
              <a:ext uri="{FF2B5EF4-FFF2-40B4-BE49-F238E27FC236}">
                <a16:creationId xmlns:a16="http://schemas.microsoft.com/office/drawing/2014/main" id="{9F9A4CDA-1F16-B46B-093D-B0982DE40167}"/>
              </a:ext>
            </a:extLst>
          </p:cNvPr>
          <p:cNvPicPr>
            <a:picLocks noChangeAspect="1"/>
          </p:cNvPicPr>
          <p:nvPr/>
        </p:nvPicPr>
        <p:blipFill>
          <a:blip r:embed="rId3"/>
          <a:stretch>
            <a:fillRect/>
          </a:stretch>
        </p:blipFill>
        <p:spPr>
          <a:xfrm>
            <a:off x="7451895" y="2305942"/>
            <a:ext cx="2904455" cy="3988992"/>
          </a:xfrm>
          <a:prstGeom prst="rect">
            <a:avLst/>
          </a:prstGeom>
        </p:spPr>
      </p:pic>
    </p:spTree>
    <p:extLst>
      <p:ext uri="{BB962C8B-B14F-4D97-AF65-F5344CB8AC3E}">
        <p14:creationId xmlns:p14="http://schemas.microsoft.com/office/powerpoint/2010/main" val="2017874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339048" y="2039111"/>
            <a:ext cx="6955604" cy="3904488"/>
          </a:xfrm>
        </p:spPr>
        <p:txBody>
          <a:bodyPr>
            <a:normAutofit fontScale="92500"/>
          </a:bodyPr>
          <a:lstStyle/>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this project, I primarily used MySQL Workbench, a comprehensive tool tailored for MySQL database management and SQL querying. </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Its user-friendly interface and robust features, including SQL development, database design, and schema visualization, made it an ideal choice for handling tasks such as data analysis and query execution. </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MySQL Workbench's efficiency in writing and executing SQL queries, along with its database management capabilities, facilitated a smooth workflow in understanding the database structure, formulating queries, and deriving insights from the Instagram user data.</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Overall, MySQL Workbench proved to be a reliable and efficient tool for the project's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7EFAA9A-EF9C-BCBF-975B-335021774869}"/>
              </a:ext>
            </a:extLst>
          </p:cNvPr>
          <p:cNvSpPr>
            <a:spLocks noGrp="1"/>
          </p:cNvSpPr>
          <p:nvPr>
            <p:ph type="title"/>
          </p:nvPr>
        </p:nvSpPr>
        <p:spPr>
          <a:xfrm>
            <a:off x="657545" y="241231"/>
            <a:ext cx="5641848" cy="1530849"/>
          </a:xfrm>
        </p:spPr>
        <p:txBody>
          <a:bodyPr/>
          <a:lstStyle/>
          <a:p>
            <a:r>
              <a:rPr lang="en-US" dirty="0"/>
              <a:t>Tech-Stack Used</a:t>
            </a:r>
          </a:p>
        </p:txBody>
      </p:sp>
      <p:pic>
        <p:nvPicPr>
          <p:cNvPr id="4100" name="Picture 4">
            <a:extLst>
              <a:ext uri="{FF2B5EF4-FFF2-40B4-BE49-F238E27FC236}">
                <a16:creationId xmlns:a16="http://schemas.microsoft.com/office/drawing/2014/main" id="{19AA9E96-5D0D-25D7-C611-1EA628867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652" y="3906222"/>
            <a:ext cx="45857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04CA96E-2905-1390-9F7D-429BF626DEB4}"/>
              </a:ext>
            </a:extLst>
          </p:cNvPr>
          <p:cNvPicPr>
            <a:picLocks noChangeAspect="1"/>
          </p:cNvPicPr>
          <p:nvPr/>
        </p:nvPicPr>
        <p:blipFill>
          <a:blip r:embed="rId4"/>
          <a:stretch>
            <a:fillRect/>
          </a:stretch>
        </p:blipFill>
        <p:spPr>
          <a:xfrm>
            <a:off x="7294652" y="1006655"/>
            <a:ext cx="4585700" cy="2579456"/>
          </a:xfrm>
          <a:prstGeom prst="rect">
            <a:avLst/>
          </a:prstGeom>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7" name="Title 1">
            <a:extLst>
              <a:ext uri="{FF2B5EF4-FFF2-40B4-BE49-F238E27FC236}">
                <a16:creationId xmlns:a16="http://schemas.microsoft.com/office/drawing/2014/main" id="{8DE05D73-982C-FBCB-C8B3-B9C9E0FA683C}"/>
              </a:ext>
            </a:extLst>
          </p:cNvPr>
          <p:cNvSpPr>
            <a:spLocks noGrp="1"/>
          </p:cNvSpPr>
          <p:nvPr>
            <p:ph type="title"/>
          </p:nvPr>
        </p:nvSpPr>
        <p:spPr>
          <a:xfrm>
            <a:off x="3275076" y="287677"/>
            <a:ext cx="5641848" cy="683020"/>
          </a:xfrm>
        </p:spPr>
        <p:txBody>
          <a:bodyPr/>
          <a:lstStyle/>
          <a:p>
            <a:pPr algn="ctr"/>
            <a:r>
              <a:rPr lang="en-US" dirty="0"/>
              <a:t>Insights</a:t>
            </a:r>
          </a:p>
        </p:txBody>
      </p:sp>
      <p:sp>
        <p:nvSpPr>
          <p:cNvPr id="11" name="TextBox 10">
            <a:extLst>
              <a:ext uri="{FF2B5EF4-FFF2-40B4-BE49-F238E27FC236}">
                <a16:creationId xmlns:a16="http://schemas.microsoft.com/office/drawing/2014/main" id="{D6D1F81D-DDD6-7B05-0A03-91F9FA9EF6F6}"/>
              </a:ext>
            </a:extLst>
          </p:cNvPr>
          <p:cNvSpPr txBox="1"/>
          <p:nvPr/>
        </p:nvSpPr>
        <p:spPr>
          <a:xfrm>
            <a:off x="630148" y="970697"/>
            <a:ext cx="11154311" cy="6186309"/>
          </a:xfrm>
          <a:prstGeom prst="rect">
            <a:avLst/>
          </a:prstGeom>
          <a:noFill/>
        </p:spPr>
        <p:txBody>
          <a:bodyPr wrap="square" rtlCol="0">
            <a:sp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Through my research and analysis of Instagram user data, several key insights have emerged:</a:t>
            </a: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User Engagement Dynamics : The data revealed diverse patterns of user engagement, showcasing varying levels of activity across different user segments. This insight underscores the importance of understanding user behavior to tailor strategies that resonate with distinct audience segments.</a:t>
            </a:r>
          </a:p>
          <a:p>
            <a:r>
              <a:rPr lang="en-US" dirty="0">
                <a:latin typeface="Calibri" panose="020F0502020204030204" pitchFamily="34" charset="0"/>
                <a:ea typeface="Calibri" panose="020F0502020204030204" pitchFamily="34" charset="0"/>
                <a:cs typeface="Calibri" panose="020F0502020204030204" pitchFamily="34" charset="0"/>
              </a:rPr>
              <a:t>      - Eveline is the winner of the contest.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Recognition of Loyal Users : Identifying users who have been with the platform for an extended period sheds light    on the significance of acknowledging and rewarding loyalty. Such insights emphasize the need for cultivating strong relationships with devoted users to foster brand advocacy and long-term retention.</a:t>
            </a:r>
          </a:p>
          <a:p>
            <a:r>
              <a:rPr lang="en-US" sz="1800" dirty="0">
                <a:latin typeface="Calibri" panose="020F0502020204030204" pitchFamily="34" charset="0"/>
                <a:ea typeface="Calibri" panose="020F0502020204030204" pitchFamily="34" charset="0"/>
                <a:cs typeface="Calibri" panose="020F0502020204030204" pitchFamily="34" charset="0"/>
              </a:rPr>
              <a:t>       - </a:t>
            </a:r>
            <a:r>
              <a:rPr lang="en-US" dirty="0">
                <a:latin typeface="Calibri" panose="020F0502020204030204" pitchFamily="34" charset="0"/>
                <a:ea typeface="Calibri" panose="020F0502020204030204" pitchFamily="34" charset="0"/>
                <a:cs typeface="Calibri" panose="020F0502020204030204" pitchFamily="34" charset="0"/>
              </a:rPr>
              <a:t>Darby , </a:t>
            </a:r>
            <a:r>
              <a:rPr lang="en-US" dirty="0" err="1">
                <a:latin typeface="Calibri" panose="020F0502020204030204" pitchFamily="34" charset="0"/>
                <a:ea typeface="Calibri" panose="020F0502020204030204" pitchFamily="34" charset="0"/>
                <a:cs typeface="Calibri" panose="020F0502020204030204" pitchFamily="34" charset="0"/>
              </a:rPr>
              <a:t>emilio</a:t>
            </a:r>
            <a:r>
              <a:rPr lang="en-US" dirty="0">
                <a:latin typeface="Calibri" panose="020F0502020204030204" pitchFamily="34" charset="0"/>
                <a:ea typeface="Calibri" panose="020F0502020204030204" pitchFamily="34" charset="0"/>
                <a:cs typeface="Calibri" panose="020F0502020204030204" pitchFamily="34" charset="0"/>
              </a:rPr>
              <a:t> , Elenor , Nicole , Jordyn are the most loyal users .</a:t>
            </a: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Segmentation of Inactive Users : The identification of users who have never posted unveils opportunities for targeted re-engagement initiatives. Understanding the reasons behind user inactivity can inform personalized outreach efforts aimed at reigniting user interest and preventing attrition.</a:t>
            </a:r>
          </a:p>
          <a:p>
            <a:r>
              <a:rPr lang="en-US" dirty="0">
                <a:latin typeface="Calibri" panose="020F0502020204030204" pitchFamily="34" charset="0"/>
                <a:ea typeface="Calibri" panose="020F0502020204030204" pitchFamily="34" charset="0"/>
                <a:cs typeface="Calibri" panose="020F0502020204030204" pitchFamily="34" charset="0"/>
              </a:rPr>
              <a:t>      - Aniya , </a:t>
            </a:r>
            <a:r>
              <a:rPr lang="en-US" dirty="0" err="1">
                <a:latin typeface="Calibri" panose="020F0502020204030204" pitchFamily="34" charset="0"/>
                <a:ea typeface="Calibri" panose="020F0502020204030204" pitchFamily="34" charset="0"/>
                <a:cs typeface="Calibri" panose="020F0502020204030204" pitchFamily="34" charset="0"/>
              </a:rPr>
              <a:t>jaydn</a:t>
            </a:r>
            <a:r>
              <a:rPr lang="en-US" dirty="0">
                <a:latin typeface="Calibri" panose="020F0502020204030204" pitchFamily="34" charset="0"/>
                <a:ea typeface="Calibri" panose="020F0502020204030204" pitchFamily="34" charset="0"/>
                <a:cs typeface="Calibri" panose="020F0502020204030204" pitchFamily="34" charset="0"/>
              </a:rPr>
              <a:t> , mike ,</a:t>
            </a:r>
            <a:r>
              <a:rPr lang="en-US" dirty="0" err="1">
                <a:latin typeface="Calibri" panose="020F0502020204030204" pitchFamily="34" charset="0"/>
                <a:ea typeface="Calibri" panose="020F0502020204030204" pitchFamily="34" charset="0"/>
                <a:cs typeface="Calibri" panose="020F0502020204030204" pitchFamily="34" charset="0"/>
              </a:rPr>
              <a:t>nia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etc</a:t>
            </a:r>
            <a:r>
              <a:rPr lang="en-US" dirty="0">
                <a:latin typeface="Calibri" panose="020F0502020204030204" pitchFamily="34" charset="0"/>
                <a:ea typeface="Calibri" panose="020F0502020204030204" pitchFamily="34" charset="0"/>
                <a:cs typeface="Calibri" panose="020F0502020204030204" pitchFamily="34" charset="0"/>
              </a:rPr>
              <a:t> haven’t posted any photos so far .</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Insight into Content Trends : Analysis of popular hashtags offers valuable insights into emerging content trends and user interests. These findings can guide content creation strategies and partnerships with brands seeking to align with trending topics and themes.</a:t>
            </a:r>
          </a:p>
          <a:p>
            <a:r>
              <a:rPr lang="en-US" sz="1800" dirty="0">
                <a:latin typeface="Calibri" panose="020F0502020204030204" pitchFamily="34" charset="0"/>
                <a:ea typeface="Calibri" panose="020F0502020204030204" pitchFamily="34" charset="0"/>
                <a:cs typeface="Calibri" panose="020F0502020204030204" pitchFamily="34" charset="0"/>
              </a:rPr>
              <a:t>     - smile ,beach , party ,fun ,concert are the most used </a:t>
            </a:r>
            <a:r>
              <a:rPr lang="en-US" sz="1800" dirty="0" err="1">
                <a:latin typeface="Calibri" panose="020F0502020204030204" pitchFamily="34" charset="0"/>
                <a:ea typeface="Calibri" panose="020F0502020204030204" pitchFamily="34" charset="0"/>
                <a:cs typeface="Calibri" panose="020F0502020204030204" pitchFamily="34" charset="0"/>
              </a:rPr>
              <a:t>hastags</a:t>
            </a: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413214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11" name="TextBox 10">
            <a:extLst>
              <a:ext uri="{FF2B5EF4-FFF2-40B4-BE49-F238E27FC236}">
                <a16:creationId xmlns:a16="http://schemas.microsoft.com/office/drawing/2014/main" id="{D6D1F81D-DDD6-7B05-0A03-91F9FA9EF6F6}"/>
              </a:ext>
            </a:extLst>
          </p:cNvPr>
          <p:cNvSpPr txBox="1"/>
          <p:nvPr/>
        </p:nvSpPr>
        <p:spPr>
          <a:xfrm>
            <a:off x="901558" y="612844"/>
            <a:ext cx="10452242" cy="563231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Strategic Ad Campaign Timing : By pinpointing peak registration times, the research highlights optimal windows for launching ad campaigns to maximize visibility and user acquisition. Aligning marketing efforts with periods of heightened user activity can amplify campaign effectiveness and ROI.</a:t>
            </a:r>
          </a:p>
          <a:p>
            <a:r>
              <a:rPr lang="en-US" dirty="0">
                <a:latin typeface="Calibri" panose="020F0502020204030204" pitchFamily="34" charset="0"/>
                <a:ea typeface="Calibri" panose="020F0502020204030204" pitchFamily="34" charset="0"/>
                <a:cs typeface="Calibri" panose="020F0502020204030204" pitchFamily="34" charset="0"/>
              </a:rPr>
              <a:t>     -  Thursday is the day when most users register on Instagram and best day to schedule a campaign.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Detection of Suspicious Accounts : The identification of users exhibiting behavior indicative of potential bots or fake accounts underscores the importance of maintaining platform integrity. Addressing such accounts is crucial for safeguarding user trust and preserving the authenticity of user interactions.</a:t>
            </a:r>
          </a:p>
          <a:p>
            <a:r>
              <a:rPr lang="en-US" sz="1800" dirty="0">
                <a:latin typeface="Calibri" panose="020F0502020204030204" pitchFamily="34" charset="0"/>
                <a:ea typeface="Calibri" panose="020F0502020204030204" pitchFamily="34" charset="0"/>
                <a:cs typeface="Calibri" panose="020F0502020204030204" pitchFamily="34" charset="0"/>
              </a:rPr>
              <a:t>     - Aniya , Jadyn , ollie , Rocio , </a:t>
            </a:r>
            <a:r>
              <a:rPr lang="en-US" sz="1800" dirty="0" err="1">
                <a:latin typeface="Calibri" panose="020F0502020204030204" pitchFamily="34" charset="0"/>
                <a:ea typeface="Calibri" panose="020F0502020204030204" pitchFamily="34" charset="0"/>
                <a:cs typeface="Calibri" panose="020F0502020204030204" pitchFamily="34" charset="0"/>
              </a:rPr>
              <a:t>etc</a:t>
            </a:r>
            <a:r>
              <a:rPr lang="en-US" sz="1800" dirty="0">
                <a:latin typeface="Calibri" panose="020F0502020204030204" pitchFamily="34" charset="0"/>
                <a:ea typeface="Calibri" panose="020F0502020204030204" pitchFamily="34" charset="0"/>
                <a:cs typeface="Calibri" panose="020F0502020204030204" pitchFamily="34" charset="0"/>
              </a:rPr>
              <a:t> are some of the bot &amp; fake accounts.</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Understanding User Content Creation Habits : Calculating the average number of posts per user provides insights into user-generated content trends and engagement levels. This understanding can inform content moderation strategies and platform enhancements aimed at fostering a vibrant and engaging user community.</a:t>
            </a:r>
          </a:p>
          <a:p>
            <a:r>
              <a:rPr lang="en-US" dirty="0">
                <a:latin typeface="Calibri" panose="020F0502020204030204" pitchFamily="34" charset="0"/>
                <a:ea typeface="Calibri" panose="020F0502020204030204" pitchFamily="34" charset="0"/>
                <a:cs typeface="Calibri" panose="020F0502020204030204" pitchFamily="34" charset="0"/>
              </a:rPr>
              <a:t>    - </a:t>
            </a:r>
            <a:r>
              <a:rPr lang="en-US" dirty="0" err="1">
                <a:latin typeface="Calibri" panose="020F0502020204030204" pitchFamily="34" charset="0"/>
                <a:ea typeface="Calibri" panose="020F0502020204030204" pitchFamily="34" charset="0"/>
                <a:cs typeface="Calibri" panose="020F0502020204030204" pitchFamily="34" charset="0"/>
              </a:rPr>
              <a:t>Avg_posts</a:t>
            </a:r>
            <a:r>
              <a:rPr lang="en-US" dirty="0">
                <a:latin typeface="Calibri" panose="020F0502020204030204" pitchFamily="34" charset="0"/>
                <a:ea typeface="Calibri" panose="020F0502020204030204" pitchFamily="34" charset="0"/>
                <a:cs typeface="Calibri" panose="020F0502020204030204" pitchFamily="34" charset="0"/>
              </a:rPr>
              <a:t> per user : 3.4730 and </a:t>
            </a:r>
            <a:r>
              <a:rPr lang="en-US" dirty="0" err="1">
                <a:latin typeface="Calibri" panose="020F0502020204030204" pitchFamily="34" charset="0"/>
                <a:ea typeface="Calibri" panose="020F0502020204030204" pitchFamily="34" charset="0"/>
                <a:cs typeface="Calibri" panose="020F0502020204030204" pitchFamily="34" charset="0"/>
              </a:rPr>
              <a:t>photos_per_user</a:t>
            </a:r>
            <a:r>
              <a:rPr lang="en-US" dirty="0">
                <a:latin typeface="Calibri" panose="020F0502020204030204" pitchFamily="34" charset="0"/>
                <a:ea typeface="Calibri" panose="020F0502020204030204" pitchFamily="34" charset="0"/>
                <a:cs typeface="Calibri" panose="020F0502020204030204" pitchFamily="34" charset="0"/>
              </a:rPr>
              <a:t> ratio : 2.5700</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In conclusion, these research findings offer actionable insights that can inform strategic decision-making processes, drive user engagement initiatives, and contribute to the continued growth and success of the Instagram platform.</a:t>
            </a:r>
          </a:p>
          <a:p>
            <a:endParaRPr lang="en-IN" dirty="0"/>
          </a:p>
        </p:txBody>
      </p:sp>
    </p:spTree>
    <p:extLst>
      <p:ext uri="{BB962C8B-B14F-4D97-AF65-F5344CB8AC3E}">
        <p14:creationId xmlns:p14="http://schemas.microsoft.com/office/powerpoint/2010/main" val="396376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657545" y="1566499"/>
            <a:ext cx="6030931" cy="4608481"/>
          </a:xfrm>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Through this project, I successfully extracted meaningful insights from Instagram user data, which can guide decision-making processes for the product team. The analysis provides actionable information for rewarding loyal users, engaging inactive users, conducting contests, optimizing hashtag usage, and scheduling ad campaigns. These insights can contribute to the growth and improvement of Instagram as a leading social media platform.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findings are gold for the product team, giving them the ammo they need to make smart decisions. From identifying the oldest users for rewards to figuring out how to wake up those silent users, and even determining who won a contest based on likes – it's all there. Plus, we've got some killer intel on the top hashtags and the best days to drop those ads. This stuff isn't just interesting; it's the key to leveling up Instagram and keeping it at the top of the social media game.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7EFAA9A-EF9C-BCBF-975B-335021774869}"/>
              </a:ext>
            </a:extLst>
          </p:cNvPr>
          <p:cNvSpPr>
            <a:spLocks noGrp="1"/>
          </p:cNvSpPr>
          <p:nvPr>
            <p:ph type="title"/>
          </p:nvPr>
        </p:nvSpPr>
        <p:spPr>
          <a:xfrm>
            <a:off x="3275076" y="513707"/>
            <a:ext cx="5641848" cy="724116"/>
          </a:xfrm>
        </p:spPr>
        <p:txBody>
          <a:bodyPr/>
          <a:lstStyle/>
          <a:p>
            <a:pPr algn="ctr"/>
            <a:r>
              <a:rPr lang="en-US" dirty="0"/>
              <a:t>Results</a:t>
            </a:r>
          </a:p>
        </p:txBody>
      </p:sp>
      <p:pic>
        <p:nvPicPr>
          <p:cNvPr id="5122" name="Picture 2">
            <a:extLst>
              <a:ext uri="{FF2B5EF4-FFF2-40B4-BE49-F238E27FC236}">
                <a16:creationId xmlns:a16="http://schemas.microsoft.com/office/drawing/2014/main" id="{66E41812-EEE7-0C7B-5C78-07D6C3DDB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42" y="1959260"/>
            <a:ext cx="5189701" cy="293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26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981200" y="1942084"/>
            <a:ext cx="8229600" cy="1905319"/>
          </a:xfrm>
        </p:spPr>
        <p:txBody>
          <a:bodyPr/>
          <a:lstStyle/>
          <a:p>
            <a:pPr algn="ctr"/>
            <a:r>
              <a:rPr lang="en-US" sz="6000"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3650339" y="3963255"/>
            <a:ext cx="4891321" cy="908725"/>
          </a:xfrm>
        </p:spPr>
        <p:txBody>
          <a:bodyPr anchor="ctr"/>
          <a:lstStyle/>
          <a:p>
            <a:r>
              <a:rPr lang="en-US" sz="2800" dirty="0"/>
              <a:t>Done by :Varunika </a:t>
            </a:r>
            <a:r>
              <a:rPr lang="en-US" sz="2800" dirty="0" err="1"/>
              <a:t>naini</a:t>
            </a:r>
            <a:endParaRPr lang="en-US" sz="2800" dirty="0"/>
          </a:p>
          <a:p>
            <a:endParaRPr lang="en-US" dirty="0"/>
          </a:p>
        </p:txBody>
      </p:sp>
      <p:sp>
        <p:nvSpPr>
          <p:cNvPr id="2" name="TextBox 1">
            <a:extLst>
              <a:ext uri="{FF2B5EF4-FFF2-40B4-BE49-F238E27FC236}">
                <a16:creationId xmlns:a16="http://schemas.microsoft.com/office/drawing/2014/main" id="{0077D517-88E0-30B7-D54C-F572AE091811}"/>
              </a:ext>
            </a:extLst>
          </p:cNvPr>
          <p:cNvSpPr txBox="1"/>
          <p:nvPr/>
        </p:nvSpPr>
        <p:spPr>
          <a:xfrm>
            <a:off x="4411037" y="4427621"/>
            <a:ext cx="3369924" cy="369332"/>
          </a:xfrm>
          <a:prstGeom prst="rect">
            <a:avLst/>
          </a:prstGeom>
          <a:noFill/>
        </p:spPr>
        <p:txBody>
          <a:bodyPr wrap="square" rtlCol="0">
            <a:spAutoFit/>
          </a:bodyPr>
          <a:lstStyle/>
          <a:p>
            <a:r>
              <a:rPr lang="en-IN" dirty="0"/>
              <a:t>Email : varunikaanaini@gmail.com</a:t>
            </a:r>
          </a:p>
        </p:txBody>
      </p:sp>
      <p:sp>
        <p:nvSpPr>
          <p:cNvPr id="3" name="TextBox 2">
            <a:extLst>
              <a:ext uri="{FF2B5EF4-FFF2-40B4-BE49-F238E27FC236}">
                <a16:creationId xmlns:a16="http://schemas.microsoft.com/office/drawing/2014/main" id="{7C9F8498-A745-758C-784F-0D1058DE5B6D}"/>
              </a:ext>
            </a:extLst>
          </p:cNvPr>
          <p:cNvSpPr txBox="1"/>
          <p:nvPr/>
        </p:nvSpPr>
        <p:spPr>
          <a:xfrm>
            <a:off x="2500044" y="4917401"/>
            <a:ext cx="7191910" cy="369332"/>
          </a:xfrm>
          <a:prstGeom prst="rect">
            <a:avLst/>
          </a:prstGeom>
          <a:noFill/>
        </p:spPr>
        <p:txBody>
          <a:bodyPr wrap="square" rtlCol="0">
            <a:spAutoFit/>
          </a:bodyPr>
          <a:lstStyle/>
          <a:p>
            <a:pPr algn="ctr"/>
            <a:r>
              <a:rPr lang="en-IN" dirty="0"/>
              <a:t>Note : SQL file with queries has been attached to the drive link as reference</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3600"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202138839"/>
              </p:ext>
            </p:extLst>
          </p:nvPr>
        </p:nvGraphicFramePr>
        <p:xfrm>
          <a:off x="6869113" y="1143000"/>
          <a:ext cx="4190999" cy="4826783"/>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effectLst/>
                          <a:latin typeface="+mj-lt"/>
                          <a:ea typeface="+mn-ea"/>
                          <a:cs typeface="+mn-cs"/>
                        </a:rPr>
                        <a:t>1 .</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effectLst/>
                          <a:latin typeface="+mj-lt"/>
                          <a:ea typeface="+mn-ea"/>
                          <a:cs typeface="+mn-cs"/>
                        </a:rPr>
                        <a:t>Project Description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IN" sz="2800" kern="1200" dirty="0">
                          <a:solidFill>
                            <a:schemeClr val="tx1"/>
                          </a:solidFill>
                          <a:effectLst/>
                          <a:latin typeface="+mj-lt"/>
                          <a:ea typeface="+mn-ea"/>
                          <a:cs typeface="+mn-cs"/>
                        </a:rPr>
                        <a:t>2.</a:t>
                      </a:r>
                    </a:p>
                    <a:p>
                      <a:pPr algn="r"/>
                      <a:r>
                        <a:rPr lang="en-IN" sz="2800" kern="1200" dirty="0">
                          <a:solidFill>
                            <a:schemeClr val="tx1"/>
                          </a:solidFill>
                          <a:effectLst/>
                          <a:latin typeface="+mj-lt"/>
                          <a:ea typeface="+mn-ea"/>
                          <a:cs typeface="+mn-cs"/>
                        </a:rPr>
                        <a:t>Approach</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IN" sz="2800" b="0" i="0" kern="1200" dirty="0">
                          <a:solidFill>
                            <a:schemeClr val="tx1"/>
                          </a:solidFill>
                          <a:effectLst/>
                          <a:latin typeface="+mj-lt"/>
                          <a:ea typeface="+mn-ea"/>
                          <a:cs typeface="+mn-cs"/>
                        </a:rPr>
                        <a:t>3.</a:t>
                      </a:r>
                    </a:p>
                    <a:p>
                      <a:pPr algn="r"/>
                      <a:r>
                        <a:rPr lang="en-IN" sz="2800" b="0" i="0" kern="1200" dirty="0">
                          <a:solidFill>
                            <a:schemeClr val="tx1"/>
                          </a:solidFill>
                          <a:effectLst/>
                          <a:latin typeface="+mj-lt"/>
                          <a:ea typeface="+mn-ea"/>
                          <a:cs typeface="+mn-cs"/>
                        </a:rPr>
                        <a:t>Tech-Stack Used</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dirty="0">
                          <a:solidFill>
                            <a:schemeClr val="tx1"/>
                          </a:solidFill>
                          <a:effectLst/>
                          <a:latin typeface="+mj-lt"/>
                          <a:ea typeface="+mn-ea"/>
                          <a:cs typeface="+mn-cs"/>
                        </a:rPr>
                        <a:t>4.</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dirty="0">
                          <a:solidFill>
                            <a:schemeClr val="tx1"/>
                          </a:solidFill>
                          <a:effectLst/>
                          <a:latin typeface="+mj-lt"/>
                          <a:ea typeface="+mn-ea"/>
                          <a:cs typeface="+mn-cs"/>
                        </a:rPr>
                        <a:t>Insights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dirty="0">
                          <a:solidFill>
                            <a:schemeClr val="tx1"/>
                          </a:solidFill>
                          <a:effectLst/>
                          <a:latin typeface="+mj-lt"/>
                          <a:ea typeface="+mn-ea"/>
                          <a:cs typeface="+mn-cs"/>
                        </a:rPr>
                        <a:t>5.</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dirty="0">
                          <a:solidFill>
                            <a:schemeClr val="tx1"/>
                          </a:solidFill>
                          <a:effectLst/>
                          <a:latin typeface="+mj-lt"/>
                          <a:ea typeface="+mn-ea"/>
                          <a:cs typeface="+mn-cs"/>
                        </a:rPr>
                        <a:t>Result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54152" y="369870"/>
            <a:ext cx="5641848" cy="1530849"/>
          </a:xfrm>
        </p:spPr>
        <p:txBody>
          <a:bodyPr/>
          <a:lstStyle/>
          <a:p>
            <a:pPr algn="ctr"/>
            <a:r>
              <a:rPr lang="en-US" dirty="0"/>
              <a:t>Project Description</a:t>
            </a:r>
          </a:p>
        </p:txBody>
      </p:sp>
      <p:sp>
        <p:nvSpPr>
          <p:cNvPr id="4" name="TextBox 3">
            <a:extLst>
              <a:ext uri="{FF2B5EF4-FFF2-40B4-BE49-F238E27FC236}">
                <a16:creationId xmlns:a16="http://schemas.microsoft.com/office/drawing/2014/main" id="{9ACE1F43-DC55-C080-A2A6-AD3F1BA9C427}"/>
              </a:ext>
            </a:extLst>
          </p:cNvPr>
          <p:cNvSpPr txBox="1"/>
          <p:nvPr/>
        </p:nvSpPr>
        <p:spPr>
          <a:xfrm>
            <a:off x="329711" y="1982912"/>
            <a:ext cx="6419259"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objective of this project is to evaluate Instagram app users’ interactions and engagement using SQL and MySQL Workbench.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It helps provide useful insights for the product team of Instagram, hence enabling them to make informed choices on the future path of the app.</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purpose of this project is to leverage SQL skills to analyze user interactions and engagement with the Instagram app.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By extracting meaningful insights from the provided database, we aim to assist the product team in making informed decisions to enhance the Instagram platform's user experience and drive business growth</a:t>
            </a:r>
          </a:p>
          <a:p>
            <a:endParaRPr lang="en-US" dirty="0"/>
          </a:p>
        </p:txBody>
      </p:sp>
      <p:pic>
        <p:nvPicPr>
          <p:cNvPr id="9" name="Picture Placeholder 8">
            <a:extLst>
              <a:ext uri="{FF2B5EF4-FFF2-40B4-BE49-F238E27FC236}">
                <a16:creationId xmlns:a16="http://schemas.microsoft.com/office/drawing/2014/main" id="{00C733DE-5882-CCF1-C4F4-DA73056F3CDD}"/>
              </a:ext>
            </a:extLst>
          </p:cNvPr>
          <p:cNvPicPr>
            <a:picLocks noGrp="1" noChangeAspect="1"/>
          </p:cNvPicPr>
          <p:nvPr>
            <p:ph type="pic" idx="1"/>
          </p:nvPr>
        </p:nvPicPr>
        <p:blipFill>
          <a:blip r:embed="rId3"/>
          <a:srcRect l="22731" r="22731"/>
          <a:stretch>
            <a:fillRect/>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5D051-4FE8-FA1B-8818-5B1907590882}"/>
              </a:ext>
            </a:extLst>
          </p:cNvPr>
          <p:cNvSpPr txBox="1"/>
          <p:nvPr/>
        </p:nvSpPr>
        <p:spPr>
          <a:xfrm>
            <a:off x="5046133" y="1961201"/>
            <a:ext cx="6513815" cy="3416320"/>
          </a:xfrm>
          <a:prstGeom prst="rect">
            <a:avLst/>
          </a:prstGeom>
          <a:noFill/>
        </p:spPr>
        <p:txBody>
          <a:bodyPr wrap="square" rtlCol="0">
            <a:spAutoFit/>
          </a:bodyPr>
          <a:lstStyle/>
          <a:p>
            <a:endParaRPr lang="en-US" dirty="0"/>
          </a:p>
          <a:p>
            <a:r>
              <a:rPr lang="en-US" dirty="0">
                <a:latin typeface="Calibri" panose="020F0502020204030204" pitchFamily="34" charset="0"/>
                <a:ea typeface="Calibri" panose="020F0502020204030204" pitchFamily="34" charset="0"/>
                <a:cs typeface="Calibri" panose="020F0502020204030204" pitchFamily="34" charset="0"/>
              </a:rPr>
              <a:t>1.  Understanding the Data : Initially, I decided to examine the structure and content of the database that was provided, using MySQL Workbench in particular. This included looking at tables, columns and how they relate to each other with an aim of getting clear understanding of what data is available.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2.  Formulating SQL Queries : Afterwards, I created tailored SQL queries for every specific question from the management team. These were meant to pull out needed information from the database concerning user behavior questions, engagement metrics and other key performance indicators.</a:t>
            </a:r>
          </a:p>
        </p:txBody>
      </p:sp>
      <p:sp>
        <p:nvSpPr>
          <p:cNvPr id="12" name="Title 1">
            <a:extLst>
              <a:ext uri="{FF2B5EF4-FFF2-40B4-BE49-F238E27FC236}">
                <a16:creationId xmlns:a16="http://schemas.microsoft.com/office/drawing/2014/main" id="{3367C548-101A-2829-2929-ED678EFA3461}"/>
              </a:ext>
            </a:extLst>
          </p:cNvPr>
          <p:cNvSpPr>
            <a:spLocks noGrp="1"/>
          </p:cNvSpPr>
          <p:nvPr>
            <p:ph type="title"/>
          </p:nvPr>
        </p:nvSpPr>
        <p:spPr>
          <a:xfrm>
            <a:off x="5046133" y="261780"/>
            <a:ext cx="5641848" cy="1530849"/>
          </a:xfrm>
        </p:spPr>
        <p:txBody>
          <a:bodyPr/>
          <a:lstStyle/>
          <a:p>
            <a:pPr algn="ctr"/>
            <a:r>
              <a:rPr lang="en-US" dirty="0"/>
              <a:t>Approach</a:t>
            </a:r>
          </a:p>
        </p:txBody>
      </p:sp>
      <p:pic>
        <p:nvPicPr>
          <p:cNvPr id="2050" name="Picture 2">
            <a:extLst>
              <a:ext uri="{FF2B5EF4-FFF2-40B4-BE49-F238E27FC236}">
                <a16:creationId xmlns:a16="http://schemas.microsoft.com/office/drawing/2014/main" id="{34F606FC-A913-FA79-7CDC-30AD50016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33" y="1866280"/>
            <a:ext cx="4359951" cy="360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38381" y="1093888"/>
            <a:ext cx="9051533" cy="4443881"/>
          </a:xfrm>
        </p:spPr>
        <p:txBody>
          <a:bodyPr>
            <a:no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3.  Executing Queries : Then I executed SQL queries on the database through MySQL Workbench for which accuracy and efficiency were ensured during extraction process taking into account all necessary joins, aggregations or conditions required.</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4.  Analyzing Results : Next after running queries; meaningful insights could be drawn if results are analyzed well enough. This involved examining data to observe patterns, trends, or irregularities in Instagram users’ interaction rates.</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5.  Preparing Insights Report : Lastly, I summarized my main findings and insights into a report format. The report outlined major insights as well as recommendations and actionable strategies for product team based on Instagram analysis done . This report served as a reference point for decision-making processes and future development efforts.</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Overall, my approach involved a systematic and structured analysis of the Instagram user data using SQL queries, followed by the preparation of actionable insights to guide the product team's decision-making processes.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2687" y="513707"/>
            <a:ext cx="10366625" cy="932791"/>
          </a:xfrm>
        </p:spPr>
        <p:txBody>
          <a:bodyPr anchor="b"/>
          <a:lstStyle/>
          <a:p>
            <a:r>
              <a:rPr lang="en-US" dirty="0"/>
              <a:t>Code and Outputs</a:t>
            </a:r>
          </a:p>
        </p:txBody>
      </p:sp>
      <p:sp>
        <p:nvSpPr>
          <p:cNvPr id="2" name="TextBox 1">
            <a:extLst>
              <a:ext uri="{FF2B5EF4-FFF2-40B4-BE49-F238E27FC236}">
                <a16:creationId xmlns:a16="http://schemas.microsoft.com/office/drawing/2014/main" id="{1BF92CB0-697E-AB17-4155-7741018DC594}"/>
              </a:ext>
            </a:extLst>
          </p:cNvPr>
          <p:cNvSpPr txBox="1"/>
          <p:nvPr/>
        </p:nvSpPr>
        <p:spPr>
          <a:xfrm>
            <a:off x="534256" y="1541937"/>
            <a:ext cx="11044719" cy="93279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QUESTION 1 : </a:t>
            </a:r>
            <a:r>
              <a:rPr lang="en-US" dirty="0">
                <a:latin typeface="Calibri" panose="020F0502020204030204" pitchFamily="34" charset="0"/>
                <a:ea typeface="Calibri" panose="020F0502020204030204" pitchFamily="34" charset="0"/>
                <a:cs typeface="Calibri" panose="020F0502020204030204" pitchFamily="34" charset="0"/>
              </a:rPr>
              <a:t>Loyal User Reward: The marketing team wants to reward the most loyal users, i.e., those who have been using the platform for the longest time.</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Your Task: Identify the five oldest users on Instagram from the provided database.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918694F-5CAF-3C62-BE97-39D9888FB992}"/>
              </a:ext>
            </a:extLst>
          </p:cNvPr>
          <p:cNvPicPr>
            <a:picLocks noChangeAspect="1"/>
          </p:cNvPicPr>
          <p:nvPr/>
        </p:nvPicPr>
        <p:blipFill>
          <a:blip r:embed="rId3"/>
          <a:stretch>
            <a:fillRect/>
          </a:stretch>
        </p:blipFill>
        <p:spPr>
          <a:xfrm>
            <a:off x="661706" y="2718281"/>
            <a:ext cx="5433355" cy="1924050"/>
          </a:xfrm>
          <a:prstGeom prst="rect">
            <a:avLst/>
          </a:prstGeom>
        </p:spPr>
      </p:pic>
      <p:pic>
        <p:nvPicPr>
          <p:cNvPr id="4" name="Picture 3">
            <a:extLst>
              <a:ext uri="{FF2B5EF4-FFF2-40B4-BE49-F238E27FC236}">
                <a16:creationId xmlns:a16="http://schemas.microsoft.com/office/drawing/2014/main" id="{6CE832BD-016F-C83E-8538-5FF257598A1A}"/>
              </a:ext>
            </a:extLst>
          </p:cNvPr>
          <p:cNvPicPr>
            <a:picLocks noChangeAspect="1"/>
          </p:cNvPicPr>
          <p:nvPr/>
        </p:nvPicPr>
        <p:blipFill>
          <a:blip r:embed="rId4"/>
          <a:stretch>
            <a:fillRect/>
          </a:stretch>
        </p:blipFill>
        <p:spPr>
          <a:xfrm>
            <a:off x="6359703" y="2718281"/>
            <a:ext cx="5219272" cy="1924050"/>
          </a:xfrm>
          <a:prstGeom prst="rect">
            <a:avLst/>
          </a:prstGeom>
        </p:spPr>
      </p:pic>
      <p:sp>
        <p:nvSpPr>
          <p:cNvPr id="6" name="TextBox 5">
            <a:extLst>
              <a:ext uri="{FF2B5EF4-FFF2-40B4-BE49-F238E27FC236}">
                <a16:creationId xmlns:a16="http://schemas.microsoft.com/office/drawing/2014/main" id="{008D42BD-6F64-3D13-769E-CC5A401B52CC}"/>
              </a:ext>
            </a:extLst>
          </p:cNvPr>
          <p:cNvSpPr txBox="1"/>
          <p:nvPr/>
        </p:nvSpPr>
        <p:spPr>
          <a:xfrm>
            <a:off x="661706" y="5085708"/>
            <a:ext cx="10917269"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QUESTION 2 : Inactive User Engagement: The team wants to encourage inactive users to start posting by sending them promotional emails.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Your Task: Identify users who have never posted a single photo on Instagram</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3D3A08-8C78-FBF7-9608-CF495D1957DA}"/>
              </a:ext>
            </a:extLst>
          </p:cNvPr>
          <p:cNvSpPr>
            <a:spLocks noGrp="1"/>
          </p:cNvSpPr>
          <p:nvPr>
            <p:ph type="sldNum" sz="quarter" idx="4"/>
          </p:nvPr>
        </p:nvSpPr>
        <p:spPr/>
        <p:txBody>
          <a:bodyPr/>
          <a:lstStyle/>
          <a:p>
            <a:fld id="{58FB4751-880F-D840-AAA9-3A15815CC996}" type="slidenum">
              <a:rPr lang="en-US" smtClean="0"/>
              <a:pPr/>
              <a:t>7</a:t>
            </a:fld>
            <a:endParaRPr lang="en-US" dirty="0"/>
          </a:p>
        </p:txBody>
      </p:sp>
      <p:pic>
        <p:nvPicPr>
          <p:cNvPr id="3" name="Picture 2">
            <a:extLst>
              <a:ext uri="{FF2B5EF4-FFF2-40B4-BE49-F238E27FC236}">
                <a16:creationId xmlns:a16="http://schemas.microsoft.com/office/drawing/2014/main" id="{9CB224E7-813C-1469-6CAD-2AFCA174AE93}"/>
              </a:ext>
            </a:extLst>
          </p:cNvPr>
          <p:cNvPicPr>
            <a:picLocks noChangeAspect="1"/>
          </p:cNvPicPr>
          <p:nvPr/>
        </p:nvPicPr>
        <p:blipFill>
          <a:blip r:embed="rId2"/>
          <a:stretch>
            <a:fillRect/>
          </a:stretch>
        </p:blipFill>
        <p:spPr>
          <a:xfrm>
            <a:off x="3319145" y="530247"/>
            <a:ext cx="5553710" cy="885825"/>
          </a:xfrm>
          <a:prstGeom prst="rect">
            <a:avLst/>
          </a:prstGeom>
        </p:spPr>
      </p:pic>
      <p:pic>
        <p:nvPicPr>
          <p:cNvPr id="4" name="Picture 3">
            <a:extLst>
              <a:ext uri="{FF2B5EF4-FFF2-40B4-BE49-F238E27FC236}">
                <a16:creationId xmlns:a16="http://schemas.microsoft.com/office/drawing/2014/main" id="{EDCA0A03-5FDC-516B-A5BB-1E40B1FBCCB3}"/>
              </a:ext>
            </a:extLst>
          </p:cNvPr>
          <p:cNvPicPr>
            <a:picLocks noChangeAspect="1"/>
          </p:cNvPicPr>
          <p:nvPr/>
        </p:nvPicPr>
        <p:blipFill>
          <a:blip r:embed="rId3"/>
          <a:stretch>
            <a:fillRect/>
          </a:stretch>
        </p:blipFill>
        <p:spPr>
          <a:xfrm>
            <a:off x="2003461" y="1872100"/>
            <a:ext cx="2909052" cy="4455653"/>
          </a:xfrm>
          <a:prstGeom prst="rect">
            <a:avLst/>
          </a:prstGeom>
        </p:spPr>
      </p:pic>
      <p:pic>
        <p:nvPicPr>
          <p:cNvPr id="5" name="Picture 4">
            <a:extLst>
              <a:ext uri="{FF2B5EF4-FFF2-40B4-BE49-F238E27FC236}">
                <a16:creationId xmlns:a16="http://schemas.microsoft.com/office/drawing/2014/main" id="{51CB288A-3CF4-B86F-F700-BA3835661489}"/>
              </a:ext>
            </a:extLst>
          </p:cNvPr>
          <p:cNvPicPr>
            <a:picLocks noChangeAspect="1"/>
          </p:cNvPicPr>
          <p:nvPr/>
        </p:nvPicPr>
        <p:blipFill>
          <a:blip r:embed="rId4"/>
          <a:stretch>
            <a:fillRect/>
          </a:stretch>
        </p:blipFill>
        <p:spPr>
          <a:xfrm>
            <a:off x="7159621" y="1834644"/>
            <a:ext cx="2909052" cy="4493109"/>
          </a:xfrm>
          <a:prstGeom prst="rect">
            <a:avLst/>
          </a:prstGeom>
        </p:spPr>
      </p:pic>
    </p:spTree>
    <p:extLst>
      <p:ext uri="{BB962C8B-B14F-4D97-AF65-F5344CB8AC3E}">
        <p14:creationId xmlns:p14="http://schemas.microsoft.com/office/powerpoint/2010/main" val="50493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472611"/>
            <a:ext cx="10360152" cy="914400"/>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QUESTION 3 : Contest Winner Declaration: The team has organized a contest where the user with the most likes on a single photo wins.</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Your Task: Determine the winner of the contest and provide their details to the team.</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3" name="Title 10">
            <a:extLst>
              <a:ext uri="{FF2B5EF4-FFF2-40B4-BE49-F238E27FC236}">
                <a16:creationId xmlns:a16="http://schemas.microsoft.com/office/drawing/2014/main" id="{6344E8D7-9123-CC15-B350-0DF85DF4083E}"/>
              </a:ext>
            </a:extLst>
          </p:cNvPr>
          <p:cNvSpPr txBox="1">
            <a:spLocks/>
          </p:cNvSpPr>
          <p:nvPr/>
        </p:nvSpPr>
        <p:spPr>
          <a:xfrm>
            <a:off x="914400" y="3419798"/>
            <a:ext cx="10360152" cy="91440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libri" panose="020F0502020204030204" pitchFamily="34" charset="0"/>
                <a:ea typeface="Calibri" panose="020F0502020204030204" pitchFamily="34" charset="0"/>
                <a:cs typeface="Calibri" panose="020F0502020204030204" pitchFamily="34" charset="0"/>
              </a:rPr>
              <a:t>QUESTION 4 : Hashtag Research: A partner brand wants to know the most popular hashtags to use in their posts to reach the most people.</a:t>
            </a:r>
          </a:p>
          <a:p>
            <a:r>
              <a:rPr lang="en-US" sz="1800" dirty="0">
                <a:latin typeface="Calibri" panose="020F0502020204030204" pitchFamily="34" charset="0"/>
                <a:ea typeface="Calibri" panose="020F0502020204030204" pitchFamily="34" charset="0"/>
                <a:cs typeface="Calibri" panose="020F0502020204030204" pitchFamily="34" charset="0"/>
              </a:rPr>
              <a:t>Your Task: Identify and suggest the top five most commonly used hashtags on the platform.</a:t>
            </a:r>
          </a:p>
        </p:txBody>
      </p:sp>
      <p:pic>
        <p:nvPicPr>
          <p:cNvPr id="4" name="Picture 3">
            <a:extLst>
              <a:ext uri="{FF2B5EF4-FFF2-40B4-BE49-F238E27FC236}">
                <a16:creationId xmlns:a16="http://schemas.microsoft.com/office/drawing/2014/main" id="{756130E5-31EB-85DF-D227-3D6FA22C7EBB}"/>
              </a:ext>
            </a:extLst>
          </p:cNvPr>
          <p:cNvPicPr>
            <a:picLocks noChangeAspect="1"/>
          </p:cNvPicPr>
          <p:nvPr/>
        </p:nvPicPr>
        <p:blipFill>
          <a:blip r:embed="rId3"/>
          <a:stretch>
            <a:fillRect/>
          </a:stretch>
        </p:blipFill>
        <p:spPr>
          <a:xfrm>
            <a:off x="1033772" y="1640011"/>
            <a:ext cx="4481311" cy="1446302"/>
          </a:xfrm>
          <a:prstGeom prst="rect">
            <a:avLst/>
          </a:prstGeom>
        </p:spPr>
      </p:pic>
      <p:pic>
        <p:nvPicPr>
          <p:cNvPr id="5" name="Picture 4">
            <a:extLst>
              <a:ext uri="{FF2B5EF4-FFF2-40B4-BE49-F238E27FC236}">
                <a16:creationId xmlns:a16="http://schemas.microsoft.com/office/drawing/2014/main" id="{BDC5A744-9A54-496F-E122-41B3D8F67404}"/>
              </a:ext>
            </a:extLst>
          </p:cNvPr>
          <p:cNvPicPr>
            <a:picLocks noChangeAspect="1"/>
          </p:cNvPicPr>
          <p:nvPr/>
        </p:nvPicPr>
        <p:blipFill>
          <a:blip r:embed="rId4"/>
          <a:stretch>
            <a:fillRect/>
          </a:stretch>
        </p:blipFill>
        <p:spPr>
          <a:xfrm>
            <a:off x="6219039" y="1640012"/>
            <a:ext cx="4235596" cy="1446301"/>
          </a:xfrm>
          <a:prstGeom prst="rect">
            <a:avLst/>
          </a:prstGeom>
        </p:spPr>
      </p:pic>
      <p:pic>
        <p:nvPicPr>
          <p:cNvPr id="6" name="Picture 5">
            <a:extLst>
              <a:ext uri="{FF2B5EF4-FFF2-40B4-BE49-F238E27FC236}">
                <a16:creationId xmlns:a16="http://schemas.microsoft.com/office/drawing/2014/main" id="{06AE1ECC-5D22-DAB8-2159-51E962C5812F}"/>
              </a:ext>
            </a:extLst>
          </p:cNvPr>
          <p:cNvPicPr>
            <a:picLocks noChangeAspect="1"/>
          </p:cNvPicPr>
          <p:nvPr/>
        </p:nvPicPr>
        <p:blipFill>
          <a:blip r:embed="rId5"/>
          <a:stretch>
            <a:fillRect/>
          </a:stretch>
        </p:blipFill>
        <p:spPr>
          <a:xfrm>
            <a:off x="1033772" y="4598198"/>
            <a:ext cx="4481311" cy="1729555"/>
          </a:xfrm>
          <a:prstGeom prst="rect">
            <a:avLst/>
          </a:prstGeom>
        </p:spPr>
      </p:pic>
      <p:pic>
        <p:nvPicPr>
          <p:cNvPr id="7" name="Picture 6">
            <a:extLst>
              <a:ext uri="{FF2B5EF4-FFF2-40B4-BE49-F238E27FC236}">
                <a16:creationId xmlns:a16="http://schemas.microsoft.com/office/drawing/2014/main" id="{EB74599C-BDFD-A096-4252-809CDE871AD9}"/>
              </a:ext>
            </a:extLst>
          </p:cNvPr>
          <p:cNvPicPr>
            <a:picLocks noChangeAspect="1"/>
          </p:cNvPicPr>
          <p:nvPr/>
        </p:nvPicPr>
        <p:blipFill>
          <a:blip r:embed="rId6"/>
          <a:stretch>
            <a:fillRect/>
          </a:stretch>
        </p:blipFill>
        <p:spPr>
          <a:xfrm>
            <a:off x="6594726" y="4598198"/>
            <a:ext cx="3319836" cy="1707096"/>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9" name="Title 10">
            <a:extLst>
              <a:ext uri="{FF2B5EF4-FFF2-40B4-BE49-F238E27FC236}">
                <a16:creationId xmlns:a16="http://schemas.microsoft.com/office/drawing/2014/main" id="{F2F6BCCA-21BC-6F73-CE9F-0C88AFFA3C96}"/>
              </a:ext>
            </a:extLst>
          </p:cNvPr>
          <p:cNvSpPr>
            <a:spLocks noGrp="1"/>
          </p:cNvSpPr>
          <p:nvPr>
            <p:ph type="title"/>
          </p:nvPr>
        </p:nvSpPr>
        <p:spPr>
          <a:xfrm>
            <a:off x="914400" y="328773"/>
            <a:ext cx="10360152" cy="914400"/>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QUESTION 5 : Ad Campaign Launch: The team wants to know the best day of the week to launch ads.</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Your Task: Determine the day of the week when most users register on Instagram. Provide insights on when to schedule an ad campaign.</a:t>
            </a:r>
          </a:p>
        </p:txBody>
      </p:sp>
      <p:sp>
        <p:nvSpPr>
          <p:cNvPr id="10" name="Title 10">
            <a:extLst>
              <a:ext uri="{FF2B5EF4-FFF2-40B4-BE49-F238E27FC236}">
                <a16:creationId xmlns:a16="http://schemas.microsoft.com/office/drawing/2014/main" id="{C1276F7F-F937-DCC1-0859-687726E811B9}"/>
              </a:ext>
            </a:extLst>
          </p:cNvPr>
          <p:cNvSpPr txBox="1">
            <a:spLocks/>
          </p:cNvSpPr>
          <p:nvPr/>
        </p:nvSpPr>
        <p:spPr>
          <a:xfrm>
            <a:off x="914400" y="3299391"/>
            <a:ext cx="10360152" cy="11327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libri" panose="020F0502020204030204" pitchFamily="34" charset="0"/>
                <a:ea typeface="Calibri" panose="020F0502020204030204" pitchFamily="34" charset="0"/>
                <a:cs typeface="Calibri" panose="020F0502020204030204" pitchFamily="34" charset="0"/>
              </a:rPr>
              <a:t>QUESTION 6 : User Engagement: Investors want to know if users are still active and posting on Instagram or if they are making fewer posts.</a:t>
            </a:r>
          </a:p>
          <a:p>
            <a:r>
              <a:rPr lang="en-US" sz="1800" dirty="0">
                <a:latin typeface="Calibri" panose="020F0502020204030204" pitchFamily="34" charset="0"/>
                <a:ea typeface="Calibri" panose="020F0502020204030204" pitchFamily="34" charset="0"/>
                <a:cs typeface="Calibri" panose="020F0502020204030204" pitchFamily="34" charset="0"/>
              </a:rPr>
              <a:t>Your Task: Calculate the average number of posts per user on Instagram. Also, provide the total number of photos on Instagram divided by the total number of users.</a:t>
            </a:r>
          </a:p>
        </p:txBody>
      </p:sp>
      <p:pic>
        <p:nvPicPr>
          <p:cNvPr id="13" name="Picture 12">
            <a:extLst>
              <a:ext uri="{FF2B5EF4-FFF2-40B4-BE49-F238E27FC236}">
                <a16:creationId xmlns:a16="http://schemas.microsoft.com/office/drawing/2014/main" id="{E27A1555-E43F-0F49-156A-FB1386179A01}"/>
              </a:ext>
            </a:extLst>
          </p:cNvPr>
          <p:cNvPicPr>
            <a:picLocks noChangeAspect="1"/>
          </p:cNvPicPr>
          <p:nvPr/>
        </p:nvPicPr>
        <p:blipFill>
          <a:blip r:embed="rId3"/>
          <a:stretch>
            <a:fillRect/>
          </a:stretch>
        </p:blipFill>
        <p:spPr>
          <a:xfrm>
            <a:off x="1052123" y="1418690"/>
            <a:ext cx="5379499" cy="1707754"/>
          </a:xfrm>
          <a:prstGeom prst="rect">
            <a:avLst/>
          </a:prstGeom>
        </p:spPr>
      </p:pic>
      <p:pic>
        <p:nvPicPr>
          <p:cNvPr id="14" name="Picture 13">
            <a:extLst>
              <a:ext uri="{FF2B5EF4-FFF2-40B4-BE49-F238E27FC236}">
                <a16:creationId xmlns:a16="http://schemas.microsoft.com/office/drawing/2014/main" id="{6AB6A51E-3CD5-20F5-62AA-9CEA339EEA9E}"/>
              </a:ext>
            </a:extLst>
          </p:cNvPr>
          <p:cNvPicPr>
            <a:picLocks noChangeAspect="1"/>
          </p:cNvPicPr>
          <p:nvPr/>
        </p:nvPicPr>
        <p:blipFill rotWithShape="1">
          <a:blip r:embed="rId4"/>
          <a:srcRect t="8504" b="15780"/>
          <a:stretch/>
        </p:blipFill>
        <p:spPr>
          <a:xfrm>
            <a:off x="7130265" y="1416120"/>
            <a:ext cx="3804129" cy="1374564"/>
          </a:xfrm>
          <a:prstGeom prst="rect">
            <a:avLst/>
          </a:prstGeom>
        </p:spPr>
      </p:pic>
      <p:pic>
        <p:nvPicPr>
          <p:cNvPr id="15" name="Picture 14">
            <a:extLst>
              <a:ext uri="{FF2B5EF4-FFF2-40B4-BE49-F238E27FC236}">
                <a16:creationId xmlns:a16="http://schemas.microsoft.com/office/drawing/2014/main" id="{BB6920C2-3F5E-36AD-1CAE-569E3D69513D}"/>
              </a:ext>
            </a:extLst>
          </p:cNvPr>
          <p:cNvPicPr>
            <a:picLocks noChangeAspect="1"/>
          </p:cNvPicPr>
          <p:nvPr/>
        </p:nvPicPr>
        <p:blipFill>
          <a:blip r:embed="rId5"/>
          <a:stretch>
            <a:fillRect/>
          </a:stretch>
        </p:blipFill>
        <p:spPr>
          <a:xfrm>
            <a:off x="914400" y="4737243"/>
            <a:ext cx="5517222" cy="1866472"/>
          </a:xfrm>
          <a:prstGeom prst="rect">
            <a:avLst/>
          </a:prstGeom>
        </p:spPr>
      </p:pic>
      <p:pic>
        <p:nvPicPr>
          <p:cNvPr id="16" name="Picture 15">
            <a:extLst>
              <a:ext uri="{FF2B5EF4-FFF2-40B4-BE49-F238E27FC236}">
                <a16:creationId xmlns:a16="http://schemas.microsoft.com/office/drawing/2014/main" id="{5256ACE9-D7A5-2721-A5FF-A6EC06BF6382}"/>
              </a:ext>
            </a:extLst>
          </p:cNvPr>
          <p:cNvPicPr>
            <a:picLocks noChangeAspect="1"/>
          </p:cNvPicPr>
          <p:nvPr/>
        </p:nvPicPr>
        <p:blipFill rotWithShape="1">
          <a:blip r:embed="rId6"/>
          <a:srcRect l="5979" t="12269" b="18879"/>
          <a:stretch/>
        </p:blipFill>
        <p:spPr>
          <a:xfrm>
            <a:off x="6708392" y="4737243"/>
            <a:ext cx="4976116" cy="1263721"/>
          </a:xfrm>
          <a:prstGeom prst="rect">
            <a:avLst/>
          </a:prstGeom>
        </p:spPr>
      </p:pic>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171</TotalTime>
  <Words>1543</Words>
  <Application>Microsoft Office PowerPoint</Application>
  <PresentationFormat>Widescreen</PresentationFormat>
  <Paragraphs>89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Gill Sans Nova Light</vt:lpstr>
      <vt:lpstr>Sagona Book</vt:lpstr>
      <vt:lpstr>Custom</vt:lpstr>
      <vt:lpstr>Instagram User  Analytics </vt:lpstr>
      <vt:lpstr>agenda</vt:lpstr>
      <vt:lpstr>Project Description</vt:lpstr>
      <vt:lpstr>Approach</vt:lpstr>
      <vt:lpstr>PowerPoint Presentation</vt:lpstr>
      <vt:lpstr>Code and Outputs</vt:lpstr>
      <vt:lpstr>PowerPoint Presentation</vt:lpstr>
      <vt:lpstr>QUESTION 3 : Contest Winner Declaration: The team has organized a contest where the user with the most likes on a single photo wins. Your Task: Determine the winner of the contest and provide their details to the team.</vt:lpstr>
      <vt:lpstr>QUESTION 5 : Ad Campaign Launch: The team wants to know the best day of the week to launch ads. Your Task: Determine the day of the week when most users register on Instagram. Provide insights on when to schedule an ad campaign.</vt:lpstr>
      <vt:lpstr>PowerPoint Presentation</vt:lpstr>
      <vt:lpstr>Tech-Stack Used</vt:lpstr>
      <vt:lpstr>Insights</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Varunika Naini</dc:creator>
  <cp:lastModifiedBy>Varunika Naini</cp:lastModifiedBy>
  <cp:revision>1</cp:revision>
  <dcterms:created xsi:type="dcterms:W3CDTF">2024-05-10T04:51:31Z</dcterms:created>
  <dcterms:modified xsi:type="dcterms:W3CDTF">2024-05-10T07:47:08Z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