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05" r:id="rId5"/>
    <p:sldId id="296" r:id="rId6"/>
    <p:sldId id="306" r:id="rId7"/>
    <p:sldId id="259" r:id="rId8"/>
    <p:sldId id="311" r:id="rId9"/>
    <p:sldId id="317" r:id="rId10"/>
    <p:sldId id="312" r:id="rId11"/>
    <p:sldId id="321" r:id="rId12"/>
    <p:sldId id="322" r:id="rId13"/>
    <p:sldId id="313" r:id="rId14"/>
    <p:sldId id="318" r:id="rId15"/>
    <p:sldId id="319" r:id="rId16"/>
    <p:sldId id="320" r:id="rId17"/>
    <p:sldId id="326" r:id="rId18"/>
    <p:sldId id="323" r:id="rId19"/>
    <p:sldId id="324" r:id="rId20"/>
    <p:sldId id="325" r:id="rId21"/>
    <p:sldId id="310" r:id="rId22"/>
    <p:sldId id="31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5/28/2024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5/28/2024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spreadsheets/d/1iRwFv_R5wTy-kBz5qZOrDLo0P42zoXmf/edit?usp=drive_link&amp;ouid=111207893615433807009&amp;rtpof=true&amp;sd=true" TargetMode="External"/><Relationship Id="rId2" Type="http://schemas.openxmlformats.org/officeDocument/2006/relationships/hyperlink" Target="mailto:varunikaanaini@gmail.com" TargetMode="External"/><Relationship Id="rId1" Type="http://schemas.openxmlformats.org/officeDocument/2006/relationships/slideLayout" Target="../slideLayouts/slideLayout14.xml"/><Relationship Id="rId4" Type="http://schemas.openxmlformats.org/officeDocument/2006/relationships/hyperlink" Target="https://www.loom.com/share/1abc58f3965c4800a8bb9f700e53f62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2206684"/>
            <a:ext cx="6693408" cy="1542356"/>
          </a:xfrm>
        </p:spPr>
        <p:txBody>
          <a:bodyPr/>
          <a:lstStyle/>
          <a:p>
            <a:r>
              <a:rPr lang="en-US" sz="4400" dirty="0"/>
              <a:t>ABC Call Volume</a:t>
            </a:r>
            <a:br>
              <a:rPr lang="en-US" sz="4400" dirty="0"/>
            </a:br>
            <a:r>
              <a:rPr lang="en-US" sz="4400" dirty="0"/>
              <a:t> Trend Analysis</a:t>
            </a:r>
            <a:endParaRPr lang="en-US" dirty="0"/>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596384" y="4651316"/>
            <a:ext cx="2999232" cy="438912"/>
          </a:xfrm>
        </p:spPr>
        <p:txBody>
          <a:bodyPr/>
          <a:lstStyle/>
          <a:p>
            <a:r>
              <a:rPr lang="en-US" dirty="0"/>
              <a:t>Varunika Naini</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Insights</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23" name="TextBox 22">
            <a:extLst>
              <a:ext uri="{FF2B5EF4-FFF2-40B4-BE49-F238E27FC236}">
                <a16:creationId xmlns:a16="http://schemas.microsoft.com/office/drawing/2014/main" id="{31D46D05-12A1-F09E-5845-8BB8EC4BA98A}"/>
              </a:ext>
            </a:extLst>
          </p:cNvPr>
          <p:cNvSpPr txBox="1"/>
          <p:nvPr/>
        </p:nvSpPr>
        <p:spPr>
          <a:xfrm>
            <a:off x="839788" y="2026135"/>
            <a:ext cx="9174822" cy="369332"/>
          </a:xfrm>
          <a:prstGeom prst="rect">
            <a:avLst/>
          </a:prstGeom>
          <a:noFill/>
        </p:spPr>
        <p:txBody>
          <a:bodyPr wrap="square" rtlCol="0">
            <a:spAutoFit/>
          </a:bodyPr>
          <a:lstStyle/>
          <a:p>
            <a:r>
              <a:rPr lang="en-IN" dirty="0">
                <a:solidFill>
                  <a:schemeClr val="accent2">
                    <a:lumMod val="50000"/>
                  </a:schemeClr>
                </a:solidFill>
                <a:latin typeface="Comic Sans MS" panose="030F0702030302020204" pitchFamily="66" charset="0"/>
              </a:rPr>
              <a:t>Question 1 : </a:t>
            </a:r>
            <a:r>
              <a:rPr lang="en-US" dirty="0">
                <a:solidFill>
                  <a:schemeClr val="accent2">
                    <a:lumMod val="50000"/>
                  </a:schemeClr>
                </a:solidFill>
                <a:latin typeface="Comic Sans MS" panose="030F0702030302020204" pitchFamily="66" charset="0"/>
              </a:rPr>
              <a:t>What is the average duration of calls for each time bucket?</a:t>
            </a:r>
            <a:endParaRPr lang="en-IN" dirty="0">
              <a:solidFill>
                <a:schemeClr val="accent2">
                  <a:lumMod val="50000"/>
                </a:schemeClr>
              </a:solidFill>
              <a:latin typeface="Comic Sans MS" panose="030F0702030302020204" pitchFamily="66" charset="0"/>
            </a:endParaRPr>
          </a:p>
        </p:txBody>
      </p:sp>
      <p:pic>
        <p:nvPicPr>
          <p:cNvPr id="4" name="Picture 3">
            <a:extLst>
              <a:ext uri="{FF2B5EF4-FFF2-40B4-BE49-F238E27FC236}">
                <a16:creationId xmlns:a16="http://schemas.microsoft.com/office/drawing/2014/main" id="{19040600-D316-6673-1F42-919EA538B6BF}"/>
              </a:ext>
            </a:extLst>
          </p:cNvPr>
          <p:cNvPicPr>
            <a:picLocks noChangeAspect="1"/>
          </p:cNvPicPr>
          <p:nvPr/>
        </p:nvPicPr>
        <p:blipFill>
          <a:blip r:embed="rId2"/>
          <a:stretch>
            <a:fillRect/>
          </a:stretch>
        </p:blipFill>
        <p:spPr>
          <a:xfrm>
            <a:off x="839788" y="2445951"/>
            <a:ext cx="6627364" cy="3574953"/>
          </a:xfrm>
          <a:prstGeom prst="rect">
            <a:avLst/>
          </a:prstGeom>
        </p:spPr>
      </p:pic>
      <p:pic>
        <p:nvPicPr>
          <p:cNvPr id="6" name="Picture 5">
            <a:extLst>
              <a:ext uri="{FF2B5EF4-FFF2-40B4-BE49-F238E27FC236}">
                <a16:creationId xmlns:a16="http://schemas.microsoft.com/office/drawing/2014/main" id="{56C52C2D-B216-F50A-D289-B116266A77D1}"/>
              </a:ext>
            </a:extLst>
          </p:cNvPr>
          <p:cNvPicPr>
            <a:picLocks noChangeAspect="1"/>
          </p:cNvPicPr>
          <p:nvPr/>
        </p:nvPicPr>
        <p:blipFill>
          <a:blip r:embed="rId3"/>
          <a:stretch>
            <a:fillRect/>
          </a:stretch>
        </p:blipFill>
        <p:spPr>
          <a:xfrm>
            <a:off x="7736440" y="2445950"/>
            <a:ext cx="3701318" cy="3574953"/>
          </a:xfrm>
          <a:prstGeom prst="rect">
            <a:avLst/>
          </a:prstGeom>
        </p:spPr>
      </p:pic>
    </p:spTree>
    <p:extLst>
      <p:ext uri="{BB962C8B-B14F-4D97-AF65-F5344CB8AC3E}">
        <p14:creationId xmlns:p14="http://schemas.microsoft.com/office/powerpoint/2010/main" val="206812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BDA01E-8519-95D6-752D-22CCD66CAF95}"/>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6" name="TextBox 5">
            <a:extLst>
              <a:ext uri="{FF2B5EF4-FFF2-40B4-BE49-F238E27FC236}">
                <a16:creationId xmlns:a16="http://schemas.microsoft.com/office/drawing/2014/main" id="{8624D56A-9272-0F50-FE44-FDFDFA39D742}"/>
              </a:ext>
            </a:extLst>
          </p:cNvPr>
          <p:cNvSpPr txBox="1"/>
          <p:nvPr/>
        </p:nvSpPr>
        <p:spPr>
          <a:xfrm>
            <a:off x="534255" y="1787301"/>
            <a:ext cx="10880333" cy="646331"/>
          </a:xfrm>
          <a:prstGeom prst="rect">
            <a:avLst/>
          </a:prstGeom>
          <a:noFill/>
        </p:spPr>
        <p:txBody>
          <a:bodyPr wrap="square" rtlCol="0">
            <a:spAutoFit/>
          </a:bodyPr>
          <a:lstStyle/>
          <a:p>
            <a:r>
              <a:rPr lang="en-IN" dirty="0">
                <a:solidFill>
                  <a:schemeClr val="accent2">
                    <a:lumMod val="50000"/>
                  </a:schemeClr>
                </a:solidFill>
                <a:latin typeface="Comic Sans MS" panose="030F0702030302020204" pitchFamily="66" charset="0"/>
              </a:rPr>
              <a:t>Question 2: </a:t>
            </a:r>
            <a:r>
              <a:rPr lang="en-US" dirty="0">
                <a:solidFill>
                  <a:schemeClr val="accent2">
                    <a:lumMod val="50000"/>
                  </a:schemeClr>
                </a:solidFill>
                <a:latin typeface="Comic Sans MS" panose="030F0702030302020204" pitchFamily="66" charset="0"/>
              </a:rPr>
              <a:t> Can you create a chart or graph that shows the number of calls received in each time bucket?</a:t>
            </a:r>
            <a:endParaRPr lang="en-IN" dirty="0">
              <a:solidFill>
                <a:schemeClr val="accent2">
                  <a:lumMod val="50000"/>
                </a:schemeClr>
              </a:solidFill>
              <a:latin typeface="Comic Sans MS" panose="030F0702030302020204" pitchFamily="66" charset="0"/>
            </a:endParaRPr>
          </a:p>
        </p:txBody>
      </p:sp>
      <p:sp>
        <p:nvSpPr>
          <p:cNvPr id="2" name="TextBox 1">
            <a:extLst>
              <a:ext uri="{FF2B5EF4-FFF2-40B4-BE49-F238E27FC236}">
                <a16:creationId xmlns:a16="http://schemas.microsoft.com/office/drawing/2014/main" id="{82CE7312-80C8-EF21-87A3-6160CEC4DC95}"/>
              </a:ext>
            </a:extLst>
          </p:cNvPr>
          <p:cNvSpPr txBox="1"/>
          <p:nvPr/>
        </p:nvSpPr>
        <p:spPr>
          <a:xfrm>
            <a:off x="414391" y="309973"/>
            <a:ext cx="11363217"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omic Sans MS" panose="030F0702030302020204" pitchFamily="66" charset="0"/>
              </a:rPr>
              <a:t>From the following graph we can observe that the average call duration doesn’t vary much from one time bucket to other .</a:t>
            </a:r>
          </a:p>
          <a:p>
            <a:pPr marL="285750" indent="-285750">
              <a:buFont typeface="Arial" panose="020B0604020202020204" pitchFamily="34" charset="0"/>
              <a:buChar char="•"/>
            </a:pPr>
            <a:r>
              <a:rPr lang="en-IN" dirty="0">
                <a:latin typeface="Comic Sans MS" panose="030F0702030302020204" pitchFamily="66" charset="0"/>
              </a:rPr>
              <a:t>Highest average call duration is for 7 – 8 pm and the least is for 12-1pm , this might be due to lunch break .</a:t>
            </a:r>
          </a:p>
          <a:p>
            <a:pPr marL="285750" indent="-285750">
              <a:buFont typeface="Arial" panose="020B0604020202020204" pitchFamily="34" charset="0"/>
              <a:buChar char="•"/>
            </a:pPr>
            <a:r>
              <a:rPr lang="en-IN" dirty="0">
                <a:latin typeface="Comic Sans MS" panose="030F0702030302020204" pitchFamily="66" charset="0"/>
              </a:rPr>
              <a:t>Total average duration is 198.62 sec .</a:t>
            </a:r>
          </a:p>
          <a:p>
            <a:endParaRPr lang="en-IN" dirty="0"/>
          </a:p>
        </p:txBody>
      </p:sp>
      <p:pic>
        <p:nvPicPr>
          <p:cNvPr id="8" name="Picture 7">
            <a:extLst>
              <a:ext uri="{FF2B5EF4-FFF2-40B4-BE49-F238E27FC236}">
                <a16:creationId xmlns:a16="http://schemas.microsoft.com/office/drawing/2014/main" id="{EB20F41B-8B5E-1F24-C0A2-4613603FB42C}"/>
              </a:ext>
            </a:extLst>
          </p:cNvPr>
          <p:cNvPicPr>
            <a:picLocks noChangeAspect="1"/>
          </p:cNvPicPr>
          <p:nvPr/>
        </p:nvPicPr>
        <p:blipFill>
          <a:blip r:embed="rId2"/>
          <a:stretch>
            <a:fillRect/>
          </a:stretch>
        </p:blipFill>
        <p:spPr>
          <a:xfrm>
            <a:off x="8038289" y="2326713"/>
            <a:ext cx="3496163" cy="4029637"/>
          </a:xfrm>
          <a:prstGeom prst="rect">
            <a:avLst/>
          </a:prstGeom>
        </p:spPr>
      </p:pic>
      <p:pic>
        <p:nvPicPr>
          <p:cNvPr id="7" name="Picture 6">
            <a:extLst>
              <a:ext uri="{FF2B5EF4-FFF2-40B4-BE49-F238E27FC236}">
                <a16:creationId xmlns:a16="http://schemas.microsoft.com/office/drawing/2014/main" id="{9C648D49-1D7F-54C7-8DBC-9211D75FE895}"/>
              </a:ext>
            </a:extLst>
          </p:cNvPr>
          <p:cNvPicPr>
            <a:picLocks noChangeAspect="1"/>
          </p:cNvPicPr>
          <p:nvPr/>
        </p:nvPicPr>
        <p:blipFill>
          <a:blip r:embed="rId3"/>
          <a:stretch>
            <a:fillRect/>
          </a:stretch>
        </p:blipFill>
        <p:spPr>
          <a:xfrm>
            <a:off x="372660" y="2487067"/>
            <a:ext cx="7562104" cy="3874604"/>
          </a:xfrm>
          <a:prstGeom prst="rect">
            <a:avLst/>
          </a:prstGeom>
        </p:spPr>
      </p:pic>
    </p:spTree>
    <p:extLst>
      <p:ext uri="{BB962C8B-B14F-4D97-AF65-F5344CB8AC3E}">
        <p14:creationId xmlns:p14="http://schemas.microsoft.com/office/powerpoint/2010/main" val="350426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BDA01E-8519-95D6-752D-22CCD66CAF95}"/>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6" name="TextBox 5">
            <a:extLst>
              <a:ext uri="{FF2B5EF4-FFF2-40B4-BE49-F238E27FC236}">
                <a16:creationId xmlns:a16="http://schemas.microsoft.com/office/drawing/2014/main" id="{8624D56A-9272-0F50-FE44-FDFDFA39D742}"/>
              </a:ext>
            </a:extLst>
          </p:cNvPr>
          <p:cNvSpPr txBox="1"/>
          <p:nvPr/>
        </p:nvSpPr>
        <p:spPr>
          <a:xfrm>
            <a:off x="431514" y="1828397"/>
            <a:ext cx="11363217" cy="646331"/>
          </a:xfrm>
          <a:prstGeom prst="rect">
            <a:avLst/>
          </a:prstGeom>
          <a:noFill/>
        </p:spPr>
        <p:txBody>
          <a:bodyPr wrap="square" rtlCol="0">
            <a:spAutoFit/>
          </a:bodyPr>
          <a:lstStyle/>
          <a:p>
            <a:r>
              <a:rPr lang="en-IN" dirty="0">
                <a:solidFill>
                  <a:schemeClr val="accent2">
                    <a:lumMod val="50000"/>
                  </a:schemeClr>
                </a:solidFill>
                <a:latin typeface="Comic Sans MS" panose="030F0702030302020204" pitchFamily="66" charset="0"/>
              </a:rPr>
              <a:t>Question 3: </a:t>
            </a:r>
            <a:r>
              <a:rPr lang="en-US" dirty="0">
                <a:solidFill>
                  <a:schemeClr val="accent2">
                    <a:lumMod val="50000"/>
                  </a:schemeClr>
                </a:solidFill>
                <a:latin typeface="Comic Sans MS" panose="030F0702030302020204" pitchFamily="66" charset="0"/>
              </a:rPr>
              <a:t>What is the minimum number of agents required in each time bucket to reduce the abandon rate to 10%?</a:t>
            </a:r>
            <a:endParaRPr lang="en-IN" dirty="0">
              <a:solidFill>
                <a:schemeClr val="accent2">
                  <a:lumMod val="50000"/>
                </a:schemeClr>
              </a:solidFill>
              <a:latin typeface="Comic Sans MS" panose="030F0702030302020204" pitchFamily="66" charset="0"/>
            </a:endParaRPr>
          </a:p>
        </p:txBody>
      </p:sp>
      <p:sp>
        <p:nvSpPr>
          <p:cNvPr id="2" name="TextBox 1">
            <a:extLst>
              <a:ext uri="{FF2B5EF4-FFF2-40B4-BE49-F238E27FC236}">
                <a16:creationId xmlns:a16="http://schemas.microsoft.com/office/drawing/2014/main" id="{CF76E40E-E1A8-C705-9382-C74E50AC4775}"/>
              </a:ext>
            </a:extLst>
          </p:cNvPr>
          <p:cNvSpPr txBox="1"/>
          <p:nvPr/>
        </p:nvSpPr>
        <p:spPr>
          <a:xfrm>
            <a:off x="568503" y="351069"/>
            <a:ext cx="11363217"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omic Sans MS" panose="030F0702030302020204" pitchFamily="66" charset="0"/>
              </a:rPr>
              <a:t>From the following graph we can observe the no of calls </a:t>
            </a:r>
            <a:r>
              <a:rPr lang="en-IN" dirty="0" err="1">
                <a:latin typeface="Comic Sans MS" panose="030F0702030302020204" pitchFamily="66" charset="0"/>
              </a:rPr>
              <a:t>recieved</a:t>
            </a:r>
            <a:r>
              <a:rPr lang="en-IN" dirty="0">
                <a:latin typeface="Comic Sans MS" panose="030F0702030302020204" pitchFamily="66" charset="0"/>
              </a:rPr>
              <a:t> in each time bucket.</a:t>
            </a:r>
          </a:p>
          <a:p>
            <a:pPr marL="285750" indent="-285750">
              <a:buFont typeface="Arial" panose="020B0604020202020204" pitchFamily="34" charset="0"/>
              <a:buChar char="•"/>
            </a:pPr>
            <a:r>
              <a:rPr lang="en-IN" dirty="0">
                <a:latin typeface="Comic Sans MS" panose="030F0702030302020204" pitchFamily="66" charset="0"/>
              </a:rPr>
              <a:t>Highest average call duration is for 11 am – 12 pm ( might be due to people are free around that time )</a:t>
            </a:r>
          </a:p>
          <a:p>
            <a:r>
              <a:rPr lang="en-IN" dirty="0">
                <a:latin typeface="Comic Sans MS" panose="030F0702030302020204" pitchFamily="66" charset="0"/>
              </a:rPr>
              <a:t>and the least is for 8-9 pm -&gt; this might be due to completion of working hours .</a:t>
            </a:r>
          </a:p>
          <a:p>
            <a:endParaRPr lang="en-IN" dirty="0"/>
          </a:p>
        </p:txBody>
      </p:sp>
      <p:pic>
        <p:nvPicPr>
          <p:cNvPr id="4" name="Picture 3">
            <a:extLst>
              <a:ext uri="{FF2B5EF4-FFF2-40B4-BE49-F238E27FC236}">
                <a16:creationId xmlns:a16="http://schemas.microsoft.com/office/drawing/2014/main" id="{D430D53E-3D29-96FB-3520-786C6E79505A}"/>
              </a:ext>
            </a:extLst>
          </p:cNvPr>
          <p:cNvPicPr>
            <a:picLocks noChangeAspect="1"/>
          </p:cNvPicPr>
          <p:nvPr/>
        </p:nvPicPr>
        <p:blipFill>
          <a:blip r:embed="rId2"/>
          <a:stretch>
            <a:fillRect/>
          </a:stretch>
        </p:blipFill>
        <p:spPr>
          <a:xfrm>
            <a:off x="431514" y="2671657"/>
            <a:ext cx="5249008" cy="1514686"/>
          </a:xfrm>
          <a:prstGeom prst="rect">
            <a:avLst/>
          </a:prstGeom>
        </p:spPr>
      </p:pic>
      <p:pic>
        <p:nvPicPr>
          <p:cNvPr id="8" name="Picture 7">
            <a:extLst>
              <a:ext uri="{FF2B5EF4-FFF2-40B4-BE49-F238E27FC236}">
                <a16:creationId xmlns:a16="http://schemas.microsoft.com/office/drawing/2014/main" id="{18F62A24-A04F-A43F-3B75-FF63618C2C66}"/>
              </a:ext>
            </a:extLst>
          </p:cNvPr>
          <p:cNvPicPr>
            <a:picLocks noChangeAspect="1"/>
          </p:cNvPicPr>
          <p:nvPr/>
        </p:nvPicPr>
        <p:blipFill>
          <a:blip r:embed="rId3"/>
          <a:stretch>
            <a:fillRect/>
          </a:stretch>
        </p:blipFill>
        <p:spPr>
          <a:xfrm>
            <a:off x="5800228" y="2671657"/>
            <a:ext cx="6150980" cy="3783403"/>
          </a:xfrm>
          <a:prstGeom prst="rect">
            <a:avLst/>
          </a:prstGeom>
        </p:spPr>
      </p:pic>
      <p:pic>
        <p:nvPicPr>
          <p:cNvPr id="9" name="Picture 8">
            <a:extLst>
              <a:ext uri="{FF2B5EF4-FFF2-40B4-BE49-F238E27FC236}">
                <a16:creationId xmlns:a16="http://schemas.microsoft.com/office/drawing/2014/main" id="{A757ED41-5235-1CE7-B6C3-576FD00D742A}"/>
              </a:ext>
            </a:extLst>
          </p:cNvPr>
          <p:cNvPicPr>
            <a:picLocks noChangeAspect="1"/>
          </p:cNvPicPr>
          <p:nvPr/>
        </p:nvPicPr>
        <p:blipFill>
          <a:blip r:embed="rId4"/>
          <a:stretch>
            <a:fillRect/>
          </a:stretch>
        </p:blipFill>
        <p:spPr>
          <a:xfrm>
            <a:off x="568503" y="4599783"/>
            <a:ext cx="4894400" cy="549933"/>
          </a:xfrm>
          <a:prstGeom prst="rect">
            <a:avLst/>
          </a:prstGeom>
        </p:spPr>
      </p:pic>
      <p:pic>
        <p:nvPicPr>
          <p:cNvPr id="7" name="Picture 6">
            <a:extLst>
              <a:ext uri="{FF2B5EF4-FFF2-40B4-BE49-F238E27FC236}">
                <a16:creationId xmlns:a16="http://schemas.microsoft.com/office/drawing/2014/main" id="{0065FB88-D8F3-0543-3621-14B38EF1825B}"/>
              </a:ext>
            </a:extLst>
          </p:cNvPr>
          <p:cNvPicPr>
            <a:picLocks noChangeAspect="1"/>
          </p:cNvPicPr>
          <p:nvPr/>
        </p:nvPicPr>
        <p:blipFill>
          <a:blip r:embed="rId5"/>
          <a:stretch>
            <a:fillRect/>
          </a:stretch>
        </p:blipFill>
        <p:spPr>
          <a:xfrm>
            <a:off x="955497" y="5377468"/>
            <a:ext cx="4346206" cy="579575"/>
          </a:xfrm>
          <a:prstGeom prst="rect">
            <a:avLst/>
          </a:prstGeom>
        </p:spPr>
      </p:pic>
    </p:spTree>
    <p:extLst>
      <p:ext uri="{BB962C8B-B14F-4D97-AF65-F5344CB8AC3E}">
        <p14:creationId xmlns:p14="http://schemas.microsoft.com/office/powerpoint/2010/main" val="873739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BDA01E-8519-95D6-752D-22CCD66CAF95}"/>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3" name="Picture 2">
            <a:extLst>
              <a:ext uri="{FF2B5EF4-FFF2-40B4-BE49-F238E27FC236}">
                <a16:creationId xmlns:a16="http://schemas.microsoft.com/office/drawing/2014/main" id="{36A75555-6570-844D-F018-FF5F7E082220}"/>
              </a:ext>
            </a:extLst>
          </p:cNvPr>
          <p:cNvPicPr>
            <a:picLocks noChangeAspect="1"/>
          </p:cNvPicPr>
          <p:nvPr/>
        </p:nvPicPr>
        <p:blipFill>
          <a:blip r:embed="rId2"/>
          <a:stretch>
            <a:fillRect/>
          </a:stretch>
        </p:blipFill>
        <p:spPr>
          <a:xfrm>
            <a:off x="578392" y="237693"/>
            <a:ext cx="4954302" cy="3056274"/>
          </a:xfrm>
          <a:prstGeom prst="rect">
            <a:avLst/>
          </a:prstGeom>
        </p:spPr>
      </p:pic>
      <p:sp>
        <p:nvSpPr>
          <p:cNvPr id="2" name="TextBox 1">
            <a:extLst>
              <a:ext uri="{FF2B5EF4-FFF2-40B4-BE49-F238E27FC236}">
                <a16:creationId xmlns:a16="http://schemas.microsoft.com/office/drawing/2014/main" id="{3E7FA6B4-087E-F786-5C48-FC27527A1664}"/>
              </a:ext>
            </a:extLst>
          </p:cNvPr>
          <p:cNvSpPr txBox="1"/>
          <p:nvPr/>
        </p:nvSpPr>
        <p:spPr>
          <a:xfrm>
            <a:off x="6096000" y="3737491"/>
            <a:ext cx="5899308"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omic Sans MS" panose="030F0702030302020204" pitchFamily="66" charset="0"/>
              </a:rPr>
              <a:t>From the following graph we can observe t</a:t>
            </a:r>
            <a:r>
              <a:rPr lang="en-US" b="0" i="0" dirty="0">
                <a:effectLst/>
                <a:highlight>
                  <a:srgbClr val="FFFFFF"/>
                </a:highlight>
                <a:latin typeface="Comic Sans MS" panose="030F0702030302020204" pitchFamily="66" charset="0"/>
              </a:rPr>
              <a:t>he minimum number of agents required in each time bucket to ensure that at least 90 out of 100 calls are answered</a:t>
            </a:r>
            <a:r>
              <a:rPr lang="en-IN" dirty="0">
                <a:latin typeface="Comic Sans MS" panose="030F0702030302020204" pitchFamily="66" charset="0"/>
              </a:rPr>
              <a:t>.</a:t>
            </a:r>
          </a:p>
          <a:p>
            <a:pPr marL="285750" indent="-285750">
              <a:buFont typeface="Arial" panose="020B0604020202020204" pitchFamily="34" charset="0"/>
              <a:buChar char="•"/>
            </a:pPr>
            <a:r>
              <a:rPr lang="en-IN" dirty="0">
                <a:latin typeface="Comic Sans MS" panose="030F0702030302020204" pitchFamily="66" charset="0"/>
              </a:rPr>
              <a:t>Highest is needed for 10 am – 12 pm ( might be due to people are free around that time )</a:t>
            </a:r>
          </a:p>
          <a:p>
            <a:r>
              <a:rPr lang="en-IN" dirty="0">
                <a:latin typeface="Comic Sans MS" panose="030F0702030302020204" pitchFamily="66" charset="0"/>
              </a:rPr>
              <a:t>    and the least is for 8-9 pm -&gt; this might be due                 to completion of working hours .</a:t>
            </a:r>
          </a:p>
          <a:p>
            <a:endParaRPr lang="en-IN" dirty="0"/>
          </a:p>
        </p:txBody>
      </p:sp>
      <p:pic>
        <p:nvPicPr>
          <p:cNvPr id="6" name="Picture 5">
            <a:extLst>
              <a:ext uri="{FF2B5EF4-FFF2-40B4-BE49-F238E27FC236}">
                <a16:creationId xmlns:a16="http://schemas.microsoft.com/office/drawing/2014/main" id="{7FFBD6BE-6A87-A0E4-F0BD-FF4BCB8324D5}"/>
              </a:ext>
            </a:extLst>
          </p:cNvPr>
          <p:cNvPicPr>
            <a:picLocks noChangeAspect="1"/>
          </p:cNvPicPr>
          <p:nvPr/>
        </p:nvPicPr>
        <p:blipFill>
          <a:blip r:embed="rId3"/>
          <a:stretch>
            <a:fillRect/>
          </a:stretch>
        </p:blipFill>
        <p:spPr>
          <a:xfrm>
            <a:off x="5683209" y="449918"/>
            <a:ext cx="6312099" cy="3036113"/>
          </a:xfrm>
          <a:prstGeom prst="rect">
            <a:avLst/>
          </a:prstGeom>
        </p:spPr>
      </p:pic>
      <p:pic>
        <p:nvPicPr>
          <p:cNvPr id="8" name="Picture 7">
            <a:extLst>
              <a:ext uri="{FF2B5EF4-FFF2-40B4-BE49-F238E27FC236}">
                <a16:creationId xmlns:a16="http://schemas.microsoft.com/office/drawing/2014/main" id="{E0B8E731-3640-0ED1-93FA-4F8A5D3CC3B0}"/>
              </a:ext>
            </a:extLst>
          </p:cNvPr>
          <p:cNvPicPr>
            <a:picLocks noChangeAspect="1"/>
          </p:cNvPicPr>
          <p:nvPr/>
        </p:nvPicPr>
        <p:blipFill>
          <a:blip r:embed="rId4"/>
          <a:stretch>
            <a:fillRect/>
          </a:stretch>
        </p:blipFill>
        <p:spPr>
          <a:xfrm>
            <a:off x="578391" y="3519693"/>
            <a:ext cx="5192901" cy="3100614"/>
          </a:xfrm>
          <a:prstGeom prst="rect">
            <a:avLst/>
          </a:prstGeom>
        </p:spPr>
      </p:pic>
    </p:spTree>
    <p:extLst>
      <p:ext uri="{BB962C8B-B14F-4D97-AF65-F5344CB8AC3E}">
        <p14:creationId xmlns:p14="http://schemas.microsoft.com/office/powerpoint/2010/main" val="189300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1029-ADC3-C240-5A49-50D412886575}"/>
              </a:ext>
            </a:extLst>
          </p:cNvPr>
          <p:cNvSpPr>
            <a:spLocks noGrp="1"/>
          </p:cNvSpPr>
          <p:nvPr>
            <p:ph type="title"/>
          </p:nvPr>
        </p:nvSpPr>
        <p:spPr>
          <a:xfrm>
            <a:off x="838200" y="380999"/>
            <a:ext cx="10515600" cy="1026561"/>
          </a:xfrm>
        </p:spPr>
        <p:txBody>
          <a:bodyPr/>
          <a:lstStyle/>
          <a:p>
            <a:r>
              <a:rPr lang="en-IN" dirty="0"/>
              <a:t>Assumptions</a:t>
            </a:r>
          </a:p>
        </p:txBody>
      </p:sp>
      <p:sp>
        <p:nvSpPr>
          <p:cNvPr id="5" name="Slide Number Placeholder 4">
            <a:extLst>
              <a:ext uri="{FF2B5EF4-FFF2-40B4-BE49-F238E27FC236}">
                <a16:creationId xmlns:a16="http://schemas.microsoft.com/office/drawing/2014/main" id="{160AD406-15D9-4908-454F-BECF7AE6F3EB}"/>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9" name="Picture 8">
            <a:extLst>
              <a:ext uri="{FF2B5EF4-FFF2-40B4-BE49-F238E27FC236}">
                <a16:creationId xmlns:a16="http://schemas.microsoft.com/office/drawing/2014/main" id="{88FF0BC0-7D22-61D3-51FF-62AAA9400D9F}"/>
              </a:ext>
            </a:extLst>
          </p:cNvPr>
          <p:cNvPicPr>
            <a:picLocks noChangeAspect="1"/>
          </p:cNvPicPr>
          <p:nvPr/>
        </p:nvPicPr>
        <p:blipFill>
          <a:blip r:embed="rId2"/>
          <a:stretch>
            <a:fillRect/>
          </a:stretch>
        </p:blipFill>
        <p:spPr>
          <a:xfrm>
            <a:off x="0" y="5001981"/>
            <a:ext cx="12192000" cy="1128086"/>
          </a:xfrm>
          <a:prstGeom prst="rect">
            <a:avLst/>
          </a:prstGeom>
        </p:spPr>
      </p:pic>
      <p:pic>
        <p:nvPicPr>
          <p:cNvPr id="4" name="Picture 3">
            <a:extLst>
              <a:ext uri="{FF2B5EF4-FFF2-40B4-BE49-F238E27FC236}">
                <a16:creationId xmlns:a16="http://schemas.microsoft.com/office/drawing/2014/main" id="{077F288D-A8A0-A1BE-B1E0-5F7D19FEA9DD}"/>
              </a:ext>
            </a:extLst>
          </p:cNvPr>
          <p:cNvPicPr>
            <a:picLocks noChangeAspect="1"/>
          </p:cNvPicPr>
          <p:nvPr/>
        </p:nvPicPr>
        <p:blipFill>
          <a:blip r:embed="rId3"/>
          <a:stretch>
            <a:fillRect/>
          </a:stretch>
        </p:blipFill>
        <p:spPr>
          <a:xfrm>
            <a:off x="2810164" y="1407560"/>
            <a:ext cx="6571671" cy="3228735"/>
          </a:xfrm>
          <a:prstGeom prst="rect">
            <a:avLst/>
          </a:prstGeom>
        </p:spPr>
      </p:pic>
    </p:spTree>
    <p:extLst>
      <p:ext uri="{BB962C8B-B14F-4D97-AF65-F5344CB8AC3E}">
        <p14:creationId xmlns:p14="http://schemas.microsoft.com/office/powerpoint/2010/main" val="10114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BDA01E-8519-95D6-752D-22CCD66CAF95}"/>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6" name="TextBox 5">
            <a:extLst>
              <a:ext uri="{FF2B5EF4-FFF2-40B4-BE49-F238E27FC236}">
                <a16:creationId xmlns:a16="http://schemas.microsoft.com/office/drawing/2014/main" id="{8624D56A-9272-0F50-FE44-FDFDFA39D742}"/>
              </a:ext>
            </a:extLst>
          </p:cNvPr>
          <p:cNvSpPr txBox="1"/>
          <p:nvPr/>
        </p:nvSpPr>
        <p:spPr>
          <a:xfrm>
            <a:off x="462337" y="534525"/>
            <a:ext cx="11116638" cy="646331"/>
          </a:xfrm>
          <a:prstGeom prst="rect">
            <a:avLst/>
          </a:prstGeom>
          <a:noFill/>
        </p:spPr>
        <p:txBody>
          <a:bodyPr wrap="square" rtlCol="0">
            <a:spAutoFit/>
          </a:bodyPr>
          <a:lstStyle/>
          <a:p>
            <a:r>
              <a:rPr lang="en-IN" dirty="0">
                <a:solidFill>
                  <a:schemeClr val="accent2">
                    <a:lumMod val="50000"/>
                  </a:schemeClr>
                </a:solidFill>
                <a:latin typeface="Comic Sans MS" panose="030F0702030302020204" pitchFamily="66" charset="0"/>
              </a:rPr>
              <a:t>Question 4 : </a:t>
            </a:r>
            <a:r>
              <a:rPr lang="en-US" dirty="0">
                <a:solidFill>
                  <a:schemeClr val="accent2">
                    <a:lumMod val="50000"/>
                  </a:schemeClr>
                </a:solidFill>
                <a:latin typeface="Comic Sans MS" panose="030F0702030302020204" pitchFamily="66" charset="0"/>
              </a:rPr>
              <a:t>Propose a manpower plan for each time bucket throughout the day, keeping the maximum abandon rate at 10%.</a:t>
            </a:r>
            <a:endParaRPr lang="en-IN" dirty="0">
              <a:solidFill>
                <a:schemeClr val="accent2">
                  <a:lumMod val="5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961E36F2-396C-D063-4C9E-490E2EC86961}"/>
              </a:ext>
            </a:extLst>
          </p:cNvPr>
          <p:cNvPicPr>
            <a:picLocks noChangeAspect="1"/>
          </p:cNvPicPr>
          <p:nvPr/>
        </p:nvPicPr>
        <p:blipFill>
          <a:blip r:embed="rId2"/>
          <a:stretch>
            <a:fillRect/>
          </a:stretch>
        </p:blipFill>
        <p:spPr>
          <a:xfrm>
            <a:off x="462337" y="1263050"/>
            <a:ext cx="6150026" cy="4808978"/>
          </a:xfrm>
          <a:prstGeom prst="rect">
            <a:avLst/>
          </a:prstGeom>
        </p:spPr>
      </p:pic>
      <p:pic>
        <p:nvPicPr>
          <p:cNvPr id="11" name="Picture 10">
            <a:extLst>
              <a:ext uri="{FF2B5EF4-FFF2-40B4-BE49-F238E27FC236}">
                <a16:creationId xmlns:a16="http://schemas.microsoft.com/office/drawing/2014/main" id="{AF3CD791-E5E2-2A0B-43CF-D8034D0A771F}"/>
              </a:ext>
            </a:extLst>
          </p:cNvPr>
          <p:cNvPicPr>
            <a:picLocks noChangeAspect="1"/>
          </p:cNvPicPr>
          <p:nvPr/>
        </p:nvPicPr>
        <p:blipFill>
          <a:blip r:embed="rId3"/>
          <a:stretch>
            <a:fillRect/>
          </a:stretch>
        </p:blipFill>
        <p:spPr>
          <a:xfrm>
            <a:off x="7602820" y="2564614"/>
            <a:ext cx="3210373" cy="3758861"/>
          </a:xfrm>
          <a:prstGeom prst="rect">
            <a:avLst/>
          </a:prstGeom>
        </p:spPr>
      </p:pic>
      <p:pic>
        <p:nvPicPr>
          <p:cNvPr id="4" name="Picture 3">
            <a:extLst>
              <a:ext uri="{FF2B5EF4-FFF2-40B4-BE49-F238E27FC236}">
                <a16:creationId xmlns:a16="http://schemas.microsoft.com/office/drawing/2014/main" id="{B82396CE-5F17-AC11-6532-0ACDF954FDBB}"/>
              </a:ext>
            </a:extLst>
          </p:cNvPr>
          <p:cNvPicPr>
            <a:picLocks noChangeAspect="1"/>
          </p:cNvPicPr>
          <p:nvPr/>
        </p:nvPicPr>
        <p:blipFill>
          <a:blip r:embed="rId4"/>
          <a:stretch>
            <a:fillRect/>
          </a:stretch>
        </p:blipFill>
        <p:spPr>
          <a:xfrm>
            <a:off x="7178898" y="1180856"/>
            <a:ext cx="4058216" cy="1228896"/>
          </a:xfrm>
          <a:prstGeom prst="rect">
            <a:avLst/>
          </a:prstGeom>
        </p:spPr>
      </p:pic>
    </p:spTree>
    <p:extLst>
      <p:ext uri="{BB962C8B-B14F-4D97-AF65-F5344CB8AC3E}">
        <p14:creationId xmlns:p14="http://schemas.microsoft.com/office/powerpoint/2010/main" val="1626229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8641CA5-1DD8-EE88-8C7D-D4DEEE191915}"/>
              </a:ext>
            </a:extLst>
          </p:cNvPr>
          <p:cNvSpPr>
            <a:spLocks noGrp="1"/>
          </p:cNvSpPr>
          <p:nvPr>
            <p:ph type="sldNum" sz="quarter" idx="11"/>
          </p:nvPr>
        </p:nvSpPr>
        <p:spPr/>
        <p:txBody>
          <a:bodyPr/>
          <a:lstStyle/>
          <a:p>
            <a:fld id="{294A09A9-5501-47C1-A89A-A340965A2BE2}" type="slidenum">
              <a:rPr lang="en-US" smtClean="0"/>
              <a:pPr/>
              <a:t>16</a:t>
            </a:fld>
            <a:endParaRPr lang="en-US" dirty="0"/>
          </a:p>
        </p:txBody>
      </p:sp>
      <p:pic>
        <p:nvPicPr>
          <p:cNvPr id="8" name="Picture 7">
            <a:extLst>
              <a:ext uri="{FF2B5EF4-FFF2-40B4-BE49-F238E27FC236}">
                <a16:creationId xmlns:a16="http://schemas.microsoft.com/office/drawing/2014/main" id="{4010A95C-E61E-0E0C-4A0D-F54F8C82A127}"/>
              </a:ext>
            </a:extLst>
          </p:cNvPr>
          <p:cNvPicPr>
            <a:picLocks noChangeAspect="1"/>
          </p:cNvPicPr>
          <p:nvPr/>
        </p:nvPicPr>
        <p:blipFill>
          <a:blip r:embed="rId2"/>
          <a:stretch>
            <a:fillRect/>
          </a:stretch>
        </p:blipFill>
        <p:spPr>
          <a:xfrm>
            <a:off x="5138945" y="549092"/>
            <a:ext cx="6968660" cy="3508195"/>
          </a:xfrm>
          <a:prstGeom prst="rect">
            <a:avLst/>
          </a:prstGeom>
        </p:spPr>
      </p:pic>
      <p:sp>
        <p:nvSpPr>
          <p:cNvPr id="2" name="TextBox 1">
            <a:extLst>
              <a:ext uri="{FF2B5EF4-FFF2-40B4-BE49-F238E27FC236}">
                <a16:creationId xmlns:a16="http://schemas.microsoft.com/office/drawing/2014/main" id="{F35C18B7-703C-234C-604B-042AE7358B0D}"/>
              </a:ext>
            </a:extLst>
          </p:cNvPr>
          <p:cNvSpPr txBox="1"/>
          <p:nvPr/>
        </p:nvSpPr>
        <p:spPr>
          <a:xfrm>
            <a:off x="840769" y="4559423"/>
            <a:ext cx="10510462"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omic Sans MS" panose="030F0702030302020204" pitchFamily="66" charset="0"/>
              </a:rPr>
              <a:t>From the following graph we can observe </a:t>
            </a:r>
            <a:r>
              <a:rPr lang="en-US" dirty="0">
                <a:solidFill>
                  <a:schemeClr val="accent2">
                    <a:lumMod val="50000"/>
                  </a:schemeClr>
                </a:solidFill>
                <a:latin typeface="Comic Sans MS" panose="030F0702030302020204" pitchFamily="66" charset="0"/>
              </a:rPr>
              <a:t>manpower plan for each time bucket throughout the day, keeping the maximum abandon rate at 10%.</a:t>
            </a:r>
            <a:endParaRPr lang="en-IN" dirty="0">
              <a:latin typeface="Comic Sans MS" panose="030F0702030302020204" pitchFamily="66" charset="0"/>
            </a:endParaRPr>
          </a:p>
          <a:p>
            <a:pPr marL="285750" indent="-285750">
              <a:buFont typeface="Arial" panose="020B0604020202020204" pitchFamily="34" charset="0"/>
              <a:buChar char="•"/>
            </a:pPr>
            <a:r>
              <a:rPr lang="en-IN" dirty="0">
                <a:latin typeface="Comic Sans MS" panose="030F0702030302020204" pitchFamily="66" charset="0"/>
              </a:rPr>
              <a:t>Highest is needed for 8 am – 9 am and the least is for 11 pm – 5 am .</a:t>
            </a:r>
          </a:p>
          <a:p>
            <a:pPr marL="285750" indent="-285750">
              <a:buFont typeface="Arial" panose="020B0604020202020204" pitchFamily="34" charset="0"/>
              <a:buChar char="•"/>
            </a:pPr>
            <a:r>
              <a:rPr lang="en-US" dirty="0">
                <a:latin typeface="Comic Sans MS" panose="030F0702030302020204" pitchFamily="66" charset="0"/>
              </a:rPr>
              <a:t>First, I estimated the time distribution by dividing each call distribution by the total number of calls, which was 30. The number of agents required for each time bucket is determined by the 15 * time distribution</a:t>
            </a:r>
            <a:endParaRPr lang="en-IN" dirty="0">
              <a:latin typeface="Comic Sans MS" panose="030F0702030302020204" pitchFamily="66" charset="0"/>
            </a:endParaRPr>
          </a:p>
        </p:txBody>
      </p:sp>
      <p:pic>
        <p:nvPicPr>
          <p:cNvPr id="4" name="Picture 3">
            <a:extLst>
              <a:ext uri="{FF2B5EF4-FFF2-40B4-BE49-F238E27FC236}">
                <a16:creationId xmlns:a16="http://schemas.microsoft.com/office/drawing/2014/main" id="{604A5AD9-72EF-4A54-5D47-F30669C20F51}"/>
              </a:ext>
            </a:extLst>
          </p:cNvPr>
          <p:cNvPicPr>
            <a:picLocks noChangeAspect="1"/>
          </p:cNvPicPr>
          <p:nvPr/>
        </p:nvPicPr>
        <p:blipFill>
          <a:blip r:embed="rId3"/>
          <a:stretch>
            <a:fillRect/>
          </a:stretch>
        </p:blipFill>
        <p:spPr>
          <a:xfrm>
            <a:off x="215758" y="544252"/>
            <a:ext cx="4798031" cy="3513036"/>
          </a:xfrm>
          <a:prstGeom prst="rect">
            <a:avLst/>
          </a:prstGeom>
        </p:spPr>
      </p:pic>
    </p:spTree>
    <p:extLst>
      <p:ext uri="{BB962C8B-B14F-4D97-AF65-F5344CB8AC3E}">
        <p14:creationId xmlns:p14="http://schemas.microsoft.com/office/powerpoint/2010/main" val="77851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C8-5A68-AF48-45ED-87133E8EECBA}"/>
              </a:ext>
            </a:extLst>
          </p:cNvPr>
          <p:cNvSpPr>
            <a:spLocks noGrp="1"/>
          </p:cNvSpPr>
          <p:nvPr>
            <p:ph type="title"/>
          </p:nvPr>
        </p:nvSpPr>
        <p:spPr/>
        <p:txBody>
          <a:bodyPr/>
          <a:lstStyle/>
          <a:p>
            <a:r>
              <a:rPr lang="en-IN" dirty="0"/>
              <a:t>Conclusions</a:t>
            </a:r>
          </a:p>
        </p:txBody>
      </p:sp>
      <p:sp>
        <p:nvSpPr>
          <p:cNvPr id="4" name="Slide Number Placeholder 3">
            <a:extLst>
              <a:ext uri="{FF2B5EF4-FFF2-40B4-BE49-F238E27FC236}">
                <a16:creationId xmlns:a16="http://schemas.microsoft.com/office/drawing/2014/main" id="{30DD5962-8A0B-9A11-E531-B81AF3ACAE39}"/>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5" name="Content Placeholder 4">
            <a:extLst>
              <a:ext uri="{FF2B5EF4-FFF2-40B4-BE49-F238E27FC236}">
                <a16:creationId xmlns:a16="http://schemas.microsoft.com/office/drawing/2014/main" id="{6B342FD3-DDBC-6F62-9C3C-7304DE45B27A}"/>
              </a:ext>
            </a:extLst>
          </p:cNvPr>
          <p:cNvSpPr>
            <a:spLocks noGrp="1"/>
          </p:cNvSpPr>
          <p:nvPr>
            <p:ph sz="quarter" idx="12"/>
          </p:nvPr>
        </p:nvSpPr>
        <p:spPr>
          <a:xfrm>
            <a:off x="975360" y="2615183"/>
            <a:ext cx="10241280" cy="4001373"/>
          </a:xfrm>
        </p:spPr>
        <p:txBody>
          <a:bodyPr>
            <a:normAutofit lnSpcReduction="10000"/>
          </a:bodyPr>
          <a:lstStyle/>
          <a:p>
            <a:r>
              <a:rPr lang="en-US" sz="2000" dirty="0">
                <a:solidFill>
                  <a:schemeClr val="tx2">
                    <a:lumMod val="50000"/>
                  </a:schemeClr>
                </a:solidFill>
                <a:latin typeface="Comic Sans MS" panose="030F0702030302020204" pitchFamily="66" charset="0"/>
              </a:rPr>
              <a:t>Customers call the least in the evening. </a:t>
            </a:r>
          </a:p>
          <a:p>
            <a:r>
              <a:rPr lang="en-US" sz="2000" dirty="0">
                <a:solidFill>
                  <a:schemeClr val="tx2">
                    <a:lumMod val="50000"/>
                  </a:schemeClr>
                </a:solidFill>
                <a:latin typeface="Comic Sans MS" panose="030F0702030302020204" pitchFamily="66" charset="0"/>
              </a:rPr>
              <a:t>As a result, the organization can reduce the number of personnel answering calls at that time. </a:t>
            </a:r>
          </a:p>
          <a:p>
            <a:r>
              <a:rPr lang="en-US" sz="2000" dirty="0">
                <a:solidFill>
                  <a:schemeClr val="tx2">
                    <a:lumMod val="50000"/>
                  </a:schemeClr>
                </a:solidFill>
                <a:latin typeface="Comic Sans MS" panose="030F0702030302020204" pitchFamily="66" charset="0"/>
              </a:rPr>
              <a:t>The organization can appoint 17 customer service representatives for the night shift. </a:t>
            </a:r>
          </a:p>
          <a:p>
            <a:r>
              <a:rPr lang="en-US" sz="2000" dirty="0">
                <a:solidFill>
                  <a:schemeClr val="tx2">
                    <a:lumMod val="50000"/>
                  </a:schemeClr>
                </a:solidFill>
                <a:latin typeface="Comic Sans MS" panose="030F0702030302020204" pitchFamily="66" charset="0"/>
              </a:rPr>
              <a:t>Employees who work from 9 am to 9 pm In order to answer more calls, the manager may change the shift of some employees from 5 am to 2 pm And others from 2 pm to 11 pm. </a:t>
            </a:r>
          </a:p>
          <a:p>
            <a:r>
              <a:rPr lang="en-US" sz="2000" dirty="0">
                <a:solidFill>
                  <a:schemeClr val="tx2">
                    <a:lumMod val="50000"/>
                  </a:schemeClr>
                </a:solidFill>
                <a:latin typeface="Comic Sans MS" panose="030F0702030302020204" pitchFamily="66" charset="0"/>
              </a:rPr>
              <a:t>The company may someday shift the employees to the night shift which will provide continuous coverage and effective call handling throughout the day. </a:t>
            </a:r>
          </a:p>
          <a:p>
            <a:r>
              <a:rPr lang="en-US" sz="2000" dirty="0">
                <a:solidFill>
                  <a:schemeClr val="tx2">
                    <a:lumMod val="50000"/>
                  </a:schemeClr>
                </a:solidFill>
                <a:latin typeface="Comic Sans MS" panose="030F0702030302020204" pitchFamily="66" charset="0"/>
              </a:rPr>
              <a:t>The organization can also divide the employers into three categories so that agents are always available 24 hours.</a:t>
            </a:r>
            <a:endParaRPr lang="en-IN" sz="2000" dirty="0">
              <a:solidFill>
                <a:schemeClr val="tx2">
                  <a:lumMod val="50000"/>
                </a:schemeClr>
              </a:solidFill>
              <a:latin typeface="Comic Sans MS" panose="030F0702030302020204" pitchFamily="66" charset="0"/>
            </a:endParaRPr>
          </a:p>
        </p:txBody>
      </p:sp>
    </p:spTree>
    <p:extLst>
      <p:ext uri="{BB962C8B-B14F-4D97-AF65-F5344CB8AC3E}">
        <p14:creationId xmlns:p14="http://schemas.microsoft.com/office/powerpoint/2010/main" val="2211046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845820"/>
            <a:ext cx="8695944" cy="1325880"/>
          </a:xfrm>
        </p:spPr>
        <p:txBody>
          <a:bodyPr/>
          <a:lstStyle/>
          <a:p>
            <a:r>
              <a:rPr lang="en-US" dirty="0">
                <a:solidFill>
                  <a:schemeClr val="accent3"/>
                </a:solidFill>
                <a:latin typeface="Baskerville Old Face" panose="02020602080505020303" pitchFamily="18" charset="77"/>
              </a:rPr>
              <a:t>Result</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223516" y="2034284"/>
            <a:ext cx="7744968" cy="3349374"/>
          </a:xfrm>
        </p:spPr>
        <p:txBody>
          <a:bodyPr>
            <a:normAutofit fontScale="62500" lnSpcReduction="20000"/>
          </a:bodyPr>
          <a:lstStyle/>
          <a:p>
            <a:pPr marL="285750" indent="-285750">
              <a:buFont typeface="Arial" panose="020B0604020202020204" pitchFamily="34" charset="0"/>
              <a:buChar char="•"/>
            </a:pPr>
            <a:r>
              <a:rPr lang="en-US" sz="2600" dirty="0">
                <a:latin typeface="Comic Sans MS" panose="030F0702030302020204" pitchFamily="66" charset="0"/>
              </a:rPr>
              <a:t>I gained valuable insights into call durations across different time buckets, which facilitated better resource management and planning. </a:t>
            </a:r>
          </a:p>
          <a:p>
            <a:pPr marL="285750" indent="-285750">
              <a:buFont typeface="Arial" panose="020B0604020202020204" pitchFamily="34" charset="0"/>
              <a:buChar char="•"/>
            </a:pPr>
            <a:r>
              <a:rPr lang="en-US" sz="2600" dirty="0">
                <a:latin typeface="Comic Sans MS" panose="030F0702030302020204" pitchFamily="66" charset="0"/>
              </a:rPr>
              <a:t>By providing visual representations of call volume trends over time, I enabled more informed decision-making regarding staffing requirements.</a:t>
            </a:r>
          </a:p>
          <a:p>
            <a:pPr marL="285750" indent="-285750">
              <a:buFont typeface="Arial" panose="020B0604020202020204" pitchFamily="34" charset="0"/>
              <a:buChar char="•"/>
            </a:pPr>
            <a:r>
              <a:rPr lang="en-US" sz="2600" dirty="0">
                <a:latin typeface="Comic Sans MS" panose="030F0702030302020204" pitchFamily="66" charset="0"/>
              </a:rPr>
              <a:t> Additionally, I proposed a manpower plan aimed at reducing the abandon rate from 30% to 10% during peak periods, significantly improving customer satisfaction. </a:t>
            </a:r>
          </a:p>
          <a:p>
            <a:pPr marL="285750" indent="-285750">
              <a:buFont typeface="Arial" panose="020B0604020202020204" pitchFamily="34" charset="0"/>
              <a:buChar char="•"/>
            </a:pPr>
            <a:r>
              <a:rPr lang="en-US" sz="2600" dirty="0">
                <a:latin typeface="Comic Sans MS" panose="030F0702030302020204" pitchFamily="66" charset="0"/>
              </a:rPr>
              <a:t>Another manpower plan was proposed to address unanswered calls during the night, ensuring a better customer experience round the clock. </a:t>
            </a:r>
          </a:p>
          <a:p>
            <a:pPr marL="285750" indent="-285750">
              <a:buFont typeface="Arial" panose="020B0604020202020204" pitchFamily="34" charset="0"/>
              <a:buChar char="•"/>
            </a:pPr>
            <a:r>
              <a:rPr lang="en-US" sz="2600" dirty="0">
                <a:latin typeface="Comic Sans MS" panose="030F0702030302020204" pitchFamily="66" charset="0"/>
              </a:rPr>
              <a:t>The comprehensive project report serves as a valuable resource for the leadership team to understand and optimize the performance of the ABC company's inbound call center.</a:t>
            </a:r>
          </a:p>
          <a:p>
            <a:pPr marL="0" indent="0">
              <a:lnSpc>
                <a:spcPct val="100000"/>
              </a:lnSpc>
              <a:buNone/>
            </a:pPr>
            <a:endParaRPr lang="en-US" dirty="0">
              <a:solidFill>
                <a:schemeClr val="accent3"/>
              </a:solidFill>
              <a:cs typeface="Calibri"/>
            </a:endParaRP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387119" y="1872465"/>
            <a:ext cx="4428161" cy="3113070"/>
          </a:xfrm>
        </p:spPr>
        <p:txBody>
          <a:bodyPr>
            <a:normAutofit/>
          </a:bodyPr>
          <a:lstStyle/>
          <a:p>
            <a:pPr algn="ctr"/>
            <a:r>
              <a:rPr lang="en-US" dirty="0"/>
              <a:t>Varunika Naini</a:t>
            </a:r>
          </a:p>
          <a:p>
            <a:pPr algn="ctr"/>
            <a:r>
              <a:rPr lang="en-US" dirty="0">
                <a:solidFill>
                  <a:schemeClr val="accent3">
                    <a:lumMod val="75000"/>
                  </a:schemeClr>
                </a:solidFill>
                <a:hlinkClick r:id="rId2">
                  <a:extLst>
                    <a:ext uri="{A12FA001-AC4F-418D-AE19-62706E023703}">
                      <ahyp:hlinkClr xmlns:ahyp="http://schemas.microsoft.com/office/drawing/2018/hyperlinkcolor" val="tx"/>
                    </a:ext>
                  </a:extLst>
                </a:hlinkClick>
              </a:rPr>
              <a:t>varunikaanaini@gmail.com</a:t>
            </a:r>
            <a:endParaRPr lang="en-US" dirty="0">
              <a:solidFill>
                <a:schemeClr val="accent3">
                  <a:lumMod val="75000"/>
                </a:schemeClr>
              </a:solidFill>
            </a:endParaRPr>
          </a:p>
          <a:p>
            <a:pPr algn="ctr"/>
            <a:r>
              <a:rPr lang="en-US" dirty="0">
                <a:solidFill>
                  <a:srgbClr val="C00000"/>
                </a:solidFill>
                <a:hlinkClick r:id="rId3">
                  <a:extLst>
                    <a:ext uri="{A12FA001-AC4F-418D-AE19-62706E023703}">
                      <ahyp:hlinkClr xmlns:ahyp="http://schemas.microsoft.com/office/drawing/2018/hyperlinkcolor" val="tx"/>
                    </a:ext>
                  </a:extLst>
                </a:hlinkClick>
              </a:rPr>
              <a:t>LINK TO EXCEL SHEET</a:t>
            </a:r>
            <a:endParaRPr lang="en-US" dirty="0">
              <a:solidFill>
                <a:srgbClr val="C00000"/>
              </a:solidFill>
            </a:endParaRPr>
          </a:p>
          <a:p>
            <a:pPr algn="ctr"/>
            <a:r>
              <a:rPr lang="en-US" u="sng" dirty="0">
                <a:solidFill>
                  <a:srgbClr val="FF0000"/>
                </a:solidFill>
                <a:hlinkClick r:id="rId4">
                  <a:extLst>
                    <a:ext uri="{A12FA001-AC4F-418D-AE19-62706E023703}">
                      <ahyp:hlinkClr xmlns:ahyp="http://schemas.microsoft.com/office/drawing/2018/hyperlinkcolor" val="tx"/>
                    </a:ext>
                  </a:extLst>
                </a:hlinkClick>
              </a:rPr>
              <a:t>LINK TO VIDEO PRESENTATION</a:t>
            </a:r>
            <a:endParaRPr lang="en-US" u="sng" dirty="0">
              <a:solidFill>
                <a:srgbClr val="FF0000"/>
              </a:solidFill>
            </a:endParaRP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Project Description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Approach</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Tech-Stack Used</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Insights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Results</a:t>
            </a: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pPr marL="285750" indent="-285750">
              <a:buFont typeface="Arial" panose="020B0604020202020204" pitchFamily="34" charset="0"/>
              <a:buChar char="•"/>
            </a:pPr>
            <a:r>
              <a:rPr lang="en-US" dirty="0"/>
              <a:t>In this project, I delved into the world of Customer Experience (CX) analytics, specifically focusing on the inbound calling team of a company. </a:t>
            </a:r>
          </a:p>
          <a:p>
            <a:pPr marL="285750" indent="-285750">
              <a:buFont typeface="Arial" panose="020B0604020202020204" pitchFamily="34" charset="0"/>
              <a:buChar char="•"/>
            </a:pPr>
            <a:r>
              <a:rPr lang="en-US" dirty="0"/>
              <a:t>The provided dataset spanned 23 days and included various details such as the agent's name and ID, the queue time (how long a customer had to wait before connecting with an agent), the time of the call, the duration of the call, and the call status (whether it was abandoned, answered, or transferred).</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Approach</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1153668" y="4709160"/>
            <a:ext cx="9884664" cy="731520"/>
          </a:xfrm>
        </p:spPr>
        <p:txBody>
          <a:bodyPr>
            <a:normAutofit fontScale="85000" lnSpcReduction="10000"/>
          </a:bodyPr>
          <a:lstStyle/>
          <a:p>
            <a:r>
              <a:rPr lang="en-US" dirty="0"/>
              <a:t>By following a structured approach, I was able to analyze the CX team's inbound call performance thoroughly and provide valuable insights and recommendations for improvement.</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10" name="TextBox 9">
            <a:extLst>
              <a:ext uri="{FF2B5EF4-FFF2-40B4-BE49-F238E27FC236}">
                <a16:creationId xmlns:a16="http://schemas.microsoft.com/office/drawing/2014/main" id="{497E1BA6-74FA-A24E-8F3C-30BD7F2C5DEC}"/>
              </a:ext>
            </a:extLst>
          </p:cNvPr>
          <p:cNvSpPr txBox="1"/>
          <p:nvPr/>
        </p:nvSpPr>
        <p:spPr>
          <a:xfrm>
            <a:off x="363020" y="258167"/>
            <a:ext cx="11465960" cy="6463308"/>
          </a:xfrm>
          <a:prstGeom prst="rect">
            <a:avLst/>
          </a:prstGeom>
          <a:noFill/>
        </p:spPr>
        <p:txBody>
          <a:bodyPr wrap="square" rtlCol="0">
            <a:spAutoFit/>
          </a:bodyPr>
          <a:lstStyle/>
          <a:p>
            <a:r>
              <a:rPr lang="en-US"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1. Data Collection and Preparation:</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Collected and reviewed the dataset spanning 23 days, which included details such as agent names and IDs, queue   times, call times, call durations, and call statuses.</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Cleaned and preprocessed the data to handle any missing values or inconsistencies.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2. Exploratory Data Analysis (EDA):</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Performed an initial analysis to understand the distribution and basic statistics of key variables.</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Visualized data to identify patterns and trends in call volume, queue times, and call durations.</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Analyzed call statuses to understand the proportion of abandoned, answered, and transferred calls.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3. Time-Based Analysis: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Segmented call data into different time buckets (e.g., hourly intervals) to analyze variations in call volume and queue times throughout the day.</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Identified peak calling times and durations to pinpoint periods of high demand.</a:t>
            </a:r>
          </a:p>
          <a:p>
            <a:endPar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4. Agent Performance Evaluation:</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Evaluated individual agent performance based on metrics such as average queue time, call duration, and resolution rates.</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Identified top-performing agents and those who might need additional training or support.</a:t>
            </a:r>
          </a:p>
          <a:p>
            <a:endPar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5. Call Outcome Analysis:</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Analyzed the distribution and causes of abandoned calls.</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Investigated factors contributing to high abandon rates during peak hours.</a:t>
            </a:r>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2E1D2F-A955-BEA8-4670-4AA614442008}"/>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TextBox 6">
            <a:extLst>
              <a:ext uri="{FF2B5EF4-FFF2-40B4-BE49-F238E27FC236}">
                <a16:creationId xmlns:a16="http://schemas.microsoft.com/office/drawing/2014/main" id="{0E51E54B-45FE-E75E-27D7-3FD4512E02EB}"/>
              </a:ext>
            </a:extLst>
          </p:cNvPr>
          <p:cNvSpPr txBox="1"/>
          <p:nvPr/>
        </p:nvSpPr>
        <p:spPr>
          <a:xfrm>
            <a:off x="240792" y="355564"/>
            <a:ext cx="6077815" cy="6186309"/>
          </a:xfrm>
          <a:prstGeom prst="rect">
            <a:avLst/>
          </a:prstGeom>
          <a:noFill/>
        </p:spPr>
        <p:txBody>
          <a:bodyPr wrap="square">
            <a:spAutoFit/>
          </a:bodyPr>
          <a:lstStyle/>
          <a:p>
            <a:r>
              <a:rPr lang="en-US"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6. Customer Behavior Insights:</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Derived insights into how queue times and call durations impact customer satisfaction and behavior.</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Analyzed patterns to understand customer needs and expectations better.</a:t>
            </a:r>
          </a:p>
          <a:p>
            <a:endPar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7. Visualization and Reporting:</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Created visual representations (charts, graphs) of call volume trends, queue times, and agent performance metrics.</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Developed a comprehensive report summarizing key findings and insights.</a:t>
            </a:r>
          </a:p>
          <a:p>
            <a:endPar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8. Recommendations and Action Plans:</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Proposed strategies to optimize staffing, including a manpower plan to reduce the abandon rate from 30% to 10% during peak periods.</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Suggested a specific plan to address unanswered calls during night shifts to ensure 24/7 customer support.</a:t>
            </a:r>
          </a:p>
          <a:p>
            <a:pPr marL="285750" indent="-285750">
              <a:buFont typeface="Arial" panose="020B0604020202020204" pitchFamily="34" charset="0"/>
              <a:buChar char="•"/>
            </a:pPr>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Provided actionable recommendations for improving overall customer experience and agent efficiency.</a:t>
            </a:r>
          </a:p>
          <a:p>
            <a:endParaRPr lang="en-US" dirty="0"/>
          </a:p>
        </p:txBody>
      </p:sp>
      <p:pic>
        <p:nvPicPr>
          <p:cNvPr id="1026" name="Picture 2">
            <a:extLst>
              <a:ext uri="{FF2B5EF4-FFF2-40B4-BE49-F238E27FC236}">
                <a16:creationId xmlns:a16="http://schemas.microsoft.com/office/drawing/2014/main" id="{A05DEE76-E23B-0E6C-D2F4-14A6D21EB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777" y="1218691"/>
            <a:ext cx="4460054" cy="446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1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Tech-Stack Used</a:t>
            </a:r>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7" name="Content Placeholder 6">
            <a:extLst>
              <a:ext uri="{FF2B5EF4-FFF2-40B4-BE49-F238E27FC236}">
                <a16:creationId xmlns:a16="http://schemas.microsoft.com/office/drawing/2014/main" id="{CE7DF169-3224-6274-BDE7-A11389DD0643}"/>
              </a:ext>
            </a:extLst>
          </p:cNvPr>
          <p:cNvSpPr>
            <a:spLocks noGrp="1"/>
          </p:cNvSpPr>
          <p:nvPr>
            <p:ph idx="1"/>
          </p:nvPr>
        </p:nvSpPr>
        <p:spPr>
          <a:xfrm>
            <a:off x="557045" y="1905001"/>
            <a:ext cx="6931631" cy="4572000"/>
          </a:xfrm>
        </p:spPr>
        <p:txBody>
          <a:bodyPr>
            <a:normAutofit/>
          </a:bodyPr>
          <a:lstStyle/>
          <a:p>
            <a:pPr marL="457200" indent="-457200">
              <a:buFont typeface="Arial" panose="020B0604020202020204" pitchFamily="34" charset="0"/>
              <a:buChar char="•"/>
            </a:pPr>
            <a:r>
              <a:rPr lang="en-US" sz="2400"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In this project, I used Microsoft Excel to handle the entire analysis. I started by importing and cleaning the loan application data, utilizing Excel’s filtering, sorting, and data validation features.</a:t>
            </a:r>
          </a:p>
          <a:p>
            <a:pPr marL="457200" indent="-457200">
              <a:buFont typeface="Arial" panose="020B0604020202020204" pitchFamily="34" charset="0"/>
              <a:buChar char="•"/>
            </a:pPr>
            <a:r>
              <a:rPr lang="en-US" sz="2400"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 For exploratory data analysis (EDA), I used Excel formulas, pivot tables, and charts to uncover patterns and relationships in the data. I also engineered new features with Excel functions to better predict loan defaults. </a:t>
            </a:r>
          </a:p>
          <a:p>
            <a:pPr marL="457200" indent="-457200">
              <a:buFont typeface="Arial" panose="020B0604020202020204" pitchFamily="34" charset="0"/>
              <a:buChar char="•"/>
            </a:pPr>
            <a:r>
              <a:rPr lang="en-US" sz="2400"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I used Microsoft </a:t>
            </a:r>
            <a:r>
              <a:rPr lang="en-US" sz="2400" dirty="0" err="1">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Powerpoint</a:t>
            </a:r>
            <a:r>
              <a:rPr lang="en-US" sz="2400"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rPr>
              <a:t> to make presentation .</a:t>
            </a:r>
            <a:endParaRPr lang="en-IN" sz="2400" dirty="0">
              <a:solidFill>
                <a:schemeClr val="tx2">
                  <a:lumMod val="25000"/>
                </a:schemeClr>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8" name="Picture 2">
            <a:extLst>
              <a:ext uri="{FF2B5EF4-FFF2-40B4-BE49-F238E27FC236}">
                <a16:creationId xmlns:a16="http://schemas.microsoft.com/office/drawing/2014/main" id="{AEE29100-6CE7-D2D1-6B38-94265C0E4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971" y="1706879"/>
            <a:ext cx="2378072" cy="22445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ownload Powerpoint, Powerpoint Logo, Icon. Royalty-Free Stock Illustration  Image - Pixabay">
            <a:extLst>
              <a:ext uri="{FF2B5EF4-FFF2-40B4-BE49-F238E27FC236}">
                <a16:creationId xmlns:a16="http://schemas.microsoft.com/office/drawing/2014/main" id="{66EECC19-476B-45C7-1A6A-622E7E33A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907" y="3978630"/>
            <a:ext cx="4840199" cy="272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20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3D8E-5AFE-DF6E-4C90-E7614CAC72C2}"/>
              </a:ext>
            </a:extLst>
          </p:cNvPr>
          <p:cNvSpPr>
            <a:spLocks noGrp="1"/>
          </p:cNvSpPr>
          <p:nvPr>
            <p:ph type="title"/>
          </p:nvPr>
        </p:nvSpPr>
        <p:spPr/>
        <p:txBody>
          <a:bodyPr/>
          <a:lstStyle/>
          <a:p>
            <a:r>
              <a:rPr lang="en-IN" dirty="0"/>
              <a:t>Data Cleaning</a:t>
            </a:r>
          </a:p>
        </p:txBody>
      </p:sp>
      <p:sp>
        <p:nvSpPr>
          <p:cNvPr id="5" name="Slide Number Placeholder 4">
            <a:extLst>
              <a:ext uri="{FF2B5EF4-FFF2-40B4-BE49-F238E27FC236}">
                <a16:creationId xmlns:a16="http://schemas.microsoft.com/office/drawing/2014/main" id="{064EE294-3665-4261-13A5-1667F04B847B}"/>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11" name="Picture 10">
            <a:extLst>
              <a:ext uri="{FF2B5EF4-FFF2-40B4-BE49-F238E27FC236}">
                <a16:creationId xmlns:a16="http://schemas.microsoft.com/office/drawing/2014/main" id="{C21B4129-AD8A-E513-188B-50BB4CC13870}"/>
              </a:ext>
            </a:extLst>
          </p:cNvPr>
          <p:cNvPicPr>
            <a:picLocks noChangeAspect="1"/>
          </p:cNvPicPr>
          <p:nvPr/>
        </p:nvPicPr>
        <p:blipFill rotWithShape="1">
          <a:blip r:embed="rId2"/>
          <a:srcRect b="11611"/>
          <a:stretch/>
        </p:blipFill>
        <p:spPr>
          <a:xfrm>
            <a:off x="6268499" y="3012113"/>
            <a:ext cx="5682709" cy="2825392"/>
          </a:xfrm>
          <a:prstGeom prst="rect">
            <a:avLst/>
          </a:prstGeom>
        </p:spPr>
      </p:pic>
      <p:pic>
        <p:nvPicPr>
          <p:cNvPr id="13" name="Picture 12">
            <a:extLst>
              <a:ext uri="{FF2B5EF4-FFF2-40B4-BE49-F238E27FC236}">
                <a16:creationId xmlns:a16="http://schemas.microsoft.com/office/drawing/2014/main" id="{40E2948F-1D40-4D92-E2CC-D0DFD89C2921}"/>
              </a:ext>
            </a:extLst>
          </p:cNvPr>
          <p:cNvPicPr>
            <a:picLocks noChangeAspect="1"/>
          </p:cNvPicPr>
          <p:nvPr/>
        </p:nvPicPr>
        <p:blipFill rotWithShape="1">
          <a:blip r:embed="rId3"/>
          <a:srcRect b="12509"/>
          <a:stretch/>
        </p:blipFill>
        <p:spPr>
          <a:xfrm>
            <a:off x="354907" y="3012113"/>
            <a:ext cx="5741093" cy="2825392"/>
          </a:xfrm>
          <a:prstGeom prst="rect">
            <a:avLst/>
          </a:prstGeom>
        </p:spPr>
      </p:pic>
      <p:sp>
        <p:nvSpPr>
          <p:cNvPr id="14" name="TextBox 13">
            <a:extLst>
              <a:ext uri="{FF2B5EF4-FFF2-40B4-BE49-F238E27FC236}">
                <a16:creationId xmlns:a16="http://schemas.microsoft.com/office/drawing/2014/main" id="{4A74D6C2-D2B0-643F-B756-6A78BE8B95A6}"/>
              </a:ext>
            </a:extLst>
          </p:cNvPr>
          <p:cNvSpPr txBox="1"/>
          <p:nvPr/>
        </p:nvSpPr>
        <p:spPr>
          <a:xfrm>
            <a:off x="1756881" y="6004036"/>
            <a:ext cx="3195263" cy="369332"/>
          </a:xfrm>
          <a:prstGeom prst="rect">
            <a:avLst/>
          </a:prstGeom>
          <a:noFill/>
        </p:spPr>
        <p:txBody>
          <a:bodyPr wrap="square" rtlCol="0">
            <a:spAutoFit/>
          </a:bodyPr>
          <a:lstStyle/>
          <a:p>
            <a:pPr algn="ctr"/>
            <a:r>
              <a:rPr lang="en-IN" b="1" dirty="0">
                <a:latin typeface="Bookman Old Style" panose="02050604050505020204" pitchFamily="18" charset="0"/>
                <a:ea typeface="Cascadia Code Light" panose="020B0609020000020004" pitchFamily="49" charset="0"/>
                <a:cs typeface="Cascadia Code Light" panose="020B0609020000020004" pitchFamily="49" charset="0"/>
              </a:rPr>
              <a:t>Data Before cleaning</a:t>
            </a:r>
          </a:p>
        </p:txBody>
      </p:sp>
      <p:sp>
        <p:nvSpPr>
          <p:cNvPr id="15" name="TextBox 14">
            <a:extLst>
              <a:ext uri="{FF2B5EF4-FFF2-40B4-BE49-F238E27FC236}">
                <a16:creationId xmlns:a16="http://schemas.microsoft.com/office/drawing/2014/main" id="{DBAC4FC9-3793-3913-9358-8A65E58F17E5}"/>
              </a:ext>
            </a:extLst>
          </p:cNvPr>
          <p:cNvSpPr txBox="1"/>
          <p:nvPr/>
        </p:nvSpPr>
        <p:spPr>
          <a:xfrm>
            <a:off x="7512221" y="6004036"/>
            <a:ext cx="3195263" cy="369332"/>
          </a:xfrm>
          <a:prstGeom prst="rect">
            <a:avLst/>
          </a:prstGeom>
          <a:noFill/>
        </p:spPr>
        <p:txBody>
          <a:bodyPr wrap="square" rtlCol="0">
            <a:spAutoFit/>
          </a:bodyPr>
          <a:lstStyle/>
          <a:p>
            <a:pPr algn="ctr"/>
            <a:r>
              <a:rPr lang="en-IN" b="1" dirty="0">
                <a:latin typeface="Bookman Old Style" panose="02050604050505020204" pitchFamily="18" charset="0"/>
                <a:ea typeface="Cascadia Code Light" panose="020B0609020000020004" pitchFamily="49" charset="0"/>
                <a:cs typeface="Cascadia Code Light" panose="020B0609020000020004" pitchFamily="49" charset="0"/>
              </a:rPr>
              <a:t>Data After cleaning</a:t>
            </a:r>
          </a:p>
        </p:txBody>
      </p:sp>
    </p:spTree>
    <p:extLst>
      <p:ext uri="{BB962C8B-B14F-4D97-AF65-F5344CB8AC3E}">
        <p14:creationId xmlns:p14="http://schemas.microsoft.com/office/powerpoint/2010/main" val="326913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D7C4220-E2A7-D884-CAD2-949EA60D0935}"/>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6" name="Picture 5">
            <a:extLst>
              <a:ext uri="{FF2B5EF4-FFF2-40B4-BE49-F238E27FC236}">
                <a16:creationId xmlns:a16="http://schemas.microsoft.com/office/drawing/2014/main" id="{21DD6B22-74AE-C609-FCBF-23BF1D3BAA37}"/>
              </a:ext>
            </a:extLst>
          </p:cNvPr>
          <p:cNvPicPr>
            <a:picLocks noChangeAspect="1"/>
          </p:cNvPicPr>
          <p:nvPr/>
        </p:nvPicPr>
        <p:blipFill>
          <a:blip r:embed="rId2"/>
          <a:stretch>
            <a:fillRect/>
          </a:stretch>
        </p:blipFill>
        <p:spPr>
          <a:xfrm>
            <a:off x="7865702" y="241436"/>
            <a:ext cx="4007622" cy="3306540"/>
          </a:xfrm>
          <a:prstGeom prst="rect">
            <a:avLst/>
          </a:prstGeom>
        </p:spPr>
      </p:pic>
      <p:pic>
        <p:nvPicPr>
          <p:cNvPr id="7" name="Picture 6">
            <a:extLst>
              <a:ext uri="{FF2B5EF4-FFF2-40B4-BE49-F238E27FC236}">
                <a16:creationId xmlns:a16="http://schemas.microsoft.com/office/drawing/2014/main" id="{B29A4162-C824-E42A-AF1C-496FCE264F36}"/>
              </a:ext>
            </a:extLst>
          </p:cNvPr>
          <p:cNvPicPr>
            <a:picLocks noChangeAspect="1"/>
          </p:cNvPicPr>
          <p:nvPr/>
        </p:nvPicPr>
        <p:blipFill>
          <a:blip r:embed="rId3"/>
          <a:stretch>
            <a:fillRect/>
          </a:stretch>
        </p:blipFill>
        <p:spPr>
          <a:xfrm>
            <a:off x="493337" y="241436"/>
            <a:ext cx="3581900" cy="3306540"/>
          </a:xfrm>
          <a:prstGeom prst="rect">
            <a:avLst/>
          </a:prstGeom>
        </p:spPr>
      </p:pic>
      <p:pic>
        <p:nvPicPr>
          <p:cNvPr id="9" name="Picture 8">
            <a:extLst>
              <a:ext uri="{FF2B5EF4-FFF2-40B4-BE49-F238E27FC236}">
                <a16:creationId xmlns:a16="http://schemas.microsoft.com/office/drawing/2014/main" id="{F6BF50E9-3984-F9DE-3583-BD7C08F74BB3}"/>
              </a:ext>
            </a:extLst>
          </p:cNvPr>
          <p:cNvPicPr>
            <a:picLocks noChangeAspect="1"/>
          </p:cNvPicPr>
          <p:nvPr/>
        </p:nvPicPr>
        <p:blipFill>
          <a:blip r:embed="rId4"/>
          <a:stretch>
            <a:fillRect/>
          </a:stretch>
        </p:blipFill>
        <p:spPr>
          <a:xfrm>
            <a:off x="4350993" y="241436"/>
            <a:ext cx="3238952" cy="3306540"/>
          </a:xfrm>
          <a:prstGeom prst="rect">
            <a:avLst/>
          </a:prstGeom>
        </p:spPr>
      </p:pic>
      <p:pic>
        <p:nvPicPr>
          <p:cNvPr id="11" name="Picture 10">
            <a:extLst>
              <a:ext uri="{FF2B5EF4-FFF2-40B4-BE49-F238E27FC236}">
                <a16:creationId xmlns:a16="http://schemas.microsoft.com/office/drawing/2014/main" id="{AE7B9376-072A-8239-00BE-A9BB99F5AB1F}"/>
              </a:ext>
            </a:extLst>
          </p:cNvPr>
          <p:cNvPicPr>
            <a:picLocks noChangeAspect="1"/>
          </p:cNvPicPr>
          <p:nvPr/>
        </p:nvPicPr>
        <p:blipFill>
          <a:blip r:embed="rId5"/>
          <a:stretch>
            <a:fillRect/>
          </a:stretch>
        </p:blipFill>
        <p:spPr>
          <a:xfrm>
            <a:off x="493337" y="3837204"/>
            <a:ext cx="4206064" cy="1412890"/>
          </a:xfrm>
          <a:prstGeom prst="rect">
            <a:avLst/>
          </a:prstGeom>
        </p:spPr>
      </p:pic>
      <p:pic>
        <p:nvPicPr>
          <p:cNvPr id="13" name="Picture 12">
            <a:extLst>
              <a:ext uri="{FF2B5EF4-FFF2-40B4-BE49-F238E27FC236}">
                <a16:creationId xmlns:a16="http://schemas.microsoft.com/office/drawing/2014/main" id="{229A1ED8-F5D2-9553-BA25-DC9860C1D4A5}"/>
              </a:ext>
            </a:extLst>
          </p:cNvPr>
          <p:cNvPicPr>
            <a:picLocks noChangeAspect="1"/>
          </p:cNvPicPr>
          <p:nvPr/>
        </p:nvPicPr>
        <p:blipFill>
          <a:blip r:embed="rId6"/>
          <a:stretch>
            <a:fillRect/>
          </a:stretch>
        </p:blipFill>
        <p:spPr>
          <a:xfrm>
            <a:off x="186122" y="5539322"/>
            <a:ext cx="4820493" cy="1162212"/>
          </a:xfrm>
          <a:prstGeom prst="rect">
            <a:avLst/>
          </a:prstGeom>
        </p:spPr>
      </p:pic>
      <p:sp>
        <p:nvSpPr>
          <p:cNvPr id="14" name="TextBox 13">
            <a:extLst>
              <a:ext uri="{FF2B5EF4-FFF2-40B4-BE49-F238E27FC236}">
                <a16:creationId xmlns:a16="http://schemas.microsoft.com/office/drawing/2014/main" id="{EB7E64D6-1B3A-2B0A-8B8F-686BAC31C4AB}"/>
              </a:ext>
            </a:extLst>
          </p:cNvPr>
          <p:cNvSpPr txBox="1"/>
          <p:nvPr/>
        </p:nvSpPr>
        <p:spPr>
          <a:xfrm>
            <a:off x="5178175" y="4006921"/>
            <a:ext cx="6441897" cy="255454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Comic Sans MS" panose="030F0702030302020204" pitchFamily="66" charset="0"/>
              </a:rPr>
              <a:t>Counted blank cells using COUNTBLANK function</a:t>
            </a:r>
          </a:p>
          <a:p>
            <a:pPr marL="285750" indent="-285750">
              <a:buFont typeface="Arial" panose="020B0604020202020204" pitchFamily="34" charset="0"/>
              <a:buChar char="•"/>
            </a:pPr>
            <a:r>
              <a:rPr lang="en-IN" sz="2000" dirty="0">
                <a:latin typeface="Comic Sans MS" panose="030F0702030302020204" pitchFamily="66" charset="0"/>
              </a:rPr>
              <a:t>Replace the blanks in wrapped by </a:t>
            </a:r>
            <a:r>
              <a:rPr lang="en-IN" sz="2000" dirty="0" err="1">
                <a:latin typeface="Comic Sans MS" panose="030F0702030302020204" pitchFamily="66" charset="0"/>
              </a:rPr>
              <a:t>by</a:t>
            </a:r>
            <a:r>
              <a:rPr lang="en-IN" sz="2000" dirty="0">
                <a:latin typeface="Comic Sans MS" panose="030F0702030302020204" pitchFamily="66" charset="0"/>
              </a:rPr>
              <a:t> abandoned call for call status=abandon and rest of the blanks with Agent.</a:t>
            </a:r>
          </a:p>
          <a:p>
            <a:pPr marL="285750" indent="-285750">
              <a:buFont typeface="Arial" panose="020B0604020202020204" pitchFamily="34" charset="0"/>
              <a:buChar char="•"/>
            </a:pPr>
            <a:r>
              <a:rPr lang="en-IN" sz="2000" dirty="0">
                <a:latin typeface="Comic Sans MS" panose="030F0702030302020204" pitchFamily="66" charset="0"/>
              </a:rPr>
              <a:t>#N/A in columns </a:t>
            </a:r>
            <a:r>
              <a:rPr lang="en-IN" sz="2000" dirty="0" err="1">
                <a:latin typeface="Comic Sans MS" panose="030F0702030302020204" pitchFamily="66" charset="0"/>
              </a:rPr>
              <a:t>Agent_name</a:t>
            </a:r>
            <a:r>
              <a:rPr lang="en-IN" sz="2000" dirty="0">
                <a:latin typeface="Comic Sans MS" panose="030F0702030302020204" pitchFamily="66" charset="0"/>
              </a:rPr>
              <a:t> and </a:t>
            </a:r>
            <a:r>
              <a:rPr lang="en-IN" sz="2000" dirty="0" err="1">
                <a:latin typeface="Comic Sans MS" panose="030F0702030302020204" pitchFamily="66" charset="0"/>
              </a:rPr>
              <a:t>Agent_id</a:t>
            </a:r>
            <a:r>
              <a:rPr lang="en-IN" sz="2000" dirty="0">
                <a:latin typeface="Comic Sans MS" panose="030F0702030302020204" pitchFamily="66" charset="0"/>
              </a:rPr>
              <a:t> are replaced by Abandoned call.</a:t>
            </a:r>
          </a:p>
          <a:p>
            <a:pPr marL="285750" indent="-285750">
              <a:buFont typeface="Arial" panose="020B0604020202020204" pitchFamily="34" charset="0"/>
              <a:buChar char="•"/>
            </a:pPr>
            <a:r>
              <a:rPr lang="en-IN" sz="2000" dirty="0">
                <a:latin typeface="Comic Sans MS" panose="030F0702030302020204" pitchFamily="66" charset="0"/>
              </a:rPr>
              <a:t>By doing these , the data is ready for further analysis.</a:t>
            </a:r>
          </a:p>
        </p:txBody>
      </p:sp>
    </p:spTree>
    <p:extLst>
      <p:ext uri="{BB962C8B-B14F-4D97-AF65-F5344CB8AC3E}">
        <p14:creationId xmlns:p14="http://schemas.microsoft.com/office/powerpoint/2010/main" val="779099950"/>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{C70FA058-D14D-4255-B5FA-B953AFEC4868}tf56410444_win32</Template>
  <TotalTime>161</TotalTime>
  <Words>1289</Words>
  <Application>Microsoft Office PowerPoint</Application>
  <PresentationFormat>Widescreen</PresentationFormat>
  <Paragraphs>111</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Baskerville</vt:lpstr>
      <vt:lpstr>Baskerville Old Face</vt:lpstr>
      <vt:lpstr>Bookman Old Style</vt:lpstr>
      <vt:lpstr>Calibri</vt:lpstr>
      <vt:lpstr>Comic Sans MS</vt:lpstr>
      <vt:lpstr>Gill Sans Light</vt:lpstr>
      <vt:lpstr>Gill Sans Nova</vt:lpstr>
      <vt:lpstr>Gill Sans Nova Light</vt:lpstr>
      <vt:lpstr>Office Theme</vt:lpstr>
      <vt:lpstr>ABC Call Volume  Trend Analysis</vt:lpstr>
      <vt:lpstr>Agenda</vt:lpstr>
      <vt:lpstr>Project Description</vt:lpstr>
      <vt:lpstr>Approach</vt:lpstr>
      <vt:lpstr>PowerPoint Presentation</vt:lpstr>
      <vt:lpstr>PowerPoint Presentation</vt:lpstr>
      <vt:lpstr>Tech-Stack Used</vt:lpstr>
      <vt:lpstr>Data Cleaning</vt:lpstr>
      <vt:lpstr>PowerPoint Presentation</vt:lpstr>
      <vt:lpstr>Insights</vt:lpstr>
      <vt:lpstr>PowerPoint Presentation</vt:lpstr>
      <vt:lpstr>PowerPoint Presentation</vt:lpstr>
      <vt:lpstr>PowerPoint Presentation</vt:lpstr>
      <vt:lpstr>Assumptions</vt:lpstr>
      <vt:lpstr>PowerPoint Presentation</vt:lpstr>
      <vt:lpstr>PowerPoint Presentation</vt:lpstr>
      <vt:lpstr>Conclusions</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Varunika Naini</dc:creator>
  <cp:lastModifiedBy>Varunika Naini</cp:lastModifiedBy>
  <cp:revision>3</cp:revision>
  <dcterms:created xsi:type="dcterms:W3CDTF">2024-05-27T04:34:19Z</dcterms:created>
  <dcterms:modified xsi:type="dcterms:W3CDTF">2024-05-28T09:38:16Z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