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oper BT Light" panose="020B0604020202020204" charset="0"/>
      <p:regular r:id="rId12"/>
    </p:embeddedFont>
    <p:embeddedFont>
      <p:font typeface="Cooper BT Medium" panose="020B0604020202020204" charset="0"/>
      <p:regular r:id="rId13"/>
    </p:embeddedFont>
    <p:embeddedFont>
      <p:font typeface="TT Interphases" panose="020B0604020202020204" charset="0"/>
      <p:regular r:id="rId14"/>
    </p:embeddedFont>
    <p:embeddedFont>
      <p:font typeface="TT Interphase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09932-4CA1-467B-BE72-D81F7F7CE764}" v="19" dt="2025-10-16T09:00:1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6400" y="666750"/>
            <a:ext cx="8324850" cy="6856149"/>
            <a:chOff x="0" y="0"/>
            <a:chExt cx="11099800" cy="9141532"/>
          </a:xfrm>
        </p:grpSpPr>
        <p:sp>
          <p:nvSpPr>
            <p:cNvPr id="6" name="TextBox 6"/>
            <p:cNvSpPr txBox="1"/>
            <p:nvPr/>
          </p:nvSpPr>
          <p:spPr>
            <a:xfrm>
              <a:off x="0" y="8623372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19"/>
                </a:lnSpc>
              </a:pPr>
              <a:r>
                <a:rPr lang="en-US" sz="2399" spc="-47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Empowering health through innovative technology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9075"/>
              <a:ext cx="11099800" cy="7942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499"/>
                </a:lnSpc>
              </a:pPr>
              <a:r>
                <a:rPr lang="en-US" sz="11499" spc="-229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HEAL AI: 24/7 AI Health Mentor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96400" y="8724859"/>
            <a:ext cx="8324850" cy="895391"/>
            <a:chOff x="0" y="0"/>
            <a:chExt cx="11099800" cy="1193854"/>
          </a:xfrm>
        </p:grpSpPr>
        <p:sp>
          <p:nvSpPr>
            <p:cNvPr id="9" name="TextBox 9"/>
            <p:cNvSpPr txBox="1"/>
            <p:nvPr/>
          </p:nvSpPr>
          <p:spPr>
            <a:xfrm>
              <a:off x="0" y="659184"/>
              <a:ext cx="110998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dirty="0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[</a:t>
              </a:r>
              <a:r>
                <a:rPr lang="en-US" sz="2400" dirty="0" err="1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Stark_Squad</a:t>
              </a:r>
              <a:r>
                <a:rPr lang="en-US" sz="2400" dirty="0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]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1099800" cy="581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r>
                <a:rPr lang="en-US" sz="2800" b="1" dirty="0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[Varun Kumar (lead)]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6750" y="666750"/>
            <a:ext cx="6886575" cy="8953500"/>
            <a:chOff x="0" y="0"/>
            <a:chExt cx="812800" cy="10567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1056752"/>
            </a:xfrm>
            <a:custGeom>
              <a:avLst/>
              <a:gdLst/>
              <a:ahLst/>
              <a:cxnLst/>
              <a:rect l="l" t="t" r="r" b="b"/>
              <a:pathLst>
                <a:path w="812800" h="1056752">
                  <a:moveTo>
                    <a:pt x="44968" y="0"/>
                  </a:moveTo>
                  <a:lnTo>
                    <a:pt x="767832" y="0"/>
                  </a:lnTo>
                  <a:cubicBezTo>
                    <a:pt x="779758" y="0"/>
                    <a:pt x="791196" y="4738"/>
                    <a:pt x="799629" y="13171"/>
                  </a:cubicBezTo>
                  <a:cubicBezTo>
                    <a:pt x="808062" y="21604"/>
                    <a:pt x="812800" y="33042"/>
                    <a:pt x="812800" y="44968"/>
                  </a:cubicBezTo>
                  <a:lnTo>
                    <a:pt x="812800" y="1011784"/>
                  </a:lnTo>
                  <a:cubicBezTo>
                    <a:pt x="812800" y="1023711"/>
                    <a:pt x="808062" y="1035148"/>
                    <a:pt x="799629" y="1043582"/>
                  </a:cubicBezTo>
                  <a:cubicBezTo>
                    <a:pt x="791196" y="1052015"/>
                    <a:pt x="779758" y="1056752"/>
                    <a:pt x="767832" y="1056752"/>
                  </a:cubicBezTo>
                  <a:lnTo>
                    <a:pt x="44968" y="1056752"/>
                  </a:lnTo>
                  <a:cubicBezTo>
                    <a:pt x="33042" y="1056752"/>
                    <a:pt x="21604" y="1052015"/>
                    <a:pt x="13171" y="1043582"/>
                  </a:cubicBezTo>
                  <a:cubicBezTo>
                    <a:pt x="4738" y="1035148"/>
                    <a:pt x="0" y="1023711"/>
                    <a:pt x="0" y="1011784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t="-271" b="-271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1671190" y="6942954"/>
            <a:ext cx="21630379" cy="0"/>
          </a:xfrm>
          <a:prstGeom prst="line">
            <a:avLst/>
          </a:prstGeom>
          <a:ln w="28575" cap="flat">
            <a:solidFill>
              <a:srgbClr val="A494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66750" y="828675"/>
            <a:ext cx="16954500" cy="113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99"/>
              </a:lnSpc>
              <a:spcBef>
                <a:spcPct val="0"/>
              </a:spcBef>
            </a:pPr>
            <a:r>
              <a:rPr lang="en-US" sz="8499" u="none" strike="noStrike" spc="-169">
                <a:solidFill>
                  <a:srgbClr val="A49469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Future Vision Roadmap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00588" y="6814366"/>
            <a:ext cx="257175" cy="2571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66366" y="6814366"/>
            <a:ext cx="257175" cy="2571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35000" y="6814366"/>
            <a:ext cx="257175" cy="25717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82238" y="6814366"/>
            <a:ext cx="257175" cy="25717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297752" y="3352800"/>
            <a:ext cx="1062847" cy="1190561"/>
          </a:xfrm>
          <a:custGeom>
            <a:avLst/>
            <a:gdLst/>
            <a:ahLst/>
            <a:cxnLst/>
            <a:rect l="l" t="t" r="r" b="b"/>
            <a:pathLst>
              <a:path w="1062847" h="1190561">
                <a:moveTo>
                  <a:pt x="0" y="0"/>
                </a:moveTo>
                <a:lnTo>
                  <a:pt x="1062846" y="0"/>
                </a:lnTo>
                <a:lnTo>
                  <a:pt x="1062846" y="1190561"/>
                </a:lnTo>
                <a:lnTo>
                  <a:pt x="0" y="1190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7159921" y="3352800"/>
            <a:ext cx="1101811" cy="1190561"/>
          </a:xfrm>
          <a:custGeom>
            <a:avLst/>
            <a:gdLst/>
            <a:ahLst/>
            <a:cxnLst/>
            <a:rect l="l" t="t" r="r" b="b"/>
            <a:pathLst>
              <a:path w="1101811" h="1190561">
                <a:moveTo>
                  <a:pt x="0" y="0"/>
                </a:moveTo>
                <a:lnTo>
                  <a:pt x="1101810" y="0"/>
                </a:lnTo>
                <a:lnTo>
                  <a:pt x="1101810" y="1190561"/>
                </a:lnTo>
                <a:lnTo>
                  <a:pt x="0" y="1190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0033225" y="3352800"/>
            <a:ext cx="1123457" cy="1190561"/>
          </a:xfrm>
          <a:custGeom>
            <a:avLst/>
            <a:gdLst/>
            <a:ahLst/>
            <a:cxnLst/>
            <a:rect l="l" t="t" r="r" b="b"/>
            <a:pathLst>
              <a:path w="1123457" h="1190561">
                <a:moveTo>
                  <a:pt x="0" y="0"/>
                </a:moveTo>
                <a:lnTo>
                  <a:pt x="1123457" y="0"/>
                </a:lnTo>
                <a:lnTo>
                  <a:pt x="1123457" y="1190561"/>
                </a:lnTo>
                <a:lnTo>
                  <a:pt x="0" y="1190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12940823" y="3352800"/>
            <a:ext cx="1045529" cy="1190561"/>
          </a:xfrm>
          <a:custGeom>
            <a:avLst/>
            <a:gdLst/>
            <a:ahLst/>
            <a:cxnLst/>
            <a:rect l="l" t="t" r="r" b="b"/>
            <a:pathLst>
              <a:path w="1045529" h="1190561">
                <a:moveTo>
                  <a:pt x="0" y="0"/>
                </a:moveTo>
                <a:lnTo>
                  <a:pt x="1045529" y="0"/>
                </a:lnTo>
                <a:lnTo>
                  <a:pt x="1045529" y="1190561"/>
                </a:lnTo>
                <a:lnTo>
                  <a:pt x="0" y="11905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3543300" y="5147802"/>
            <a:ext cx="25717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943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Expansion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43300" y="7824476"/>
            <a:ext cx="257175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"/>
              </a:lnSpc>
              <a:spcBef>
                <a:spcPct val="0"/>
              </a:spcBef>
            </a:pPr>
            <a:r>
              <a:rPr lang="en-US" sz="1200" u="none" strike="noStrike" spc="-24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Adding new health metrics for enhanced analytics.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30052" y="5147802"/>
            <a:ext cx="2561548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943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Wearables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30052" y="7824476"/>
            <a:ext cx="256154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"/>
              </a:lnSpc>
              <a:spcBef>
                <a:spcPct val="0"/>
              </a:spcBef>
            </a:pPr>
            <a:r>
              <a:rPr lang="en-US" sz="1200" u="none" strike="noStrike" spc="-24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Integrating with devices for real-time health updates.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82475" y="5147802"/>
            <a:ext cx="256222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943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User Feedback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82475" y="7824476"/>
            <a:ext cx="256222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"/>
              </a:lnSpc>
              <a:spcBef>
                <a:spcPct val="0"/>
              </a:spcBef>
            </a:pPr>
            <a:r>
              <a:rPr lang="en-US" sz="1200" u="none" strike="noStrike" spc="-24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Continuously improving through user and expert input.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305925" y="5147802"/>
            <a:ext cx="256222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943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AI Techniques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05925" y="7829550"/>
            <a:ext cx="256222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"/>
              </a:lnSpc>
              <a:spcBef>
                <a:spcPct val="0"/>
              </a:spcBef>
            </a:pPr>
            <a:r>
              <a:rPr lang="en-US" sz="1200" u="none" strike="noStrike" spc="-24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Researching advanced AI for predictive insights.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352800"/>
            <a:ext cx="8324850" cy="3912870"/>
            <a:chOff x="0" y="0"/>
            <a:chExt cx="11099800" cy="5217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3136900"/>
              <a:ext cx="11099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HEAL AI aims to provide </a:t>
              </a:r>
              <a:r>
                <a:rPr lang="en-US" sz="2400" b="1" u="none" strike="noStrike" spc="-48">
                  <a:solidFill>
                    <a:srgbClr val="D2CEBC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seamless, 24/7 health assistance</a:t>
              </a: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by integrating advanced AI technologies, enabling users to manage their health proactively through personalized advice and timely interventions.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11099800" cy="1750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00"/>
                </a:lnSpc>
                <a:spcBef>
                  <a:spcPct val="0"/>
                </a:spcBef>
              </a:pPr>
              <a:r>
                <a:rPr lang="en-US" sz="9500" u="none" strike="noStrike" spc="-190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Mission &amp; Aim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3100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Empowering Health Management with Innovative AI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6750" y="666750"/>
            <a:ext cx="6886575" cy="8953500"/>
            <a:chOff x="0" y="0"/>
            <a:chExt cx="812800" cy="10567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056752"/>
            </a:xfrm>
            <a:custGeom>
              <a:avLst/>
              <a:gdLst/>
              <a:ahLst/>
              <a:cxnLst/>
              <a:rect l="l" t="t" r="r" b="b"/>
              <a:pathLst>
                <a:path w="812800" h="1056752">
                  <a:moveTo>
                    <a:pt x="44968" y="0"/>
                  </a:moveTo>
                  <a:lnTo>
                    <a:pt x="767832" y="0"/>
                  </a:lnTo>
                  <a:cubicBezTo>
                    <a:pt x="779758" y="0"/>
                    <a:pt x="791196" y="4738"/>
                    <a:pt x="799629" y="13171"/>
                  </a:cubicBezTo>
                  <a:cubicBezTo>
                    <a:pt x="808062" y="21604"/>
                    <a:pt x="812800" y="33042"/>
                    <a:pt x="812800" y="44968"/>
                  </a:cubicBezTo>
                  <a:lnTo>
                    <a:pt x="812800" y="1011784"/>
                  </a:lnTo>
                  <a:cubicBezTo>
                    <a:pt x="812800" y="1023711"/>
                    <a:pt x="808062" y="1035148"/>
                    <a:pt x="799629" y="1043582"/>
                  </a:cubicBezTo>
                  <a:cubicBezTo>
                    <a:pt x="791196" y="1052015"/>
                    <a:pt x="779758" y="1056752"/>
                    <a:pt x="767832" y="1056752"/>
                  </a:cubicBezTo>
                  <a:lnTo>
                    <a:pt x="44968" y="1056752"/>
                  </a:lnTo>
                  <a:cubicBezTo>
                    <a:pt x="33042" y="1056752"/>
                    <a:pt x="21604" y="1052015"/>
                    <a:pt x="13171" y="1043582"/>
                  </a:cubicBezTo>
                  <a:cubicBezTo>
                    <a:pt x="4738" y="1035148"/>
                    <a:pt x="0" y="1023711"/>
                    <a:pt x="0" y="1011784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t="-271" b="-271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 rot="5400000">
            <a:off x="6176504" y="61454"/>
            <a:ext cx="1438275" cy="1315368"/>
          </a:xfrm>
          <a:custGeom>
            <a:avLst/>
            <a:gdLst/>
            <a:ahLst/>
            <a:cxnLst/>
            <a:rect l="l" t="t" r="r" b="b"/>
            <a:pathLst>
              <a:path w="1438275" h="1315368">
                <a:moveTo>
                  <a:pt x="0" y="0"/>
                </a:moveTo>
                <a:lnTo>
                  <a:pt x="1438275" y="0"/>
                </a:lnTo>
                <a:lnTo>
                  <a:pt x="1438275" y="1315367"/>
                </a:lnTo>
                <a:lnTo>
                  <a:pt x="0" y="13153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352800"/>
            <a:ext cx="8324850" cy="5113020"/>
            <a:chOff x="0" y="0"/>
            <a:chExt cx="11099800" cy="6817360"/>
          </a:xfrm>
        </p:grpSpPr>
        <p:sp>
          <p:nvSpPr>
            <p:cNvPr id="3" name="TextBox 3"/>
            <p:cNvSpPr txBox="1"/>
            <p:nvPr/>
          </p:nvSpPr>
          <p:spPr>
            <a:xfrm>
              <a:off x="0" y="4737100"/>
              <a:ext cx="11099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Stark Squad comprises a talented interdisciplinary team dedicated to developing HEAL AI, blending experience and fresh perspectives to create innovative health technology that empowers users in their wellness journey.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11099800" cy="3350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00"/>
                </a:lnSpc>
                <a:spcBef>
                  <a:spcPct val="0"/>
                </a:spcBef>
              </a:pPr>
              <a:r>
                <a:rPr lang="en-US" sz="9500" u="none" strike="noStrike" spc="-190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Stark Squad Team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43300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The Minds Behind HEAL AI Development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6750" y="5524049"/>
            <a:ext cx="6886575" cy="4096201"/>
            <a:chOff x="0" y="0"/>
            <a:chExt cx="1366488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66488" cy="812800"/>
            </a:xfrm>
            <a:custGeom>
              <a:avLst/>
              <a:gdLst/>
              <a:ahLst/>
              <a:cxnLst/>
              <a:rect l="l" t="t" r="r" b="b"/>
              <a:pathLst>
                <a:path w="1366488" h="812800">
                  <a:moveTo>
                    <a:pt x="44968" y="0"/>
                  </a:moveTo>
                  <a:lnTo>
                    <a:pt x="1321519" y="0"/>
                  </a:lnTo>
                  <a:cubicBezTo>
                    <a:pt x="1333446" y="0"/>
                    <a:pt x="1344884" y="4738"/>
                    <a:pt x="1353317" y="13171"/>
                  </a:cubicBezTo>
                  <a:cubicBezTo>
                    <a:pt x="1361750" y="21604"/>
                    <a:pt x="1366488" y="33042"/>
                    <a:pt x="1366488" y="44968"/>
                  </a:cubicBezTo>
                  <a:lnTo>
                    <a:pt x="1366488" y="767832"/>
                  </a:lnTo>
                  <a:cubicBezTo>
                    <a:pt x="1366488" y="779758"/>
                    <a:pt x="1361750" y="791196"/>
                    <a:pt x="1353317" y="799629"/>
                  </a:cubicBezTo>
                  <a:cubicBezTo>
                    <a:pt x="1344884" y="808062"/>
                    <a:pt x="1333446" y="812800"/>
                    <a:pt x="1321519" y="812800"/>
                  </a:cubicBezTo>
                  <a:lnTo>
                    <a:pt x="44968" y="812800"/>
                  </a:lnTo>
                  <a:cubicBezTo>
                    <a:pt x="33042" y="812800"/>
                    <a:pt x="21604" y="808062"/>
                    <a:pt x="13171" y="799629"/>
                  </a:cubicBezTo>
                  <a:cubicBezTo>
                    <a:pt x="4738" y="791196"/>
                    <a:pt x="0" y="779758"/>
                    <a:pt x="0" y="767832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l="-89" r="-89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666750" y="666750"/>
            <a:ext cx="6886575" cy="4094128"/>
            <a:chOff x="0" y="0"/>
            <a:chExt cx="136718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7180" cy="812800"/>
            </a:xfrm>
            <a:custGeom>
              <a:avLst/>
              <a:gdLst/>
              <a:ahLst/>
              <a:cxnLst/>
              <a:rect l="l" t="t" r="r" b="b"/>
              <a:pathLst>
                <a:path w="1367180" h="812800">
                  <a:moveTo>
                    <a:pt x="44968" y="0"/>
                  </a:moveTo>
                  <a:lnTo>
                    <a:pt x="1322211" y="0"/>
                  </a:lnTo>
                  <a:cubicBezTo>
                    <a:pt x="1334138" y="0"/>
                    <a:pt x="1345576" y="4738"/>
                    <a:pt x="1354009" y="13171"/>
                  </a:cubicBezTo>
                  <a:cubicBezTo>
                    <a:pt x="1362442" y="21604"/>
                    <a:pt x="1367180" y="33042"/>
                    <a:pt x="1367180" y="44968"/>
                  </a:cubicBezTo>
                  <a:lnTo>
                    <a:pt x="1367180" y="767832"/>
                  </a:lnTo>
                  <a:cubicBezTo>
                    <a:pt x="1367180" y="779758"/>
                    <a:pt x="1362442" y="791196"/>
                    <a:pt x="1354009" y="799629"/>
                  </a:cubicBezTo>
                  <a:cubicBezTo>
                    <a:pt x="1345576" y="808062"/>
                    <a:pt x="1334138" y="812800"/>
                    <a:pt x="1322211" y="812800"/>
                  </a:cubicBezTo>
                  <a:lnTo>
                    <a:pt x="44968" y="812800"/>
                  </a:lnTo>
                  <a:cubicBezTo>
                    <a:pt x="33042" y="812800"/>
                    <a:pt x="21604" y="808062"/>
                    <a:pt x="13171" y="799629"/>
                  </a:cubicBezTo>
                  <a:cubicBezTo>
                    <a:pt x="4738" y="791196"/>
                    <a:pt x="0" y="779758"/>
                    <a:pt x="0" y="767832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3"/>
              <a:stretch>
                <a:fillRect l="-63" r="-63"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 rot="-5400000">
            <a:off x="1081088" y="8910179"/>
            <a:ext cx="1438275" cy="1315368"/>
          </a:xfrm>
          <a:custGeom>
            <a:avLst/>
            <a:gdLst/>
            <a:ahLst/>
            <a:cxnLst/>
            <a:rect l="l" t="t" r="r" b="b"/>
            <a:pathLst>
              <a:path w="1438275" h="1315368">
                <a:moveTo>
                  <a:pt x="0" y="0"/>
                </a:moveTo>
                <a:lnTo>
                  <a:pt x="1438275" y="0"/>
                </a:lnTo>
                <a:lnTo>
                  <a:pt x="1438275" y="1315367"/>
                </a:lnTo>
                <a:lnTo>
                  <a:pt x="0" y="1315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3352800"/>
            <a:ext cx="8324850" cy="6267450"/>
            <a:chOff x="0" y="0"/>
            <a:chExt cx="2192553" cy="16506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2553" cy="1650686"/>
            </a:xfrm>
            <a:custGeom>
              <a:avLst/>
              <a:gdLst/>
              <a:ahLst/>
              <a:cxnLst/>
              <a:rect l="l" t="t" r="r" b="b"/>
              <a:pathLst>
                <a:path w="2192553" h="1650686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13487"/>
                  </a:lnTo>
                  <a:cubicBezTo>
                    <a:pt x="2192553" y="1623353"/>
                    <a:pt x="2188634" y="1632815"/>
                    <a:pt x="2181658" y="1639791"/>
                  </a:cubicBezTo>
                  <a:cubicBezTo>
                    <a:pt x="2174682" y="1646767"/>
                    <a:pt x="2165220" y="1650686"/>
                    <a:pt x="2155354" y="1650686"/>
                  </a:cubicBezTo>
                  <a:lnTo>
                    <a:pt x="37199" y="1650686"/>
                  </a:lnTo>
                  <a:cubicBezTo>
                    <a:pt x="27333" y="1650686"/>
                    <a:pt x="17872" y="1646767"/>
                    <a:pt x="10895" y="1639791"/>
                  </a:cubicBezTo>
                  <a:cubicBezTo>
                    <a:pt x="3919" y="1632815"/>
                    <a:pt x="0" y="1623353"/>
                    <a:pt x="0" y="1613487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2553" cy="1679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6400" y="3352800"/>
            <a:ext cx="8324850" cy="6267450"/>
            <a:chOff x="0" y="0"/>
            <a:chExt cx="2192553" cy="16506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553" cy="1650686"/>
            </a:xfrm>
            <a:custGeom>
              <a:avLst/>
              <a:gdLst/>
              <a:ahLst/>
              <a:cxnLst/>
              <a:rect l="l" t="t" r="r" b="b"/>
              <a:pathLst>
                <a:path w="2192553" h="1650686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13487"/>
                  </a:lnTo>
                  <a:cubicBezTo>
                    <a:pt x="2192553" y="1623353"/>
                    <a:pt x="2188634" y="1632815"/>
                    <a:pt x="2181658" y="1639791"/>
                  </a:cubicBezTo>
                  <a:cubicBezTo>
                    <a:pt x="2174682" y="1646767"/>
                    <a:pt x="2165220" y="1650686"/>
                    <a:pt x="2155354" y="1650686"/>
                  </a:cubicBezTo>
                  <a:lnTo>
                    <a:pt x="37199" y="1650686"/>
                  </a:lnTo>
                  <a:cubicBezTo>
                    <a:pt x="27333" y="1650686"/>
                    <a:pt x="17872" y="1646767"/>
                    <a:pt x="10895" y="1639791"/>
                  </a:cubicBezTo>
                  <a:cubicBezTo>
                    <a:pt x="3919" y="1632815"/>
                    <a:pt x="0" y="1623353"/>
                    <a:pt x="0" y="1613487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192553" cy="1679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05025" y="828675"/>
            <a:ext cx="14077950" cy="113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99"/>
              </a:lnSpc>
              <a:spcBef>
                <a:spcPct val="0"/>
              </a:spcBef>
            </a:pPr>
            <a:r>
              <a:rPr lang="en-US" sz="8499" u="none" strike="noStrike" spc="-169">
                <a:solidFill>
                  <a:srgbClr val="A49469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Technology Stack (Part 1)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00225" y="4248150"/>
            <a:ext cx="5753100" cy="2426896"/>
            <a:chOff x="0" y="0"/>
            <a:chExt cx="7670800" cy="323586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55601"/>
              <a:ext cx="7670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front-end interface utilizes </a:t>
              </a:r>
              <a:r>
                <a:rPr lang="en-US" sz="2400" b="1" u="none" strike="noStrike" spc="-48">
                  <a:solidFill>
                    <a:srgbClr val="D2CEBC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HTML</a:t>
              </a: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to ensure an intuitive user experience, allowing effortless data input and interaction with the HEAL AI system, enhancing user satisfaction.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67080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A49469"/>
                  </a:solidFill>
                  <a:latin typeface="Cooper BT Medium"/>
                  <a:ea typeface="Cooper BT Medium"/>
                  <a:cs typeface="Cooper BT Medium"/>
                  <a:sym typeface="Cooper BT Medium"/>
                </a:rPr>
                <a:t>Front-End Interface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77716" y="4248150"/>
            <a:ext cx="5705259" cy="2817421"/>
            <a:chOff x="0" y="0"/>
            <a:chExt cx="7607012" cy="3756561"/>
          </a:xfrm>
        </p:grpSpPr>
        <p:sp>
          <p:nvSpPr>
            <p:cNvPr id="13" name="TextBox 13"/>
            <p:cNvSpPr txBox="1"/>
            <p:nvPr/>
          </p:nvSpPr>
          <p:spPr>
            <a:xfrm>
              <a:off x="4934" y="1155601"/>
              <a:ext cx="7585392" cy="2600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D2CEBC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JavaScript</a:t>
              </a: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processes user inputs in real time, allowing for responsive interactions and seamless data handling, which significantly improves the overall functionality of the user interface.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60701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A49469"/>
                  </a:solidFill>
                  <a:latin typeface="Cooper BT Medium"/>
                  <a:ea typeface="Cooper BT Medium"/>
                  <a:cs typeface="Cooper BT Medium"/>
                  <a:sym typeface="Cooper BT Medium"/>
                </a:rPr>
                <a:t>Dynamic Processing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flipH="1" flipV="1">
            <a:off x="16683209" y="3726256"/>
            <a:ext cx="1876083" cy="1497455"/>
          </a:xfrm>
          <a:custGeom>
            <a:avLst/>
            <a:gdLst/>
            <a:ahLst/>
            <a:cxnLst/>
            <a:rect l="l" t="t" r="r" b="b"/>
            <a:pathLst>
              <a:path w="1876083" h="1497455">
                <a:moveTo>
                  <a:pt x="1876082" y="1497455"/>
                </a:moveTo>
                <a:lnTo>
                  <a:pt x="0" y="1497455"/>
                </a:lnTo>
                <a:lnTo>
                  <a:pt x="0" y="0"/>
                </a:lnTo>
                <a:lnTo>
                  <a:pt x="1876082" y="0"/>
                </a:lnTo>
                <a:lnTo>
                  <a:pt x="1876082" y="14974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3352800"/>
            <a:ext cx="8324850" cy="6267450"/>
            <a:chOff x="0" y="0"/>
            <a:chExt cx="2192553" cy="16506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2553" cy="1650686"/>
            </a:xfrm>
            <a:custGeom>
              <a:avLst/>
              <a:gdLst/>
              <a:ahLst/>
              <a:cxnLst/>
              <a:rect l="l" t="t" r="r" b="b"/>
              <a:pathLst>
                <a:path w="2192553" h="1650686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13487"/>
                  </a:lnTo>
                  <a:cubicBezTo>
                    <a:pt x="2192553" y="1623353"/>
                    <a:pt x="2188634" y="1632815"/>
                    <a:pt x="2181658" y="1639791"/>
                  </a:cubicBezTo>
                  <a:cubicBezTo>
                    <a:pt x="2174682" y="1646767"/>
                    <a:pt x="2165220" y="1650686"/>
                    <a:pt x="2155354" y="1650686"/>
                  </a:cubicBezTo>
                  <a:lnTo>
                    <a:pt x="37199" y="1650686"/>
                  </a:lnTo>
                  <a:cubicBezTo>
                    <a:pt x="27333" y="1650686"/>
                    <a:pt x="17872" y="1646767"/>
                    <a:pt x="10895" y="1639791"/>
                  </a:cubicBezTo>
                  <a:cubicBezTo>
                    <a:pt x="3919" y="1632815"/>
                    <a:pt x="0" y="1623353"/>
                    <a:pt x="0" y="1613487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2553" cy="1679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6400" y="3352800"/>
            <a:ext cx="8324850" cy="6267450"/>
            <a:chOff x="0" y="0"/>
            <a:chExt cx="2192553" cy="16506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553" cy="1650686"/>
            </a:xfrm>
            <a:custGeom>
              <a:avLst/>
              <a:gdLst/>
              <a:ahLst/>
              <a:cxnLst/>
              <a:rect l="l" t="t" r="r" b="b"/>
              <a:pathLst>
                <a:path w="2192553" h="1650686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13487"/>
                  </a:lnTo>
                  <a:cubicBezTo>
                    <a:pt x="2192553" y="1623353"/>
                    <a:pt x="2188634" y="1632815"/>
                    <a:pt x="2181658" y="1639791"/>
                  </a:cubicBezTo>
                  <a:cubicBezTo>
                    <a:pt x="2174682" y="1646767"/>
                    <a:pt x="2165220" y="1650686"/>
                    <a:pt x="2155354" y="1650686"/>
                  </a:cubicBezTo>
                  <a:lnTo>
                    <a:pt x="37199" y="1650686"/>
                  </a:lnTo>
                  <a:cubicBezTo>
                    <a:pt x="27333" y="1650686"/>
                    <a:pt x="17872" y="1646767"/>
                    <a:pt x="10895" y="1639791"/>
                  </a:cubicBezTo>
                  <a:cubicBezTo>
                    <a:pt x="3919" y="1632815"/>
                    <a:pt x="0" y="1623353"/>
                    <a:pt x="0" y="1613487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192553" cy="1679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05025" y="819150"/>
            <a:ext cx="14077950" cy="217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3"/>
              </a:lnSpc>
              <a:spcBef>
                <a:spcPct val="0"/>
              </a:spcBef>
            </a:pPr>
            <a:r>
              <a:rPr lang="en-US" sz="8393" u="none" strike="noStrike" spc="-167">
                <a:solidFill>
                  <a:srgbClr val="A49469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Technology Stack: Backend Architecture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00225" y="4248150"/>
            <a:ext cx="5753100" cy="2817421"/>
            <a:chOff x="0" y="0"/>
            <a:chExt cx="7670800" cy="375656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55601"/>
              <a:ext cx="7670800" cy="2600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HEAL AI securely stores user health data in a robust database, ensuring confidentiality and compliance with medical data protection standards while allowing quick retrieval for AI analysis.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67080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A49469"/>
                  </a:solidFill>
                  <a:latin typeface="Cooper BT Medium"/>
                  <a:ea typeface="Cooper BT Medium"/>
                  <a:cs typeface="Cooper BT Medium"/>
                  <a:sym typeface="Cooper BT Medium"/>
                </a:rPr>
                <a:t>Data Storage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77716" y="4248150"/>
            <a:ext cx="5705259" cy="2817421"/>
            <a:chOff x="0" y="0"/>
            <a:chExt cx="7607012" cy="3756561"/>
          </a:xfrm>
        </p:grpSpPr>
        <p:sp>
          <p:nvSpPr>
            <p:cNvPr id="13" name="TextBox 13"/>
            <p:cNvSpPr txBox="1"/>
            <p:nvPr/>
          </p:nvSpPr>
          <p:spPr>
            <a:xfrm>
              <a:off x="4934" y="1155601"/>
              <a:ext cx="7585392" cy="2600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Advanced machine learning models analyze user inputs, providing personalized health recommendations through continuous learning, allowing HEAL AI to adapt and improve its insights over time.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60701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 strike="noStrike">
                  <a:solidFill>
                    <a:srgbClr val="A49469"/>
                  </a:solidFill>
                  <a:latin typeface="Cooper BT Medium"/>
                  <a:ea typeface="Cooper BT Medium"/>
                  <a:cs typeface="Cooper BT Medium"/>
                  <a:sym typeface="Cooper BT Medium"/>
                </a:rPr>
                <a:t>AI Algorithms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flipH="1" flipV="1">
            <a:off x="16683209" y="3726256"/>
            <a:ext cx="1876083" cy="1497455"/>
          </a:xfrm>
          <a:custGeom>
            <a:avLst/>
            <a:gdLst/>
            <a:ahLst/>
            <a:cxnLst/>
            <a:rect l="l" t="t" r="r" b="b"/>
            <a:pathLst>
              <a:path w="1876083" h="1497455">
                <a:moveTo>
                  <a:pt x="1876082" y="1497455"/>
                </a:moveTo>
                <a:lnTo>
                  <a:pt x="0" y="1497455"/>
                </a:lnTo>
                <a:lnTo>
                  <a:pt x="0" y="0"/>
                </a:lnTo>
                <a:lnTo>
                  <a:pt x="1876082" y="0"/>
                </a:lnTo>
                <a:lnTo>
                  <a:pt x="1876082" y="14974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352800"/>
            <a:ext cx="8324850" cy="3912870"/>
            <a:chOff x="0" y="0"/>
            <a:chExt cx="11099800" cy="5217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3136900"/>
              <a:ext cx="11099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user initiates interaction by submitting health-related data via the HTML interface, ensuring that accurate and structured inputs facilitate effective AI processing and personalized health guidance.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11099800" cy="1750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00"/>
                </a:lnSpc>
                <a:spcBef>
                  <a:spcPct val="0"/>
                </a:spcBef>
              </a:pPr>
              <a:r>
                <a:rPr lang="en-US" sz="9500" u="none" strike="noStrike" spc="-190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User Interaction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3100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Streamlining Data Input for Analysis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6176504" y="61454"/>
            <a:ext cx="1438275" cy="1315368"/>
          </a:xfrm>
          <a:custGeom>
            <a:avLst/>
            <a:gdLst/>
            <a:ahLst/>
            <a:cxnLst/>
            <a:rect l="l" t="t" r="r" b="b"/>
            <a:pathLst>
              <a:path w="1438275" h="1315368">
                <a:moveTo>
                  <a:pt x="0" y="0"/>
                </a:moveTo>
                <a:lnTo>
                  <a:pt x="1438275" y="0"/>
                </a:lnTo>
                <a:lnTo>
                  <a:pt x="1438275" y="1315367"/>
                </a:lnTo>
                <a:lnTo>
                  <a:pt x="0" y="1315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418930-AFA9-4A25-4FE2-3C1D8E16AE33}"/>
              </a:ext>
            </a:extLst>
          </p:cNvPr>
          <p:cNvGrpSpPr/>
          <p:nvPr/>
        </p:nvGrpSpPr>
        <p:grpSpPr>
          <a:xfrm>
            <a:off x="666750" y="666750"/>
            <a:ext cx="6886575" cy="8953500"/>
            <a:chOff x="0" y="0"/>
            <a:chExt cx="812800" cy="1056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1DA0983-FC56-1C96-E25B-0F8572C4E318}"/>
                </a:ext>
              </a:extLst>
            </p:cNvPr>
            <p:cNvSpPr/>
            <p:nvPr/>
          </p:nvSpPr>
          <p:spPr>
            <a:xfrm>
              <a:off x="0" y="0"/>
              <a:ext cx="812800" cy="1056752"/>
            </a:xfrm>
            <a:custGeom>
              <a:avLst/>
              <a:gdLst/>
              <a:ahLst/>
              <a:cxnLst/>
              <a:rect l="l" t="t" r="r" b="b"/>
              <a:pathLst>
                <a:path w="812800" h="1056752">
                  <a:moveTo>
                    <a:pt x="44968" y="0"/>
                  </a:moveTo>
                  <a:lnTo>
                    <a:pt x="767832" y="0"/>
                  </a:lnTo>
                  <a:cubicBezTo>
                    <a:pt x="779758" y="0"/>
                    <a:pt x="791196" y="4738"/>
                    <a:pt x="799629" y="13171"/>
                  </a:cubicBezTo>
                  <a:cubicBezTo>
                    <a:pt x="808062" y="21604"/>
                    <a:pt x="812800" y="33042"/>
                    <a:pt x="812800" y="44968"/>
                  </a:cubicBezTo>
                  <a:lnTo>
                    <a:pt x="812800" y="1011784"/>
                  </a:lnTo>
                  <a:cubicBezTo>
                    <a:pt x="812800" y="1023711"/>
                    <a:pt x="808062" y="1035148"/>
                    <a:pt x="799629" y="1043582"/>
                  </a:cubicBezTo>
                  <a:cubicBezTo>
                    <a:pt x="791196" y="1052015"/>
                    <a:pt x="779758" y="1056752"/>
                    <a:pt x="767832" y="1056752"/>
                  </a:cubicBezTo>
                  <a:lnTo>
                    <a:pt x="44968" y="1056752"/>
                  </a:lnTo>
                  <a:cubicBezTo>
                    <a:pt x="33042" y="1056752"/>
                    <a:pt x="21604" y="1052015"/>
                    <a:pt x="13171" y="1043582"/>
                  </a:cubicBezTo>
                  <a:cubicBezTo>
                    <a:pt x="4738" y="1035148"/>
                    <a:pt x="0" y="1023711"/>
                    <a:pt x="0" y="1011784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4"/>
              <a:stretch>
                <a:fillRect t="-271" b="-271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352800"/>
            <a:ext cx="8324850" cy="5113020"/>
            <a:chOff x="0" y="0"/>
            <a:chExt cx="11099800" cy="6817360"/>
          </a:xfrm>
        </p:grpSpPr>
        <p:sp>
          <p:nvSpPr>
            <p:cNvPr id="3" name="TextBox 3"/>
            <p:cNvSpPr txBox="1"/>
            <p:nvPr/>
          </p:nvSpPr>
          <p:spPr>
            <a:xfrm>
              <a:off x="0" y="4737100"/>
              <a:ext cx="11099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Flask API seamlessly receives user inputs, conducting rigorous analysis through AI modules. This process involves validation, risk evaluation, and personalized recommendations, ensuring users receive tailored health insights.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11099800" cy="3350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00"/>
                </a:lnSpc>
                <a:spcBef>
                  <a:spcPct val="0"/>
                </a:spcBef>
              </a:pPr>
              <a:r>
                <a:rPr lang="en-US" sz="9500" u="none" strike="noStrike" spc="-190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Backend Processing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43300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In-depth AI Analysis of User Inputs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6750" y="666750"/>
            <a:ext cx="6886575" cy="8953500"/>
            <a:chOff x="0" y="0"/>
            <a:chExt cx="812800" cy="10567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056752"/>
            </a:xfrm>
            <a:custGeom>
              <a:avLst/>
              <a:gdLst/>
              <a:ahLst/>
              <a:cxnLst/>
              <a:rect l="l" t="t" r="r" b="b"/>
              <a:pathLst>
                <a:path w="812800" h="1056752">
                  <a:moveTo>
                    <a:pt x="44968" y="0"/>
                  </a:moveTo>
                  <a:lnTo>
                    <a:pt x="767832" y="0"/>
                  </a:lnTo>
                  <a:cubicBezTo>
                    <a:pt x="779758" y="0"/>
                    <a:pt x="791196" y="4738"/>
                    <a:pt x="799629" y="13171"/>
                  </a:cubicBezTo>
                  <a:cubicBezTo>
                    <a:pt x="808062" y="21604"/>
                    <a:pt x="812800" y="33042"/>
                    <a:pt x="812800" y="44968"/>
                  </a:cubicBezTo>
                  <a:lnTo>
                    <a:pt x="812800" y="1011784"/>
                  </a:lnTo>
                  <a:cubicBezTo>
                    <a:pt x="812800" y="1023711"/>
                    <a:pt x="808062" y="1035148"/>
                    <a:pt x="799629" y="1043582"/>
                  </a:cubicBezTo>
                  <a:cubicBezTo>
                    <a:pt x="791196" y="1052015"/>
                    <a:pt x="779758" y="1056752"/>
                    <a:pt x="767832" y="1056752"/>
                  </a:cubicBezTo>
                  <a:lnTo>
                    <a:pt x="44968" y="1056752"/>
                  </a:lnTo>
                  <a:cubicBezTo>
                    <a:pt x="33042" y="1056752"/>
                    <a:pt x="21604" y="1052015"/>
                    <a:pt x="13171" y="1043582"/>
                  </a:cubicBezTo>
                  <a:cubicBezTo>
                    <a:pt x="4738" y="1035148"/>
                    <a:pt x="0" y="1023711"/>
                    <a:pt x="0" y="1011784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t="-271" b="-271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 rot="5400000">
            <a:off x="6176504" y="61454"/>
            <a:ext cx="1438275" cy="1315368"/>
          </a:xfrm>
          <a:custGeom>
            <a:avLst/>
            <a:gdLst/>
            <a:ahLst/>
            <a:cxnLst/>
            <a:rect l="l" t="t" r="r" b="b"/>
            <a:pathLst>
              <a:path w="1438275" h="1315368">
                <a:moveTo>
                  <a:pt x="0" y="0"/>
                </a:moveTo>
                <a:lnTo>
                  <a:pt x="1438275" y="0"/>
                </a:lnTo>
                <a:lnTo>
                  <a:pt x="1438275" y="1315367"/>
                </a:lnTo>
                <a:lnTo>
                  <a:pt x="0" y="13153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352800"/>
            <a:ext cx="8324850" cy="5113020"/>
            <a:chOff x="0" y="0"/>
            <a:chExt cx="11099800" cy="6817360"/>
          </a:xfrm>
        </p:grpSpPr>
        <p:sp>
          <p:nvSpPr>
            <p:cNvPr id="3" name="TextBox 3"/>
            <p:cNvSpPr txBox="1"/>
            <p:nvPr/>
          </p:nvSpPr>
          <p:spPr>
            <a:xfrm>
              <a:off x="0" y="4737100"/>
              <a:ext cx="11099800" cy="2080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processed health advice is seamlessly delivered back to the user interface, ensuring clarity and actionable insights for informed health decisions. This </a:t>
              </a:r>
              <a:r>
                <a:rPr lang="en-US" sz="2400" b="1" u="none" strike="noStrike" spc="-48">
                  <a:solidFill>
                    <a:srgbClr val="D2CEBC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continuous availability</a:t>
              </a:r>
              <a:r>
                <a:rPr lang="en-US" sz="2400" u="none" strike="noStrike" spc="-48">
                  <a:solidFill>
                    <a:srgbClr val="D2CEBC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empowers users to manage their health proactively.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11099800" cy="3350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00"/>
                </a:lnSpc>
                <a:spcBef>
                  <a:spcPct val="0"/>
                </a:spcBef>
              </a:pPr>
              <a:r>
                <a:rPr lang="en-US" sz="9500" u="none" strike="noStrike" spc="-190">
                  <a:solidFill>
                    <a:srgbClr val="A49469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Response Generation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43300"/>
              <a:ext cx="11099800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 spc="-48">
                  <a:solidFill>
                    <a:srgbClr val="A4946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User Feedback and Insights Delivery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8267700" cy="10287000"/>
            <a:chOff x="0" y="0"/>
            <a:chExt cx="2177501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501" cy="2709333"/>
            </a:xfrm>
            <a:custGeom>
              <a:avLst/>
              <a:gdLst/>
              <a:ahLst/>
              <a:cxnLst/>
              <a:rect l="l" t="t" r="r" b="b"/>
              <a:pathLst>
                <a:path w="2177501" h="2709333">
                  <a:moveTo>
                    <a:pt x="0" y="0"/>
                  </a:moveTo>
                  <a:lnTo>
                    <a:pt x="2177501" y="0"/>
                  </a:lnTo>
                  <a:lnTo>
                    <a:pt x="21775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4946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17750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6750" y="666750"/>
            <a:ext cx="6886575" cy="8953500"/>
            <a:chOff x="0" y="0"/>
            <a:chExt cx="812800" cy="10567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056752"/>
            </a:xfrm>
            <a:custGeom>
              <a:avLst/>
              <a:gdLst/>
              <a:ahLst/>
              <a:cxnLst/>
              <a:rect l="l" t="t" r="r" b="b"/>
              <a:pathLst>
                <a:path w="812800" h="1056752">
                  <a:moveTo>
                    <a:pt x="44968" y="0"/>
                  </a:moveTo>
                  <a:lnTo>
                    <a:pt x="767832" y="0"/>
                  </a:lnTo>
                  <a:cubicBezTo>
                    <a:pt x="779758" y="0"/>
                    <a:pt x="791196" y="4738"/>
                    <a:pt x="799629" y="13171"/>
                  </a:cubicBezTo>
                  <a:cubicBezTo>
                    <a:pt x="808062" y="21604"/>
                    <a:pt x="812800" y="33042"/>
                    <a:pt x="812800" y="44968"/>
                  </a:cubicBezTo>
                  <a:lnTo>
                    <a:pt x="812800" y="1011784"/>
                  </a:lnTo>
                  <a:cubicBezTo>
                    <a:pt x="812800" y="1023711"/>
                    <a:pt x="808062" y="1035148"/>
                    <a:pt x="799629" y="1043582"/>
                  </a:cubicBezTo>
                  <a:cubicBezTo>
                    <a:pt x="791196" y="1052015"/>
                    <a:pt x="779758" y="1056752"/>
                    <a:pt x="767832" y="1056752"/>
                  </a:cubicBezTo>
                  <a:lnTo>
                    <a:pt x="44968" y="1056752"/>
                  </a:lnTo>
                  <a:cubicBezTo>
                    <a:pt x="33042" y="1056752"/>
                    <a:pt x="21604" y="1052015"/>
                    <a:pt x="13171" y="1043582"/>
                  </a:cubicBezTo>
                  <a:cubicBezTo>
                    <a:pt x="4738" y="1035148"/>
                    <a:pt x="0" y="1023711"/>
                    <a:pt x="0" y="1011784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t="-271" b="-271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 rot="5400000">
            <a:off x="6176504" y="61454"/>
            <a:ext cx="1438275" cy="1315368"/>
          </a:xfrm>
          <a:custGeom>
            <a:avLst/>
            <a:gdLst/>
            <a:ahLst/>
            <a:cxnLst/>
            <a:rect l="l" t="t" r="r" b="b"/>
            <a:pathLst>
              <a:path w="1438275" h="1315368">
                <a:moveTo>
                  <a:pt x="0" y="0"/>
                </a:moveTo>
                <a:lnTo>
                  <a:pt x="1438275" y="0"/>
                </a:lnTo>
                <a:lnTo>
                  <a:pt x="1438275" y="1315367"/>
                </a:lnTo>
                <a:lnTo>
                  <a:pt x="0" y="13153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21886" y="6666563"/>
            <a:ext cx="8323430" cy="2953687"/>
            <a:chOff x="0" y="0"/>
            <a:chExt cx="2192179" cy="7779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2179" cy="777926"/>
            </a:xfrm>
            <a:custGeom>
              <a:avLst/>
              <a:gdLst/>
              <a:ahLst/>
              <a:cxnLst/>
              <a:rect l="l" t="t" r="r" b="b"/>
              <a:pathLst>
                <a:path w="2192179" h="777926">
                  <a:moveTo>
                    <a:pt x="37205" y="0"/>
                  </a:moveTo>
                  <a:lnTo>
                    <a:pt x="2154974" y="0"/>
                  </a:lnTo>
                  <a:cubicBezTo>
                    <a:pt x="2164841" y="0"/>
                    <a:pt x="2174305" y="3920"/>
                    <a:pt x="2181282" y="10897"/>
                  </a:cubicBezTo>
                  <a:cubicBezTo>
                    <a:pt x="2188259" y="17875"/>
                    <a:pt x="2192179" y="27338"/>
                    <a:pt x="2192179" y="37205"/>
                  </a:cubicBezTo>
                  <a:lnTo>
                    <a:pt x="2192179" y="740720"/>
                  </a:lnTo>
                  <a:cubicBezTo>
                    <a:pt x="2192179" y="750588"/>
                    <a:pt x="2188259" y="760051"/>
                    <a:pt x="2181282" y="767029"/>
                  </a:cubicBezTo>
                  <a:cubicBezTo>
                    <a:pt x="2174305" y="774006"/>
                    <a:pt x="2164841" y="777926"/>
                    <a:pt x="2154974" y="777926"/>
                  </a:cubicBezTo>
                  <a:lnTo>
                    <a:pt x="37205" y="777926"/>
                  </a:lnTo>
                  <a:cubicBezTo>
                    <a:pt x="16657" y="777926"/>
                    <a:pt x="0" y="761268"/>
                    <a:pt x="0" y="740720"/>
                  </a:cubicBezTo>
                  <a:lnTo>
                    <a:pt x="0" y="37205"/>
                  </a:lnTo>
                  <a:cubicBezTo>
                    <a:pt x="0" y="16657"/>
                    <a:pt x="16657" y="0"/>
                    <a:pt x="37205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192179" cy="796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73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6563"/>
            <a:ext cx="8324850" cy="2953687"/>
            <a:chOff x="0" y="0"/>
            <a:chExt cx="2192553" cy="777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553" cy="777926"/>
            </a:xfrm>
            <a:custGeom>
              <a:avLst/>
              <a:gdLst/>
              <a:ahLst/>
              <a:cxnLst/>
              <a:rect l="l" t="t" r="r" b="b"/>
              <a:pathLst>
                <a:path w="2192553" h="777926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740727"/>
                  </a:lnTo>
                  <a:cubicBezTo>
                    <a:pt x="2192553" y="750592"/>
                    <a:pt x="2188634" y="760054"/>
                    <a:pt x="2181658" y="767030"/>
                  </a:cubicBezTo>
                  <a:cubicBezTo>
                    <a:pt x="2174682" y="774007"/>
                    <a:pt x="2165220" y="777926"/>
                    <a:pt x="2155354" y="777926"/>
                  </a:cubicBezTo>
                  <a:lnTo>
                    <a:pt x="37199" y="777926"/>
                  </a:lnTo>
                  <a:cubicBezTo>
                    <a:pt x="27333" y="777926"/>
                    <a:pt x="17872" y="774007"/>
                    <a:pt x="10895" y="767030"/>
                  </a:cubicBezTo>
                  <a:cubicBezTo>
                    <a:pt x="3919" y="760054"/>
                    <a:pt x="0" y="750592"/>
                    <a:pt x="0" y="740727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92553" cy="796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73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7016" y="3352800"/>
            <a:ext cx="5448300" cy="2953687"/>
            <a:chOff x="0" y="0"/>
            <a:chExt cx="1434943" cy="777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4943" cy="777926"/>
            </a:xfrm>
            <a:custGeom>
              <a:avLst/>
              <a:gdLst/>
              <a:ahLst/>
              <a:cxnLst/>
              <a:rect l="l" t="t" r="r" b="b"/>
              <a:pathLst>
                <a:path w="1434943" h="777926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721087"/>
                  </a:lnTo>
                  <a:cubicBezTo>
                    <a:pt x="1434943" y="752478"/>
                    <a:pt x="1409495" y="777926"/>
                    <a:pt x="1378104" y="777926"/>
                  </a:cubicBezTo>
                  <a:lnTo>
                    <a:pt x="56839" y="777926"/>
                  </a:lnTo>
                  <a:cubicBezTo>
                    <a:pt x="25448" y="777926"/>
                    <a:pt x="0" y="752478"/>
                    <a:pt x="0" y="721087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434943" cy="796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73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31296" y="3352800"/>
            <a:ext cx="5448300" cy="2953687"/>
            <a:chOff x="0" y="0"/>
            <a:chExt cx="1434943" cy="777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34943" cy="777926"/>
            </a:xfrm>
            <a:custGeom>
              <a:avLst/>
              <a:gdLst/>
              <a:ahLst/>
              <a:cxnLst/>
              <a:rect l="l" t="t" r="r" b="b"/>
              <a:pathLst>
                <a:path w="1434943" h="777926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721087"/>
                  </a:lnTo>
                  <a:cubicBezTo>
                    <a:pt x="1434943" y="752478"/>
                    <a:pt x="1409495" y="777926"/>
                    <a:pt x="1378104" y="777926"/>
                  </a:cubicBezTo>
                  <a:lnTo>
                    <a:pt x="56839" y="777926"/>
                  </a:lnTo>
                  <a:cubicBezTo>
                    <a:pt x="25448" y="777926"/>
                    <a:pt x="0" y="752478"/>
                    <a:pt x="0" y="721087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1434943" cy="796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73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750" y="3352800"/>
            <a:ext cx="5448300" cy="2953687"/>
            <a:chOff x="0" y="0"/>
            <a:chExt cx="1434943" cy="7779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34943" cy="777926"/>
            </a:xfrm>
            <a:custGeom>
              <a:avLst/>
              <a:gdLst/>
              <a:ahLst/>
              <a:cxnLst/>
              <a:rect l="l" t="t" r="r" b="b"/>
              <a:pathLst>
                <a:path w="1434943" h="777926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721087"/>
                  </a:lnTo>
                  <a:cubicBezTo>
                    <a:pt x="1434943" y="752478"/>
                    <a:pt x="1409495" y="777926"/>
                    <a:pt x="1378104" y="777926"/>
                  </a:cubicBezTo>
                  <a:lnTo>
                    <a:pt x="56839" y="777926"/>
                  </a:lnTo>
                  <a:cubicBezTo>
                    <a:pt x="25448" y="777926"/>
                    <a:pt x="0" y="752478"/>
                    <a:pt x="0" y="721087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1C3D27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1434943" cy="796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73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2396" y="3751897"/>
            <a:ext cx="4695294" cy="38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0"/>
              </a:lnSpc>
              <a:spcBef>
                <a:spcPct val="0"/>
              </a:spcBef>
            </a:pPr>
            <a:r>
              <a:rPr lang="en-US" sz="2407" u="none" strike="noStrike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24/7 Health Assistance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4109" y="4873328"/>
            <a:ext cx="4693581" cy="102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4"/>
              </a:lnSpc>
              <a:spcBef>
                <a:spcPct val="0"/>
              </a:spcBef>
            </a:pPr>
            <a:r>
              <a:rPr lang="en-US" sz="2126" u="none" strike="noStrike" spc="-42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Comprehensive support available anytime, ensuring proactive health management.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4109" y="7065661"/>
            <a:ext cx="7571844" cy="38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0"/>
              </a:lnSpc>
              <a:spcBef>
                <a:spcPct val="0"/>
              </a:spcBef>
            </a:pPr>
            <a:r>
              <a:rPr lang="en-US" sz="2407" u="none" strike="noStrike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Privacy-Conscious Design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8509989"/>
            <a:ext cx="7448355" cy="677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4"/>
              </a:lnSpc>
              <a:spcBef>
                <a:spcPct val="0"/>
              </a:spcBef>
            </a:pPr>
            <a:r>
              <a:rPr lang="en-US" sz="2126" u="none" strike="noStrike" spc="-42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Built with stringent data protection standards for user confidentiality.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80346" y="5216228"/>
            <a:ext cx="4751374" cy="677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4"/>
              </a:lnSpc>
              <a:spcBef>
                <a:spcPct val="0"/>
              </a:spcBef>
            </a:pPr>
            <a:r>
              <a:rPr lang="en-US" sz="2126" u="none" strike="noStrike" spc="-42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Combines modern web technologies with robust AI capabilities for effectiveness.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786025" y="3772852"/>
            <a:ext cx="4745694" cy="38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0"/>
              </a:lnSpc>
              <a:spcBef>
                <a:spcPct val="0"/>
              </a:spcBef>
            </a:pPr>
            <a:r>
              <a:rPr lang="en-US" sz="2407" u="none" strike="noStrike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Seamless Technology Integration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52102" y="8509989"/>
            <a:ext cx="7448355" cy="677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4"/>
              </a:lnSpc>
              <a:spcBef>
                <a:spcPct val="0"/>
              </a:spcBef>
            </a:pPr>
            <a:r>
              <a:rPr lang="en-US" sz="2126" u="none" strike="noStrike" spc="-42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Focused on clarity and actionable insights for empowered health decisions.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52102" y="7065661"/>
            <a:ext cx="5093571" cy="38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0"/>
              </a:lnSpc>
              <a:spcBef>
                <a:spcPct val="0"/>
              </a:spcBef>
            </a:pPr>
            <a:r>
              <a:rPr lang="en-US" sz="2407" u="none" strike="noStrike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User-Centric Experience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574921" y="3751897"/>
            <a:ext cx="4684379" cy="38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0"/>
              </a:lnSpc>
              <a:spcBef>
                <a:spcPct val="0"/>
              </a:spcBef>
            </a:pPr>
            <a:r>
              <a:rPr lang="en-US" sz="2407" u="none" strike="noStrike">
                <a:solidFill>
                  <a:srgbClr val="A49469"/>
                </a:solidFill>
                <a:latin typeface="Cooper BT Medium"/>
                <a:ea typeface="Cooper BT Medium"/>
                <a:cs typeface="Cooper BT Medium"/>
                <a:sym typeface="Cooper BT Medium"/>
              </a:rPr>
              <a:t>Expert Team Composition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46346" y="5216228"/>
            <a:ext cx="4712954" cy="677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4"/>
              </a:lnSpc>
              <a:spcBef>
                <a:spcPct val="0"/>
              </a:spcBef>
            </a:pPr>
            <a:r>
              <a:rPr lang="en-US" sz="2126" u="none" strike="noStrike" spc="-42">
                <a:solidFill>
                  <a:srgbClr val="D2CEB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diverse team merges experience and fresh innovation for excellence.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05025" y="828675"/>
            <a:ext cx="14077950" cy="113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99"/>
              </a:lnSpc>
              <a:spcBef>
                <a:spcPct val="0"/>
              </a:spcBef>
            </a:pPr>
            <a:r>
              <a:rPr lang="en-US" sz="8499" u="none" strike="noStrike" spc="-169">
                <a:solidFill>
                  <a:srgbClr val="A49469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Competitive Advantages</a:t>
            </a:r>
          </a:p>
        </p:txBody>
      </p:sp>
      <p:sp>
        <p:nvSpPr>
          <p:cNvPr id="28" name="Freeform 28"/>
          <p:cNvSpPr/>
          <p:nvPr/>
        </p:nvSpPr>
        <p:spPr>
          <a:xfrm flipH="1">
            <a:off x="16850868" y="692349"/>
            <a:ext cx="1876083" cy="1497455"/>
          </a:xfrm>
          <a:custGeom>
            <a:avLst/>
            <a:gdLst/>
            <a:ahLst/>
            <a:cxnLst/>
            <a:rect l="l" t="t" r="r" b="b"/>
            <a:pathLst>
              <a:path w="1876083" h="1497455">
                <a:moveTo>
                  <a:pt x="1876083" y="0"/>
                </a:moveTo>
                <a:lnTo>
                  <a:pt x="0" y="0"/>
                </a:lnTo>
                <a:lnTo>
                  <a:pt x="0" y="1497455"/>
                </a:lnTo>
                <a:lnTo>
                  <a:pt x="1876083" y="1497455"/>
                </a:lnTo>
                <a:lnTo>
                  <a:pt x="18760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461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TT Interphases</vt:lpstr>
      <vt:lpstr>Cooper BT Medium</vt:lpstr>
      <vt:lpstr>TT Interphases Bold</vt:lpstr>
      <vt:lpstr>Arial</vt:lpstr>
      <vt:lpstr>Calibri</vt:lpstr>
      <vt:lpstr>Cooper BT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HEAL AI: 24/7 AI Health Mentor</dc:title>
  <dc:creator>a</dc:creator>
  <dc:description>Presentation - HEAL AI: 24/7 AI Health Mentor</dc:description>
  <cp:lastModifiedBy>VARUN KUMAR</cp:lastModifiedBy>
  <cp:revision>2</cp:revision>
  <dcterms:created xsi:type="dcterms:W3CDTF">2006-08-16T00:00:00Z</dcterms:created>
  <dcterms:modified xsi:type="dcterms:W3CDTF">2025-10-16T12:32:35Z</dcterms:modified>
  <dc:identifier>DAG18CQ8UZI</dc:identifier>
</cp:coreProperties>
</file>