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74" r:id="rId7"/>
    <p:sldId id="266" r:id="rId8"/>
    <p:sldId id="267" r:id="rId9"/>
    <p:sldId id="268" r:id="rId10"/>
    <p:sldId id="269" r:id="rId11"/>
    <p:sldId id="270" r:id="rId12"/>
    <p:sldId id="275" r:id="rId13"/>
    <p:sldId id="271" r:id="rId14"/>
    <p:sldId id="272" r:id="rId15"/>
    <p:sldId id="27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51"/>
    <a:srgbClr val="007B3B"/>
    <a:srgbClr val="00713A"/>
    <a:srgbClr val="068817"/>
    <a:srgbClr val="079418"/>
    <a:srgbClr val="74C427"/>
    <a:srgbClr val="A6C44B"/>
    <a:srgbClr val="8A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0F609-5AD2-E635-E2C9-FCDBBFD1A62B}" v="1225" dt="2025-04-27T02:28:39.268"/>
    <p1510:client id="{1BF10E25-AE61-1C79-3355-1D67159BE0EE}" v="224" dt="2025-04-27T21:09:24.930"/>
    <p1510:client id="{1C05C25B-D995-3E00-50C7-50EF72CDCBCB}" v="335" dt="2025-04-26T00:23:00.461"/>
    <p1510:client id="{38F7F769-24B7-073B-12A0-35EAEFB0B0A4}" v="126" dt="2025-04-27T16:29:13.256"/>
    <p1510:client id="{4EEBFC9C-2B75-2B02-FA77-9B87CEA322BC}" v="5" dt="2025-04-27T21:18:42.189"/>
    <p1510:client id="{51C9BC43-EE94-E454-2BE6-217F709B2FA8}" v="12" dt="2025-04-27T22:02:04.045"/>
    <p1510:client id="{67800E47-424B-ED8C-6D3C-7B1B75511D1D}" v="467" dt="2025-04-26T02:17:52.723"/>
    <p1510:client id="{8D80D3FF-243C-1DFC-0CC7-A3B8D1AFFCFE}" v="358" dt="2025-04-27T21:49:30.954"/>
    <p1510:client id="{D53F4A51-BC18-88A4-E9F1-7E3D6B8268EF}" v="42" dt="2025-04-27T02:37:05.628"/>
    <p1510:client id="{DB89188A-E5C9-51FB-A6BC-3C8B9FDCA285}" v="282" dt="2025-04-27T03:17:28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F0A63-798F-4220-BDF6-4F2A310BE513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1ACC4-E66A-45E9-847A-A5289B82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5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B274-ECD9-6844-9790-21A98E226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1F342-481B-6046-AC35-EAEC74815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2C935-632D-5245-A926-94951C6C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EE86-343E-4E52-A9F2-5D2AFC375F8E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5520-4DEB-FD4B-9F22-EB7C5152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56D7-680F-CB4B-B10E-1D6FFA76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FA28-CC45-F14D-ADC5-88A589FA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B90E-8EE2-7442-BE25-64F438E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B67D-8C42-0146-A757-97FBF60C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CB42-DC1C-4C4F-8BF5-58C19F445211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E126A-6778-D041-A7E0-9E73492B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A5F1-74BE-7F4C-BAE9-5E0A2173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30DE2-B4E8-9542-A63A-021B23337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F23E2-9DA6-7745-8D21-1B6369356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D683C-E1FF-4F43-8D98-C271E6D7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7E0D-AFDA-459C-902A-77C930534CB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DC9B-8287-2E43-BFC8-208D4D3C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2AD24-758C-044A-BF6A-2B1330BB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C353-9FBE-5141-8529-377FCB0D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843-08AB-CC45-97F8-99A8E27B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64518-F3DB-A744-B69B-BF882A57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5F76-5E10-4AEF-869E-0247C6F0D1CC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3B07-70E9-4A47-97A0-383E69C0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EBA83-4E92-6144-A2C2-531FEF5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F050-A008-D041-8679-9B7B4AD0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D1FC5-B68F-274C-BB41-EE6FC346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7DBC-D1BC-924F-AB42-F07F6E6C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F169-01A6-4B1E-A47F-4A7155CB856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AC5E-374F-1045-8258-855EA19F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D3C0-ECB7-4049-B237-A50B432E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35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6DFC-FC76-AA41-A84C-F496755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D9D3A-21F0-4E40-8FC1-D9528CD43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EB2C-1ECD-F74F-82EE-AE5338B3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E6951-1B67-AD49-8D4D-58FF99B6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5E048-CB7C-4B00-84F5-39B102FE9781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3D3E7-3115-F249-8615-5BB380A3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38C44-679D-054B-A50A-A5F49A6C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8597-00D1-9C45-A992-045A3BCF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7F22F-BAD6-CA47-956E-3FEB21FD8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811C0-F7D6-D04A-8F95-C9184FC8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68642-809B-9844-B0DC-46C9DDE0D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D80E5-D2D5-4947-934C-B181284E3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3D0AF-54FC-304C-8CDD-8D6A25A1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A94CA-0C3F-4F76-B54A-E9C7F5256EFE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F3680-FC12-0948-B162-CF437700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586D9-BFB2-DB4B-B83A-08B31911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6FD0-4A21-B64D-8605-6DFE78A6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4D0E3-11DA-8245-88F0-87AC3D4C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2E04-E4B5-4DFB-A5EF-8521A604DB1B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587B2-78B8-D540-ADCF-B3B99F7E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2A16A-DDA8-124B-9300-37B5CE13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55749-D3F6-5B40-B60A-AD6835E7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E67E-64DB-4E54-A06D-62800F9BC7D1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28217-89D3-A345-901C-432A3E87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66D9-C338-AE44-BBDD-60CB783A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F945-51BE-8E41-A001-8556328E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1D16-F809-694B-8A56-EE18EDD3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B139-7CE6-4D46-9C0F-158A6D60C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1C3C-1F82-DD4C-AC61-765315FA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9154-5495-40C2-8C85-6AB210CA44DA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65035-F317-3C4F-BE6B-DBA53E9F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CEF8A-E308-904B-8554-2B093BAF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AD82-5A17-3442-A391-EAC94984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51955-18A8-AC41-94B9-B2603FDF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4506-8CF4-5B4E-B0B3-3B52DDCB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C3ED-FF8B-274F-9D47-0425A93E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67C89-03EF-4D28-9729-C96E9EEC51ED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9DCA7-07CA-7B42-989B-53A2AA26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F7C12-4324-B949-8183-E9B72EA4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4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732FA-7F9B-6447-A218-D2AAD07F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FB8C-7133-5948-A11E-0C2B393FA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C691-56B7-4549-B5F1-C735DF3E2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92BCB-8B05-4411-A8CB-9FBE5DB08B3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FC477-BFEF-6A40-8A64-F22652C6F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B950F-F683-5649-A761-C180536A3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0F34E-4A79-A240-AEA8-3E29BB22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3AACC9-6128-D644-BB32-5E823AB3C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5" y="1982512"/>
            <a:ext cx="3092980" cy="10372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50BB8E-98B9-0443-9518-BB0B496E8AF5}"/>
              </a:ext>
            </a:extLst>
          </p:cNvPr>
          <p:cNvSpPr/>
          <p:nvPr/>
        </p:nvSpPr>
        <p:spPr>
          <a:xfrm>
            <a:off x="0" y="-300181"/>
            <a:ext cx="12192000" cy="7136724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ea typeface="+mn-lt"/>
                <a:cs typeface="+mn-lt"/>
              </a:rPr>
              <a:t>Predicting Renewable Energy Generation, Shortfalls, and Anomalies Using Machine Learning</a:t>
            </a:r>
            <a:endParaRPr lang="en-US" sz="2400" b="1">
              <a:ea typeface="Calibri"/>
              <a:cs typeface="Calibri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F5A9FDE-E9C9-EC40-9ACD-E0B75041F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005" y="3734537"/>
            <a:ext cx="8109170" cy="2445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Group Name: 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Team 7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ADTA 5340 Section 003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Group Members</a:t>
            </a:r>
            <a:endParaRPr lang="en-US" sz="16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Varun Kumar </a:t>
            </a:r>
            <a:r>
              <a:rPr lang="en-US" sz="1400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Atkuri</a:t>
            </a:r>
            <a:r>
              <a:rPr lang="en-US" sz="14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 – 11694018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Irfan Ahmed Shaik – 11641210</a:t>
            </a:r>
            <a:endParaRPr lang="en-US" sz="14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Manasa </a:t>
            </a:r>
            <a:r>
              <a:rPr lang="en-US" sz="1400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Dontireddy</a:t>
            </a:r>
            <a:r>
              <a:rPr lang="en-US" sz="14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– 11810613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Prudhvi Kolli – 11746825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Shree Sai Charan Rekala– 11702041</a:t>
            </a:r>
          </a:p>
          <a:p>
            <a:pPr>
              <a:spcBef>
                <a:spcPts val="1600"/>
              </a:spcBef>
            </a:pPr>
            <a:endParaRPr lang="en-US" sz="16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>
              <a:spcBef>
                <a:spcPts val="1600"/>
              </a:spcBef>
            </a:pPr>
            <a:endParaRPr lang="en-US" sz="14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>
              <a:spcBef>
                <a:spcPts val="1600"/>
              </a:spcBef>
            </a:pPr>
            <a:endParaRPr lang="en-US" sz="1400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>
              <a:spcBef>
                <a:spcPts val="1600"/>
              </a:spcBef>
            </a:pPr>
            <a:endParaRPr lang="en-US" sz="1200" dirty="0">
              <a:solidFill>
                <a:schemeClr val="bg1"/>
              </a:solidFill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4D1D62-CFD6-D946-AAA1-A9E54335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" y="-1411"/>
            <a:ext cx="1879182" cy="18387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50409-2749-4E4A-AEA0-DAA2D050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DE7E3-0060-480B-A5B0-BCCF61F63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8261-A5D3-A630-79B2-C8974AA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89" y="1227952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Times New Roman"/>
              </a:rPr>
              <a:t>Renewable falls below expected level, impact business operation.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Times New Roman"/>
              </a:rPr>
              <a:t>Implemented a random forest classification model, which trigger alerts when production drops expected threshold.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Times New Roman"/>
              </a:rPr>
              <a:t>Model achieved : 85% accuracy and F1 score : 90% (Normal Class) , 73% (Shortfall Class)</a:t>
            </a:r>
            <a:endParaRPr lang="en-US" sz="24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Times New Roman"/>
              </a:rPr>
              <a:t>Early warning system allow grid operators to act before it occur.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Times New Roman"/>
              </a:rPr>
              <a:t>Increases productivity in energy management.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Times New Roman"/>
              </a:rPr>
              <a:t>If there is huge energy usage in weekend, then our model provide alert before it happen. So, grid operators can arrange their backup energy sources.</a:t>
            </a:r>
          </a:p>
          <a:p>
            <a:endParaRPr lang="en-US" sz="1700">
              <a:solidFill>
                <a:srgbClr val="333333"/>
              </a:solidFill>
              <a:latin typeface="Times New Roman"/>
              <a:ea typeface="+mn-lt"/>
              <a:cs typeface="Times New Roman"/>
            </a:endParaRPr>
          </a:p>
          <a:p>
            <a:endParaRPr lang="en-US" sz="1700">
              <a:solidFill>
                <a:srgbClr val="333333"/>
              </a:solidFill>
              <a:latin typeface="Times New Roman"/>
              <a:ea typeface="+mn-lt"/>
              <a:cs typeface="Times New Roman"/>
            </a:endParaRPr>
          </a:p>
          <a:p>
            <a:endParaRPr lang="en-US" sz="1700">
              <a:solidFill>
                <a:srgbClr val="333333"/>
              </a:solidFill>
              <a:latin typeface="Times New Roman"/>
              <a:ea typeface="+mn-lt"/>
              <a:cs typeface="Times New Roman"/>
            </a:endParaRPr>
          </a:p>
          <a:p>
            <a:endParaRPr lang="en-US" sz="1700">
              <a:solidFill>
                <a:srgbClr val="333333"/>
              </a:solidFill>
              <a:latin typeface="Times New Roman"/>
              <a:ea typeface="+mn-lt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57CB88-D553-3C28-E354-9C73EF22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DFB507-00AB-12B6-2A5E-A63EE0F9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010C78-104F-561F-91EB-66C91204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cs typeface="Times New Roman"/>
              </a:rPr>
              <a:t>Model 2 – Shortfall Prediction</a:t>
            </a:r>
            <a:endParaRPr lang="en-US" b="1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44158-8E07-DB0D-5FE7-8AE5A025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4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7C116-B5CD-6EF1-A8AD-7CCC68B83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2037B-C695-3697-19CE-63F8E597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976" y="1496526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Unexpected behavior in energy generation and load can cause destruction.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Applied DBSCAN method to detect 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unusual </a:t>
            </a:r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outliers.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Rare outliers detected from the data. 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Total sample : 201499 , outliers : 3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Helps proactively identify errors and reduce in outages.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For example, if there is any unexpected high and low spikes in energy load and generation, our model alerts the team before turning into outage.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724AF1-33B1-0FDE-77DE-76945496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EB86AC-784B-CDB0-8563-D09DB65F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4C2BC-5B15-117B-E68F-5F11BB15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112952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79418"/>
                </a:solidFill>
                <a:latin typeface="Times New Roman"/>
                <a:cs typeface="Times New Roman"/>
              </a:rPr>
              <a:t>Model 3 -Anomaly Detection in Energy Pattern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18857-5500-0656-76E8-6B6DE07E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5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64D4-42C5-C6D2-3624-25A6CBF7C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1ADD-21AD-CF93-AB1B-1B405796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89" y="1227952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FAF6A2-C2F8-E462-2C9B-D45921C1E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35753-2D7B-25F6-97AF-AD61BB97B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3C02A6-E2CB-6923-49A8-2F48779D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789" y="232352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  <a:latin typeface="Times New Roman"/>
                <a:cs typeface="Times New Roman"/>
              </a:rPr>
              <a:t>Visualizations</a:t>
            </a:r>
            <a:endParaRPr lang="en-US" b="1" dirty="0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451F8-0F8B-CE8F-5AB0-762450EB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1E9D45-0C94-B24C-F2D6-320903552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7" y="1225807"/>
            <a:ext cx="5010754" cy="4596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DEA14-4922-D485-F455-FC131D690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593" y="121323"/>
            <a:ext cx="5554134" cy="3182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D5431-C67C-E4FE-8275-8AB338930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856" y="3528436"/>
            <a:ext cx="54959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46C09-BA72-BA50-E765-1CD64367D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D1A-CCE5-C8E9-6E5F-92E12EC7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566" y="1390345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333333"/>
                </a:solidFill>
                <a:latin typeface="Times New Roman"/>
                <a:ea typeface="Calibri" panose="020F0502020204030204"/>
                <a:cs typeface="Times New Roman"/>
              </a:rPr>
              <a:t>Models help to improves productivity and stability in grid operations.</a:t>
            </a:r>
          </a:p>
          <a:p>
            <a:r>
              <a:rPr lang="en-US" sz="2000">
                <a:solidFill>
                  <a:srgbClr val="333333"/>
                </a:solidFill>
                <a:latin typeface="Times New Roman"/>
                <a:ea typeface="Calibri" panose="020F0502020204030204"/>
                <a:cs typeface="Times New Roman"/>
              </a:rPr>
              <a:t>Early detection of shortfall allows better backup planning.</a:t>
            </a:r>
          </a:p>
          <a:p>
            <a:r>
              <a:rPr lang="en-US" sz="2000">
                <a:solidFill>
                  <a:srgbClr val="333333"/>
                </a:solidFill>
                <a:latin typeface="Times New Roman"/>
                <a:ea typeface="Calibri" panose="020F0502020204030204"/>
                <a:cs typeface="Times New Roman"/>
              </a:rPr>
              <a:t>Reduce unnecessary cost for emergency energy sources.</a:t>
            </a:r>
          </a:p>
          <a:p>
            <a:r>
              <a:rPr lang="en-US" sz="2000">
                <a:solidFill>
                  <a:srgbClr val="333333"/>
                </a:solidFill>
                <a:latin typeface="Times New Roman"/>
                <a:ea typeface="Calibri" panose="020F0502020204030204"/>
                <a:cs typeface="Times New Roman"/>
              </a:rPr>
              <a:t>Supports sustainability and clean energy goals.</a:t>
            </a:r>
          </a:p>
          <a:p>
            <a:r>
              <a:rPr lang="en-US" sz="2000">
                <a:solidFill>
                  <a:srgbClr val="333333"/>
                </a:solidFill>
                <a:latin typeface="Times New Roman"/>
                <a:ea typeface="Calibri" panose="020F0502020204030204"/>
                <a:cs typeface="Times New Roman"/>
              </a:rPr>
              <a:t>Minimize the risk of confusion in energy generation.</a:t>
            </a:r>
          </a:p>
          <a:p>
            <a:r>
              <a:rPr lang="en-US" sz="2000">
                <a:solidFill>
                  <a:srgbClr val="333333"/>
                </a:solidFill>
                <a:latin typeface="Times New Roman"/>
                <a:ea typeface="Calibri" panose="020F0502020204030204"/>
                <a:cs typeface="Times New Roman"/>
              </a:rPr>
              <a:t>Strengthens investors and customers confidence.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D13647-2208-6839-28E3-A73D276D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AE948-03D1-6375-5CB9-D4D66F0AD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808BDA-76C4-23FC-DE87-0E6A627A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cs typeface="Times New Roman"/>
              </a:rPr>
              <a:t>Advantages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9C8F7-2374-F63F-5934-E8DE104F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5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CE04-1A79-53F3-96CC-B3CC4CD9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84AD8-5B49-6E65-CDF3-14DF3DC0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33" y="1390345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Integrate with real time weather data will provide more accurate results.</a:t>
            </a: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Dynamic threshold for early shortfall prediction based on market and seasonal trend.</a:t>
            </a: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Extend the model to other renewable energy resources.</a:t>
            </a:r>
          </a:p>
          <a:p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Real-time streaming pipeline will predict new data once it arrived.</a:t>
            </a: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Times New Roman"/>
                <a:cs typeface="Times New Roman"/>
              </a:rPr>
              <a:t>Real-time monitoring dashboard to detect outliers.</a:t>
            </a:r>
          </a:p>
          <a:p>
            <a:pPr marL="0" indent="0">
              <a:buNone/>
            </a:pPr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19E55-BB71-5B0D-F62B-4325E2B8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0CDA79-EBB9-8D2B-1C1A-9A927CE5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3BDFBF-DE21-F9F2-1395-58F3D8344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cs typeface="Times New Roman"/>
              </a:rPr>
              <a:t>Future Work</a:t>
            </a:r>
            <a:endParaRPr lang="en-US" b="1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C80E8-8F30-F9C6-686E-2BC16818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40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6D9F5-3A33-EE83-FE52-FB1882F0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E33D-0E07-341A-BDC0-2D28F7E7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87" y="1527755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333333"/>
                </a:solidFill>
                <a:latin typeface="Times New Roman"/>
                <a:cs typeface="Times New Roman"/>
              </a:rPr>
              <a:t>Successfully predicted next day wind generation with high accuracy.</a:t>
            </a:r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333333"/>
                </a:solidFill>
                <a:latin typeface="Times New Roman"/>
                <a:cs typeface="Times New Roman"/>
              </a:rPr>
              <a:t>Effectively detected shortfall to provide required action.</a:t>
            </a:r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rgbClr val="333333"/>
                </a:solidFill>
                <a:latin typeface="Times New Roman"/>
                <a:cs typeface="Times New Roman"/>
              </a:rPr>
              <a:t>Correctly identifying anomalies for constant production.</a:t>
            </a:r>
          </a:p>
          <a:p>
            <a:r>
              <a:rPr lang="en-US" sz="2000">
                <a:solidFill>
                  <a:srgbClr val="333333"/>
                </a:solidFill>
                <a:latin typeface="Times New Roman"/>
                <a:cs typeface="Times New Roman"/>
              </a:rPr>
              <a:t>Provided clear picture for stakeholders, investors and energy providers.</a:t>
            </a:r>
          </a:p>
          <a:p>
            <a:r>
              <a:rPr lang="en-US" sz="2000">
                <a:solidFill>
                  <a:srgbClr val="333333"/>
                </a:solidFill>
                <a:latin typeface="Times New Roman"/>
                <a:cs typeface="Times New Roman"/>
              </a:rPr>
              <a:t>Clear path for eco-friendly and reliable energy systems.</a:t>
            </a:r>
            <a:endParaRPr lang="en-US" sz="20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333487-623A-9F12-9D16-2EF4DDB0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932358-B86A-7280-99B0-2EA6AB06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48CAFE6-2979-C779-B3E3-F5F7DDAD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cs typeface="Times New Roman"/>
              </a:rPr>
              <a:t>Conclusion</a:t>
            </a:r>
            <a:endParaRPr lang="en-US" b="1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DBDBF-68B9-272E-BE4B-BFADF7D0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0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402B760-09FB-7348-8C67-DCAC88C6CBC2}"/>
              </a:ext>
            </a:extLst>
          </p:cNvPr>
          <p:cNvSpPr/>
          <p:nvPr/>
        </p:nvSpPr>
        <p:spPr>
          <a:xfrm>
            <a:off x="8076008" y="1039839"/>
            <a:ext cx="3457401" cy="3457401"/>
          </a:xfrm>
          <a:prstGeom prst="ellipse">
            <a:avLst/>
          </a:prstGeom>
          <a:solidFill>
            <a:srgbClr val="74C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A4EF44-D1A3-E14E-BB09-389A47FCDC48}"/>
              </a:ext>
            </a:extLst>
          </p:cNvPr>
          <p:cNvSpPr/>
          <p:nvPr/>
        </p:nvSpPr>
        <p:spPr>
          <a:xfrm>
            <a:off x="6124379" y="1774456"/>
            <a:ext cx="2496674" cy="2496674"/>
          </a:xfrm>
          <a:prstGeom prst="ellipse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3A2ACE-0D5E-384B-9A6E-674AEC575B68}"/>
              </a:ext>
            </a:extLst>
          </p:cNvPr>
          <p:cNvSpPr/>
          <p:nvPr/>
        </p:nvSpPr>
        <p:spPr>
          <a:xfrm>
            <a:off x="7512922" y="3762622"/>
            <a:ext cx="1946630" cy="1946630"/>
          </a:xfrm>
          <a:prstGeom prst="ellipse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0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B2AF749-8A90-084D-9E88-6F607893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903" y="1310738"/>
            <a:ext cx="839610" cy="92743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675027-528B-EB43-A286-5E8E7377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259" y="2179707"/>
            <a:ext cx="608650" cy="6723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BEC96E-9508-B645-BDEB-A15BFDD9B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513" y="4071080"/>
            <a:ext cx="447447" cy="4942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A7DCF1-6C16-374C-8F76-507B203E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2A6CD8-29EB-AC48-A197-87E92D2FF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20F0C-3D09-44B1-A6D4-37BE1774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/>
              <a:t>16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3A07544-8A84-4A57-8CC5-729BD652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B1086-1365-B942-BFE2-A2552509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89" y="1227952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Introduction</a:t>
            </a:r>
            <a:endParaRPr lang="en-US" sz="17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Business Problem</a:t>
            </a:r>
          </a:p>
          <a:p>
            <a:pPr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Dataset Overview</a:t>
            </a:r>
            <a:endParaRPr lang="en-US" sz="1700" b="0" i="0" dirty="0">
              <a:solidFill>
                <a:srgbClr val="333333"/>
              </a:solidFill>
              <a:effectLst/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Methodology</a:t>
            </a:r>
          </a:p>
          <a:p>
            <a:pPr algn="l"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Challenges</a:t>
            </a:r>
            <a:endParaRPr lang="en-US" sz="1700" b="0" i="0" dirty="0">
              <a:solidFill>
                <a:srgbClr val="333333"/>
              </a:solidFill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Model 1- Next-Day Wind Prediction</a:t>
            </a:r>
            <a:endParaRPr lang="en-US" sz="1700" b="0" i="0" dirty="0">
              <a:solidFill>
                <a:srgbClr val="333333"/>
              </a:solidFill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Model 2 – Shortfall Prediction</a:t>
            </a:r>
            <a:endParaRPr lang="en-US" sz="1700" b="0" i="0" dirty="0">
              <a:solidFill>
                <a:srgbClr val="333333"/>
              </a:solidFill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Model 3 – Anomaly Detection in Energy Pattern</a:t>
            </a:r>
            <a:endParaRPr lang="en-US" sz="1700" b="0" i="0" dirty="0">
              <a:solidFill>
                <a:srgbClr val="333333"/>
              </a:solidFill>
              <a:effectLst/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Visualizations</a:t>
            </a:r>
          </a:p>
          <a:p>
            <a:pPr algn="l"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Advantages</a:t>
            </a:r>
            <a:endParaRPr lang="en-US" sz="1700" b="0" i="0" dirty="0">
              <a:solidFill>
                <a:srgbClr val="333333"/>
              </a:solidFill>
              <a:effectLst/>
              <a:latin typeface="Times New Roman"/>
              <a:cs typeface="Times New Roman"/>
            </a:endParaRPr>
          </a:p>
          <a:p>
            <a:pPr>
              <a:buFont typeface="+mj-lt"/>
              <a:buAutoNum type="arabicPeriod"/>
            </a:pPr>
            <a:r>
              <a:rPr lang="en-US" sz="1700" dirty="0">
                <a:solidFill>
                  <a:srgbClr val="333333"/>
                </a:solidFill>
                <a:latin typeface="Times New Roman"/>
                <a:cs typeface="Times New Roman"/>
              </a:rPr>
              <a:t>Future Work</a:t>
            </a:r>
            <a:endParaRPr lang="en-US" sz="1700" b="0" i="0" dirty="0">
              <a:solidFill>
                <a:srgbClr val="333333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Conclusion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6D677-D81E-484B-BFB8-CF94D1CE1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B30FB0-FF45-D042-89A3-79367CD4E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AD38CC-4F1C-48A1-AB51-7AEC9529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96B3D-642C-4784-AEDF-18C0033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7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85B9F-E20C-0D93-3619-ED4B38F97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1BC1-EEC2-BA52-808D-F16859EE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98" y="1712861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333333"/>
                </a:solidFill>
                <a:latin typeface="Times New Roman"/>
                <a:cs typeface="Times New Roman"/>
              </a:rPr>
              <a:t>Increasing global population depends on renewable energy sources.</a:t>
            </a:r>
          </a:p>
          <a:p>
            <a:r>
              <a:rPr lang="en-US" sz="2400">
                <a:solidFill>
                  <a:srgbClr val="333333"/>
                </a:solidFill>
                <a:latin typeface="Times New Roman"/>
                <a:cs typeface="Times New Roman"/>
              </a:rPr>
              <a:t>Wind and Solar renewable energy are highly unstable.</a:t>
            </a:r>
            <a:endParaRPr lang="en-US"/>
          </a:p>
          <a:p>
            <a:r>
              <a:rPr lang="en-US" sz="2400">
                <a:solidFill>
                  <a:srgbClr val="333333"/>
                </a:solidFill>
                <a:latin typeface="Times New Roman"/>
                <a:cs typeface="Times New Roman"/>
              </a:rPr>
              <a:t>Accurately predicting demand and supply is very crucial.</a:t>
            </a:r>
          </a:p>
          <a:p>
            <a:r>
              <a:rPr lang="en-US" sz="2400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To manage resources and avoid shortages, grid operators require effective tools.</a:t>
            </a:r>
          </a:p>
          <a:p>
            <a:r>
              <a:rPr lang="en-US" sz="2400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Our project work provides predictive models to help energy planning better.</a:t>
            </a:r>
          </a:p>
          <a:p>
            <a:endParaRPr lang="en-US" sz="1700">
              <a:solidFill>
                <a:srgbClr val="333333"/>
              </a:solidFill>
              <a:ea typeface="+mn-lt"/>
              <a:cs typeface="+mn-lt"/>
            </a:endParaRPr>
          </a:p>
          <a:p>
            <a:endParaRPr lang="en-US" sz="1700">
              <a:solidFill>
                <a:srgbClr val="333333"/>
              </a:solidFill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F3D60-321E-D08D-F271-6DEFC9CA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22DEE0-3EE4-1D46-0CCE-C57DB55CA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1BFBD6-2A17-84EF-C25A-E270EF93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cs typeface="Times New Roman"/>
              </a:rPr>
              <a:t>Introduction</a:t>
            </a:r>
            <a:endParaRPr lang="en-US" b="1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2D69-D6F2-EE18-45DF-DD163D202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1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5A0AD-D216-9FEF-8811-C603DDC7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5D87-02E5-29A7-4B72-CC825556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98" y="1528134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333333"/>
                </a:solidFill>
                <a:latin typeface="Times New Roman"/>
                <a:cs typeface="Times New Roman"/>
              </a:rPr>
              <a:t>Three key goals of the project: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333333"/>
                </a:solidFill>
                <a:latin typeface="Times New Roman"/>
                <a:cs typeface="Times New Roman"/>
              </a:rPr>
              <a:t>Accurately predicting next day wind generation.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333333"/>
                </a:solidFill>
                <a:latin typeface="Times New Roman"/>
                <a:cs typeface="Times New Roman"/>
              </a:rPr>
              <a:t>Predicting wind energy shortfall before it occurs.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rgbClr val="333333"/>
                </a:solidFill>
                <a:latin typeface="Times New Roman"/>
                <a:cs typeface="Times New Roman"/>
              </a:rPr>
              <a:t>Identifying outlier in energy pattern. </a:t>
            </a:r>
            <a:endParaRPr lang="en-US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C3ABE-BCDB-7D7B-1C33-96B8DA329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03B543-035F-2D64-4892-36000E3A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A752D0-1564-EE44-F72F-B06B7985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ea typeface="+mj-lt"/>
                <a:cs typeface="+mj-lt"/>
              </a:rPr>
              <a:t>Business Problem</a:t>
            </a:r>
            <a:endParaRPr lang="en-US" b="1">
              <a:latin typeface="Times New Roman"/>
              <a:ea typeface="Calibri Ligh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02AD6-0EE3-7650-614C-401C3DE6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70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530E1-7C36-8482-50D9-016F78036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6D8D2-C276-0CEE-D6C6-C72518CC0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98" y="1712861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Source: 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Open Power System Data (OPSD).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Calibri"/>
              </a:rPr>
              <a:t>Timeline: 2015 – 2020.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Calibri"/>
              </a:rPr>
              <a:t>Interval: Every 15 minutes.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Calibri"/>
              </a:rPr>
              <a:t>Rows: 201604, Columns: 61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Calibri"/>
              </a:rPr>
              <a:t>Countries: Germany (main focus), Austria, Netherlands,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Belgium, Hungary, and Luxembourg.</a:t>
            </a:r>
            <a:endParaRPr lang="en-US" sz="2400" dirty="0">
              <a:solidFill>
                <a:srgbClr val="333333"/>
              </a:solidFill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ea typeface="Calibri"/>
                <a:cs typeface="Arial"/>
              </a:rPr>
              <a:t>Features: wind and solar generation, energy consumption, forecasts and prices.</a:t>
            </a:r>
          </a:p>
          <a:p>
            <a:endParaRPr lang="en-US" sz="170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C84B8-8FCD-76DD-1565-F02D4AA8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356A7F-B071-6096-5E20-FA2AFDBE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63D6C4-ED7C-0922-39E2-D849EAB2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cs typeface="Times New Roman"/>
              </a:rPr>
              <a:t>Dataset Overview</a:t>
            </a:r>
            <a:endParaRPr lang="en-US" b="1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F46C-3F75-7B03-1240-B6802321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ED79D-3377-1246-91AE-B7F8DED48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B5BD-CFFD-461D-E651-4BF00368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98" y="1712861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Times New Roman"/>
              </a:rPr>
              <a:t>We followed CRISP-DM methodology throughout the project analysis.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rgbClr val="333333"/>
                </a:solidFill>
                <a:latin typeface="Times New Roman"/>
                <a:ea typeface="Calibri"/>
                <a:cs typeface="Times New Roman"/>
              </a:rPr>
              <a:t>Steps Involved: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Times New Roman"/>
              </a:rPr>
              <a:t>Business Understanding: What we are going to predict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Times New Roman"/>
              </a:rPr>
              <a:t>Data Understanding: Explore and clean the dataset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Times New Roman"/>
              </a:rPr>
              <a:t>Data Preparation: Feature engineering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Times New Roman"/>
              </a:rPr>
              <a:t>Modeling: Regression, Classification and Clustering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Times New Roman"/>
              </a:rPr>
              <a:t>Evaluation: Validate the results</a:t>
            </a: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170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21DF-695F-A6CE-E2FC-0998E6C2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067DB1-79B2-ACCF-1E06-AAD004A3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B111B5-BC04-6680-05EC-B271D8FD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  <a:latin typeface="Times New Roman"/>
                <a:cs typeface="Times New Roman"/>
              </a:rPr>
              <a:t>Methodology</a:t>
            </a:r>
            <a:endParaRPr lang="en-US" b="1" dirty="0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84FE4-84AA-CD67-3C82-25C74C9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3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B6B69-19E9-0AA4-4AB8-DDB32552E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BA6D-1BCB-E0F6-7204-2E56E4B92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98" y="1528134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Calibri"/>
                <a:cs typeface="Calibri"/>
              </a:rPr>
              <a:t>Weather condition changes frequently.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Renewable energy heavily depends on seasonal trend. </a:t>
            </a:r>
            <a:r>
              <a:rPr lang="en-US" sz="2400" dirty="0" err="1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Eg.</a:t>
            </a:r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 Solar energy drop in winter, peak in summer.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ea typeface="+mn-lt"/>
                <a:cs typeface="+mn-lt"/>
              </a:rPr>
              <a:t>Inaccurate forecasts may result in expensive backups or outages.</a:t>
            </a:r>
            <a:endParaRPr lang="en-US" sz="2400" dirty="0">
              <a:solidFill>
                <a:srgbClr val="333333"/>
              </a:solidFill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Balancing grid load vs renewable energy supply is complex</a:t>
            </a:r>
            <a:endParaRPr lang="en-US" sz="2400" dirty="0">
              <a:solidFill>
                <a:srgbClr val="333333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33333"/>
                </a:solidFill>
                <a:ea typeface="+mn-lt"/>
                <a:cs typeface="+mn-lt"/>
              </a:rPr>
              <a:t>Advantages of robust machine learning methods</a:t>
            </a:r>
          </a:p>
          <a:p>
            <a:endParaRPr lang="en-US" sz="2400">
              <a:solidFill>
                <a:srgbClr val="333333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700">
              <a:solidFill>
                <a:srgbClr val="333333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700">
              <a:solidFill>
                <a:srgbClr val="333333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700">
              <a:solidFill>
                <a:srgbClr val="333333"/>
              </a:solidFill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8FCDA-4F47-7D83-B435-1AF39D311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40AEF3-D9B2-539B-4B6B-4D1113B8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7C6AD12-069A-BD1C-9CA0-FC624B98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cs typeface="Times New Roman"/>
              </a:rPr>
              <a:t>Challenges</a:t>
            </a:r>
            <a:endParaRPr lang="en-US" b="1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8796-62C7-609D-E5F5-2717F95A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4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15C4-8602-3514-380D-F277C124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CF15-AF27-1404-104F-8B7452884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041" y="1227952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rgbClr val="333333"/>
                </a:solidFill>
                <a:latin typeface="Times New Roman"/>
                <a:cs typeface="Times New Roman"/>
              </a:rPr>
              <a:t>Wind energy generation is highly unstable and difficult to predict.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400">
                <a:solidFill>
                  <a:srgbClr val="333333"/>
                </a:solidFill>
                <a:latin typeface="Times New Roman"/>
                <a:cs typeface="Times New Roman"/>
              </a:rPr>
              <a:t>Developed Random Forest Regression model by using historical data and time-based features.</a:t>
            </a:r>
            <a:endParaRPr lang="en-US" sz="24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D02E71-7D50-1ACA-2F62-397C5708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4BF02-DAEB-8469-0AFF-ED3734F1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5B041E6-E63D-A063-63ED-D2BD6E96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79418"/>
                </a:solidFill>
                <a:latin typeface="Times New Roman"/>
                <a:cs typeface="Times New Roman"/>
              </a:rPr>
              <a:t>Model 1 – Next-Day Energy Prediction</a:t>
            </a:r>
            <a:endParaRPr lang="en-US" b="1">
              <a:solidFill>
                <a:srgbClr val="0794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BB8EA-44D6-EEF9-0353-175F0F30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CA998F-3450-2E87-BCA6-67396860F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58867"/>
              </p:ext>
            </p:extLst>
          </p:nvPr>
        </p:nvGraphicFramePr>
        <p:xfrm>
          <a:off x="1168099" y="2720491"/>
          <a:ext cx="8439679" cy="26452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80768">
                  <a:extLst>
                    <a:ext uri="{9D8B030D-6E8A-4147-A177-3AD203B41FA5}">
                      <a16:colId xmlns:a16="http://schemas.microsoft.com/office/drawing/2014/main" val="2329937588"/>
                    </a:ext>
                  </a:extLst>
                </a:gridCol>
                <a:gridCol w="3958911">
                  <a:extLst>
                    <a:ext uri="{9D8B030D-6E8A-4147-A177-3AD203B41FA5}">
                      <a16:colId xmlns:a16="http://schemas.microsoft.com/office/drawing/2014/main" val="3685928059"/>
                    </a:ext>
                  </a:extLst>
                </a:gridCol>
              </a:tblGrid>
              <a:tr h="44970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Metric </a:t>
                      </a:r>
                      <a:endParaRPr lang="en-US" sz="2400" b="1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Value </a:t>
                      </a:r>
                      <a:endParaRPr lang="en-US" sz="2400" b="1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568882"/>
                  </a:ext>
                </a:extLst>
              </a:tr>
              <a:tr h="3774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 Absolute Error (MAE)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237.95 MW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974304"/>
                  </a:ext>
                </a:extLst>
              </a:tr>
              <a:tr h="3774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Root Mean Squared Error (RMSE)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330.17 MW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267841"/>
                  </a:ext>
                </a:extLst>
              </a:tr>
              <a:tr h="3774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Mean Wind Generation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14314 MW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288962"/>
                  </a:ext>
                </a:extLst>
              </a:tr>
              <a:tr h="3774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% MAE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1.66%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266761"/>
                  </a:ext>
                </a:extLst>
              </a:tr>
              <a:tr h="37741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% RMSE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50"/>
                        </a:lnSpc>
                        <a:buNone/>
                      </a:pP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2.31% </a:t>
                      </a:r>
                      <a:endParaRPr lang="en-US" sz="2400" b="0" i="0" dirty="0">
                        <a:effectLst/>
                        <a:latin typeface="Times New Roman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35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34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3AE5A-7388-6BA4-8815-15DE06DE9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2DA63-9970-FBE7-FDE4-771C46B9D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25" y="1528134"/>
            <a:ext cx="10677965" cy="440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Helps grid operators to plan energy resources in advance.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Decrease heavily depending on costly backup energy.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Times New Roman"/>
                <a:cs typeface="Times New Roman"/>
              </a:rPr>
              <a:t>For example, our model predicts wind energy generation in Germany tomorrow will be 10% more than usual. This helps energy companies to plan their supply a day earlier.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A75399-FA41-27A4-E1A2-D316B9AC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580" y="6329398"/>
            <a:ext cx="2358689" cy="1138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D19312-26BC-F745-015D-424DCD0A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2" y="6016749"/>
            <a:ext cx="1599045" cy="6853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28519C2-2BDC-742D-CCEB-84BF09D3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89" y="365125"/>
            <a:ext cx="10677965" cy="7547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79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315B7-B244-A4B5-1981-431D146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0F34E-4A79-A240-AEA8-3E29BB228B1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3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Agenda</vt:lpstr>
      <vt:lpstr>Introduction</vt:lpstr>
      <vt:lpstr>Business Problem</vt:lpstr>
      <vt:lpstr>Dataset Overview</vt:lpstr>
      <vt:lpstr>Methodology</vt:lpstr>
      <vt:lpstr>Challenges</vt:lpstr>
      <vt:lpstr>Model 1 – Next-Day Energy Prediction</vt:lpstr>
      <vt:lpstr>Model 1</vt:lpstr>
      <vt:lpstr>Model 2 – Shortfall Prediction</vt:lpstr>
      <vt:lpstr>Model 3 -Anomaly Detection in Energy Pattern</vt:lpstr>
      <vt:lpstr>Visualizations</vt:lpstr>
      <vt:lpstr>Advantages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Clayton</dc:creator>
  <cp:lastModifiedBy>Irfan Shaik</cp:lastModifiedBy>
  <cp:revision>234</cp:revision>
  <cp:lastPrinted>2019-08-23T20:44:22Z</cp:lastPrinted>
  <dcterms:created xsi:type="dcterms:W3CDTF">2019-07-08T18:39:15Z</dcterms:created>
  <dcterms:modified xsi:type="dcterms:W3CDTF">2025-04-27T23:28:30Z</dcterms:modified>
</cp:coreProperties>
</file>