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7" r:id="rId7"/>
    <p:sldId id="271" r:id="rId8"/>
    <p:sldId id="264" r:id="rId9"/>
    <p:sldId id="266" r:id="rId10"/>
    <p:sldId id="270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 autoAdjust="0"/>
    <p:restoredTop sz="94660"/>
  </p:normalViewPr>
  <p:slideViewPr>
    <p:cSldViewPr>
      <p:cViewPr varScale="1">
        <p:scale>
          <a:sx n="73" d="100"/>
          <a:sy n="73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A2C1-8B84-43FE-92CA-217313C983F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0A48D-0115-40CD-BE12-9EEA18D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 coherent interface (SCI)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0A48D-0115-40CD-BE12-9EEA18DD18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 coherence equals</a:t>
            </a:r>
            <a:r>
              <a:rPr lang="en-US" baseline="0" dirty="0" smtClean="0"/>
              <a:t> consistency and uniformity of shared resources.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0A48D-0115-40CD-BE12-9EEA18DD18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0A48D-0115-40CD-BE12-9EEA18DD18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r>
              <a:rPr lang="en-US" baseline="0" dirty="0" smtClean="0"/>
              <a:t> Affinity API==location of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0A48D-0115-40CD-BE12-9EEA18DD18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506F-7FF2-4863-8D17-6F1FCE88C87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D3BE-A999-4B40-B81C-0FF30D95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285999"/>
          </a:xfrm>
        </p:spPr>
        <p:txBody>
          <a:bodyPr>
            <a:normAutofit/>
          </a:bodyPr>
          <a:lstStyle/>
          <a:p>
            <a:r>
              <a:rPr lang="en-US" b="1" dirty="0"/>
              <a:t>NUMA-Aware Mutual Exclusion Locks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153400" cy="2743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-By </a:t>
            </a:r>
            <a:r>
              <a:rPr lang="en-US" dirty="0" err="1" smtClean="0"/>
              <a:t>P.Sai</a:t>
            </a:r>
            <a:r>
              <a:rPr lang="en-US" dirty="0" smtClean="0"/>
              <a:t> Krishna(13B81A1271)</a:t>
            </a:r>
          </a:p>
          <a:p>
            <a:pPr algn="r"/>
            <a:r>
              <a:rPr lang="en-US" dirty="0" err="1" smtClean="0"/>
              <a:t>L.Varun</a:t>
            </a:r>
            <a:r>
              <a:rPr lang="en-US" dirty="0" smtClean="0"/>
              <a:t>(13B81A12B0)</a:t>
            </a:r>
          </a:p>
          <a:p>
            <a:pPr algn="r"/>
            <a:r>
              <a:rPr lang="en-US" dirty="0" err="1" smtClean="0"/>
              <a:t>P.V.Saideep</a:t>
            </a:r>
            <a:r>
              <a:rPr lang="en-US" dirty="0" smtClean="0"/>
              <a:t>(13B81A12B4)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Project Guide: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Mr. </a:t>
            </a:r>
            <a:r>
              <a:rPr lang="en-US" dirty="0" err="1" smtClean="0">
                <a:solidFill>
                  <a:schemeClr val="tx1"/>
                </a:solidFill>
              </a:rPr>
              <a:t>B.Vikranth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867400"/>
            <a:ext cx="5867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 illustrating usage of proposed lock API</a:t>
            </a:r>
            <a:endParaRPr lang="en-US" dirty="0"/>
          </a:p>
        </p:txBody>
      </p:sp>
      <p:pic>
        <p:nvPicPr>
          <p:cNvPr id="1026" name="Picture 2" descr="F:\useca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5171"/>
            <a:ext cx="7547932" cy="50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0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10200"/>
            <a:ext cx="5486400" cy="566738"/>
          </a:xfrm>
        </p:spPr>
        <p:txBody>
          <a:bodyPr/>
          <a:lstStyle/>
          <a:p>
            <a:r>
              <a:rPr lang="en-US" dirty="0" smtClean="0"/>
              <a:t>Sequence diagram to illustrate </a:t>
            </a:r>
            <a:r>
              <a:rPr lang="en-US" dirty="0" err="1" smtClean="0"/>
              <a:t>numa_x_lock_init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800"/>
          <a:stretch>
            <a:fillRect/>
          </a:stretch>
        </p:blipFill>
        <p:spPr>
          <a:xfrm>
            <a:off x="1066800" y="612774"/>
            <a:ext cx="6705600" cy="4721225"/>
          </a:xfrm>
        </p:spPr>
      </p:pic>
    </p:spTree>
    <p:extLst>
      <p:ext uri="{BB962C8B-B14F-4D97-AF65-F5344CB8AC3E}">
        <p14:creationId xmlns:p14="http://schemas.microsoft.com/office/powerpoint/2010/main" val="279137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8640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 to illustrate </a:t>
            </a:r>
            <a:r>
              <a:rPr lang="en-US" dirty="0" err="1" smtClean="0"/>
              <a:t>mutex</a:t>
            </a:r>
            <a:r>
              <a:rPr lang="en-US" dirty="0" smtClean="0"/>
              <a:t> lock and unlock.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 r="4610"/>
          <a:stretch>
            <a:fillRect/>
          </a:stretch>
        </p:blipFill>
        <p:spPr>
          <a:xfrm>
            <a:off x="838200" y="457200"/>
            <a:ext cx="7543800" cy="4724399"/>
          </a:xfrm>
        </p:spPr>
      </p:pic>
    </p:spTree>
    <p:extLst>
      <p:ext uri="{BB962C8B-B14F-4D97-AF65-F5344CB8AC3E}">
        <p14:creationId xmlns:p14="http://schemas.microsoft.com/office/powerpoint/2010/main" val="197433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evaluate the efficiency of our new family of NUMA aware locks with the use of NUMA Micro-Benchmarks Suite.</a:t>
            </a:r>
          </a:p>
          <a:p>
            <a:r>
              <a:rPr lang="en-US" dirty="0" smtClean="0"/>
              <a:t>NUMA Micro-Benchmarks suite is used to test the memory throughput of a single thread at different cores and over the whole range of memory addresses.</a:t>
            </a:r>
          </a:p>
          <a:p>
            <a:r>
              <a:rPr lang="en-US" dirty="0" smtClean="0"/>
              <a:t>This is an assortment of micro-benchmarks for understanding </a:t>
            </a:r>
            <a:r>
              <a:rPr lang="en-US" dirty="0"/>
              <a:t>t</a:t>
            </a:r>
            <a:r>
              <a:rPr lang="en-US" dirty="0" smtClean="0"/>
              <a:t>he performance behavior of NUMA systems and for exploring the Linux NUMA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NUMA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NUMA(Non-Uniform Memory Access) </a:t>
            </a:r>
            <a:r>
              <a:rPr lang="en-US" dirty="0"/>
              <a:t>architecture was designed to surpass the scalability limits of the </a:t>
            </a:r>
            <a:r>
              <a:rPr lang="en-US" dirty="0" smtClean="0"/>
              <a:t>SMP(Symmetric </a:t>
            </a:r>
            <a:r>
              <a:rPr lang="en-US" dirty="0"/>
              <a:t>M</a:t>
            </a:r>
            <a:r>
              <a:rPr lang="en-US" dirty="0" smtClean="0"/>
              <a:t>ultiprocessing </a:t>
            </a:r>
            <a:r>
              <a:rPr lang="en-US" dirty="0"/>
              <a:t>S</a:t>
            </a:r>
            <a:r>
              <a:rPr lang="en-US" dirty="0" smtClean="0"/>
              <a:t>ystems) </a:t>
            </a:r>
            <a:r>
              <a:rPr lang="en-US" dirty="0"/>
              <a:t>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SMP works relatively fine until the no. of CPUs goes past 8-12 CPU’s.</a:t>
            </a:r>
          </a:p>
          <a:p>
            <a:r>
              <a:rPr lang="en-US" dirty="0"/>
              <a:t> NUMA alleviates </a:t>
            </a:r>
            <a:r>
              <a:rPr lang="en-US" dirty="0" smtClean="0"/>
              <a:t>the performance bottlenecks that we encounter in SMP, by </a:t>
            </a:r>
            <a:r>
              <a:rPr lang="en-US" dirty="0"/>
              <a:t>limiting the number of CPUs on any one memory bus, and connecting the various </a:t>
            </a:r>
            <a:r>
              <a:rPr lang="en-US" i="1" dirty="0"/>
              <a:t>nodes</a:t>
            </a:r>
            <a:r>
              <a:rPr lang="en-US" dirty="0"/>
              <a:t> by means of a high speed interconnect.</a:t>
            </a:r>
          </a:p>
        </p:txBody>
      </p:sp>
    </p:spTree>
    <p:extLst>
      <p:ext uri="{BB962C8B-B14F-4D97-AF65-F5344CB8AC3E}">
        <p14:creationId xmlns:p14="http://schemas.microsoft.com/office/powerpoint/2010/main" val="87859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se.sourceforge.net/numa/faq/images/sys_numaq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620000" cy="46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0892"/>
            <a:ext cx="8229600" cy="5525272"/>
          </a:xfrm>
        </p:spPr>
        <p:txBody>
          <a:bodyPr>
            <a:normAutofit/>
          </a:bodyPr>
          <a:lstStyle/>
          <a:p>
            <a:r>
              <a:rPr lang="en-US" dirty="0" smtClean="0"/>
              <a:t>Each NUMA node </a:t>
            </a:r>
            <a:r>
              <a:rPr lang="en-US" dirty="0"/>
              <a:t>has </a:t>
            </a:r>
            <a:r>
              <a:rPr lang="en-US" dirty="0" smtClean="0"/>
              <a:t>locally attached </a:t>
            </a:r>
            <a:r>
              <a:rPr lang="en-US" dirty="0"/>
              <a:t>memory, a local cache and multiple processing cores</a:t>
            </a:r>
            <a:r>
              <a:rPr lang="en-US" dirty="0" smtClean="0"/>
              <a:t>.</a:t>
            </a:r>
          </a:p>
          <a:p>
            <a:r>
              <a:rPr lang="en-US" dirty="0"/>
              <a:t>The set of </a:t>
            </a:r>
            <a:r>
              <a:rPr lang="en-US" dirty="0" smtClean="0"/>
              <a:t>cache-coherent communications </a:t>
            </a:r>
            <a:r>
              <a:rPr lang="en-US" dirty="0"/>
              <a:t>channels between nodes is referred to </a:t>
            </a:r>
            <a:r>
              <a:rPr lang="en-US" dirty="0" smtClean="0"/>
              <a:t>collectively as </a:t>
            </a:r>
            <a:r>
              <a:rPr lang="en-US" dirty="0"/>
              <a:t>the interconnect</a:t>
            </a:r>
            <a:r>
              <a:rPr lang="en-US" dirty="0" smtClean="0"/>
              <a:t>.</a:t>
            </a:r>
          </a:p>
          <a:p>
            <a:r>
              <a:rPr lang="en-US" dirty="0"/>
              <a:t>To decrease latency and to conserve interconnect </a:t>
            </a:r>
            <a:r>
              <a:rPr lang="en-US" dirty="0" smtClean="0"/>
              <a:t>bandwidth, </a:t>
            </a:r>
            <a:r>
              <a:rPr lang="fr-FR" dirty="0" smtClean="0"/>
              <a:t>NUMA-</a:t>
            </a:r>
            <a:r>
              <a:rPr lang="fr-FR" dirty="0" err="1" smtClean="0"/>
              <a:t>aware</a:t>
            </a:r>
            <a:r>
              <a:rPr lang="fr-FR" dirty="0" smtClean="0"/>
              <a:t> </a:t>
            </a:r>
            <a:r>
              <a:rPr lang="fr-FR" dirty="0" err="1"/>
              <a:t>policies</a:t>
            </a:r>
            <a:r>
              <a:rPr lang="fr-FR" dirty="0"/>
              <a:t> encourage intra-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smtClean="0"/>
              <a:t>communication </a:t>
            </a:r>
            <a:r>
              <a:rPr lang="en-US" dirty="0" smtClean="0"/>
              <a:t>over </a:t>
            </a:r>
            <a:r>
              <a:rPr lang="en-US" dirty="0"/>
              <a:t>inter-node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26681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pinlocks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Spinlock is a lock which causes a thread trying to acquire it to simply wait in a loop(“spin”) while repeatedly checking if the lock is available.</a:t>
            </a:r>
          </a:p>
          <a:p>
            <a:r>
              <a:rPr lang="en-US" dirty="0" smtClean="0"/>
              <a:t>Since the thread remains active but is not performing a useful task, the use of such a lock is a kind of busy waiting.</a:t>
            </a:r>
          </a:p>
          <a:p>
            <a:r>
              <a:rPr lang="en-US" dirty="0" smtClean="0"/>
              <a:t>Spinlocks are efficient if threads are likely to be blocked for only short periods because they avoid operating system overheads.</a:t>
            </a:r>
          </a:p>
        </p:txBody>
      </p:sp>
    </p:spTree>
    <p:extLst>
      <p:ext uri="{BB962C8B-B14F-4D97-AF65-F5344CB8AC3E}">
        <p14:creationId xmlns:p14="http://schemas.microsoft.com/office/powerpoint/2010/main" val="386671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Mutex</a:t>
            </a:r>
            <a:r>
              <a:rPr lang="en-US" dirty="0" smtClean="0"/>
              <a:t> is a lock that we set before using a shared resource and release after using it.</a:t>
            </a:r>
          </a:p>
          <a:p>
            <a:r>
              <a:rPr lang="en-US" dirty="0" smtClean="0"/>
              <a:t>When the lock is set, no other thread can access the locked region of code.</a:t>
            </a:r>
          </a:p>
        </p:txBody>
      </p:sp>
    </p:spTree>
    <p:extLst>
      <p:ext uri="{BB962C8B-B14F-4D97-AF65-F5344CB8AC3E}">
        <p14:creationId xmlns:p14="http://schemas.microsoft.com/office/powerpoint/2010/main" val="158202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u="sng" dirty="0" smtClean="0"/>
              <a:t>Existing </a:t>
            </a:r>
            <a:r>
              <a:rPr lang="en-US" sz="3200" u="sng" dirty="0" err="1" smtClean="0"/>
              <a:t>Mutex</a:t>
            </a:r>
            <a:r>
              <a:rPr lang="en-US" sz="3200" u="sng" dirty="0" smtClean="0"/>
              <a:t> lock methods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pthread.h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pthread_mutex_init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dirty="0" err="1"/>
              <a:t>mutex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pthread_mutexattr_t</a:t>
            </a:r>
            <a:r>
              <a:rPr lang="en-US" b="1" dirty="0"/>
              <a:t> *</a:t>
            </a:r>
            <a:r>
              <a:rPr lang="en-US" b="1" dirty="0" err="1"/>
              <a:t>mutexattr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dirty="0" err="1"/>
              <a:t>mutex</a:t>
            </a:r>
            <a:r>
              <a:rPr lang="en-US" b="1" dirty="0"/>
              <a:t>));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pthread_mutex_unlock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dirty="0" err="1"/>
              <a:t>mutex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pthread_mutex_destroy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dirty="0" err="1"/>
              <a:t>mutex</a:t>
            </a:r>
            <a:r>
              <a:rPr lang="en-US" b="1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8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the locality of lock objects among NUMA multi core processors.</a:t>
            </a:r>
          </a:p>
          <a:p>
            <a:r>
              <a:rPr lang="en-US" dirty="0" smtClean="0"/>
              <a:t>Migrate lock objects onto the node where the thread is bound to.</a:t>
            </a:r>
          </a:p>
          <a:p>
            <a:r>
              <a:rPr lang="en-US" dirty="0" smtClean="0"/>
              <a:t>While creation of lock object itself the lock object locality is specified using </a:t>
            </a:r>
            <a:r>
              <a:rPr lang="en-US" dirty="0" err="1" smtClean="0"/>
              <a:t>numactl</a:t>
            </a:r>
            <a:r>
              <a:rPr lang="en-US" dirty="0" smtClean="0"/>
              <a:t> library.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7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Lock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Module 1:</a:t>
            </a:r>
          </a:p>
          <a:p>
            <a:r>
              <a:rPr lang="en-US" dirty="0" err="1" smtClean="0"/>
              <a:t>Numa_mutex_init</a:t>
            </a:r>
            <a:r>
              <a:rPr lang="en-US" dirty="0" smtClean="0"/>
              <a:t>(</a:t>
            </a:r>
            <a:r>
              <a:rPr lang="en-US" dirty="0" err="1" smtClean="0"/>
              <a:t>mutex_t</a:t>
            </a:r>
            <a:r>
              <a:rPr lang="en-US" dirty="0" smtClean="0"/>
              <a:t> * lock , </a:t>
            </a:r>
            <a:r>
              <a:rPr lang="en-US" dirty="0" err="1" smtClean="0"/>
              <a:t>int</a:t>
            </a:r>
            <a:r>
              <a:rPr lang="en-US" dirty="0" smtClean="0"/>
              <a:t> node);</a:t>
            </a:r>
          </a:p>
          <a:p>
            <a:r>
              <a:rPr lang="en-US" dirty="0" err="1" smtClean="0"/>
              <a:t>Numa_mutex_lock</a:t>
            </a:r>
            <a:r>
              <a:rPr lang="en-US" dirty="0" smtClean="0"/>
              <a:t>( </a:t>
            </a:r>
            <a:r>
              <a:rPr lang="en-US" dirty="0" err="1" smtClean="0"/>
              <a:t>mutex_t</a:t>
            </a:r>
            <a:r>
              <a:rPr lang="en-US" dirty="0" smtClean="0"/>
              <a:t> * lock );</a:t>
            </a:r>
          </a:p>
          <a:p>
            <a:r>
              <a:rPr lang="en-US" dirty="0" err="1" smtClean="0"/>
              <a:t>Numa_mutex_unlock</a:t>
            </a:r>
            <a:r>
              <a:rPr lang="en-US" dirty="0" smtClean="0"/>
              <a:t>( </a:t>
            </a:r>
            <a:r>
              <a:rPr lang="en-US" dirty="0" err="1" smtClean="0"/>
              <a:t>mutex_t</a:t>
            </a:r>
            <a:r>
              <a:rPr lang="en-US" dirty="0" smtClean="0"/>
              <a:t> *lock);</a:t>
            </a:r>
          </a:p>
          <a:p>
            <a:pPr marL="0" indent="0">
              <a:buNone/>
            </a:pPr>
            <a:r>
              <a:rPr lang="en-US" u="sng" dirty="0" smtClean="0"/>
              <a:t>Module 2:</a:t>
            </a:r>
          </a:p>
          <a:p>
            <a:r>
              <a:rPr lang="en-US" dirty="0" err="1" smtClean="0"/>
              <a:t>Numa_spin_init</a:t>
            </a:r>
            <a:r>
              <a:rPr lang="en-US" dirty="0" smtClean="0"/>
              <a:t> ( </a:t>
            </a:r>
            <a:r>
              <a:rPr lang="en-US" dirty="0" err="1" smtClean="0"/>
              <a:t>spin_lock_t</a:t>
            </a:r>
            <a:r>
              <a:rPr lang="en-US" dirty="0" smtClean="0"/>
              <a:t> *lock , </a:t>
            </a:r>
            <a:r>
              <a:rPr lang="en-US" dirty="0" err="1" smtClean="0"/>
              <a:t>int</a:t>
            </a:r>
            <a:r>
              <a:rPr lang="en-US" dirty="0" smtClean="0"/>
              <a:t> node );</a:t>
            </a:r>
          </a:p>
          <a:p>
            <a:r>
              <a:rPr lang="en-US" dirty="0" err="1" smtClean="0"/>
              <a:t>Numa_spin_lock</a:t>
            </a:r>
            <a:r>
              <a:rPr lang="en-US" dirty="0" smtClean="0"/>
              <a:t>( </a:t>
            </a:r>
            <a:r>
              <a:rPr lang="en-US" dirty="0" err="1" smtClean="0"/>
              <a:t>spin_lock_t</a:t>
            </a:r>
            <a:r>
              <a:rPr lang="en-US" dirty="0" smtClean="0"/>
              <a:t> * lock );</a:t>
            </a:r>
          </a:p>
          <a:p>
            <a:r>
              <a:rPr lang="en-US" dirty="0" err="1" smtClean="0"/>
              <a:t>Numa_spin_unlock</a:t>
            </a:r>
            <a:r>
              <a:rPr lang="en-US" dirty="0" smtClean="0"/>
              <a:t>( </a:t>
            </a:r>
            <a:r>
              <a:rPr lang="en-US" dirty="0" err="1" smtClean="0"/>
              <a:t>spin_lock_t</a:t>
            </a:r>
            <a:r>
              <a:rPr lang="en-US" dirty="0" smtClean="0"/>
              <a:t> *lock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7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470</Words>
  <Application>Microsoft Office PowerPoint</Application>
  <PresentationFormat>On-screen Show (4:3)</PresentationFormat>
  <Paragraphs>53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NUMA-Aware Mutual Exclusion Locks </vt:lpstr>
      <vt:lpstr>Introduction to NUMA</vt:lpstr>
      <vt:lpstr>PowerPoint Presentation</vt:lpstr>
      <vt:lpstr>PowerPoint Presentation</vt:lpstr>
      <vt:lpstr>Spinlocks</vt:lpstr>
      <vt:lpstr>Mutex Locks</vt:lpstr>
      <vt:lpstr>Existing Mutex lock methods </vt:lpstr>
      <vt:lpstr>Proposed system</vt:lpstr>
      <vt:lpstr>Proposed Lock API</vt:lpstr>
      <vt:lpstr>UseCase diagram illustrating usage of proposed lock API</vt:lpstr>
      <vt:lpstr>Sequence diagram to illustrate numa_x_lock_init()</vt:lpstr>
      <vt:lpstr>Sequence diagram to illustrate mutex lock and unlock.</vt:lpstr>
      <vt:lpstr>Performance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NUMA-Aware Mutual Exclusion Locks </dc:title>
  <dc:creator>Saideep</dc:creator>
  <cp:lastModifiedBy>Saideep</cp:lastModifiedBy>
  <cp:revision>39</cp:revision>
  <dcterms:created xsi:type="dcterms:W3CDTF">2017-01-18T16:58:13Z</dcterms:created>
  <dcterms:modified xsi:type="dcterms:W3CDTF">2017-01-19T08:57:01Z</dcterms:modified>
</cp:coreProperties>
</file>