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2" r:id="rId10"/>
    <p:sldId id="275" r:id="rId11"/>
    <p:sldId id="264" r:id="rId12"/>
    <p:sldId id="290" r:id="rId13"/>
    <p:sldId id="279" r:id="rId14"/>
    <p:sldId id="291" r:id="rId15"/>
    <p:sldId id="292" r:id="rId16"/>
    <p:sldId id="265" r:id="rId17"/>
    <p:sldId id="266" r:id="rId18"/>
    <p:sldId id="267" r:id="rId19"/>
    <p:sldId id="268" r:id="rId20"/>
    <p:sldId id="276" r:id="rId21"/>
    <p:sldId id="277" r:id="rId22"/>
    <p:sldId id="278" r:id="rId23"/>
    <p:sldId id="286" r:id="rId24"/>
    <p:sldId id="287" r:id="rId25"/>
    <p:sldId id="269" r:id="rId26"/>
    <p:sldId id="282" r:id="rId27"/>
    <p:sldId id="288" r:id="rId28"/>
    <p:sldId id="289" r:id="rId29"/>
    <p:sldId id="283" r:id="rId30"/>
    <p:sldId id="270" r:id="rId31"/>
    <p:sldId id="272" r:id="rId32"/>
    <p:sldId id="271" r:id="rId33"/>
    <p:sldId id="273" r:id="rId34"/>
    <p:sldId id="281" r:id="rId35"/>
    <p:sldId id="274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>
      <p:cViewPr varScale="1">
        <p:scale>
          <a:sx n="78" d="100"/>
          <a:sy n="78" d="100"/>
        </p:scale>
        <p:origin x="158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CA5143-E412-9E42-5252-30917DEF97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4F326-0351-CABE-3D9E-917201908E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F67F5-FBDC-4609-8843-CBFED818A4C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09D65-A866-CB06-4D83-4388C3BCF6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EC954-4CDE-5353-E6C5-EDD2553748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33617-DBA8-4450-B237-5E24DF7D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88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A009-812F-4290-97AE-E8EF5CFCC25C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E2B07-5082-4476-B872-C2512750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E2B07-5082-4476-B872-C2512750968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9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E2B07-5082-4476-B872-C2512750968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19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E2B07-5082-4476-B872-C2512750968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4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E2B07-5082-4476-B872-C2512750968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6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BDCD-3466-B0EB-8BE9-C865B6AE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3DBCC-C4E1-BC12-E949-321401DD8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B4BF-F25B-1BA4-50F4-DA8399AE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A3F3F-1309-E011-1C7F-091CC2AD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2781-A004-A0DE-F7EC-04184E92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75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1A42-8C67-D0C4-03EE-B9F56DE8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22606-A845-1C52-EA44-4778573C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ED2E-71B4-0D4D-1C45-310A9219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661B-39F1-BD24-FB6B-2E2AB465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157E-AD8A-AF28-DD36-DC919AB1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8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B0FB4-457B-9E6F-3A77-1D54C973E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26B62-086A-1848-5E66-DC6CC8514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A96E-A3D4-CD60-02A7-9BBB0D03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DDC7-5675-830D-717C-F9019CDA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8206-653A-1A07-9903-25FA773A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4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902970"/>
            <a:ext cx="20110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50165">
              <a:lnSpc>
                <a:spcPts val="10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04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4AE2-0D01-05B1-0675-43089ED1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4222-8BCA-4DA5-0DE8-4632AF92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0274-66EA-F3E5-95EA-3D9F23E4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A3B9-A465-F97E-5B07-F4FBCF0E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1FBD-8E77-3863-6B20-05FA51E9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38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904E-9F65-3033-0851-779421FE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DFCBA-B3B6-5B34-30E4-13DA00476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4811-3EBF-E4D0-B686-6FC08C07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A6DF-9B58-DFE8-86A0-C40764BA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B829-7C8E-27E2-5C74-91775EFF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43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8213-E77E-857D-D9B3-DAD38179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D127-A84F-97BC-5C01-3C0BEE0F2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6CE34-3E2D-FB0B-14B9-3D53E5BB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4C2D-75EF-E7E0-B562-92F6D9BD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B8601-C699-8F7A-2C5E-25C08CC8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2C1BD-3C6F-10C7-880B-7F8FE0E9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56C4-B670-56A1-F854-EC85C9A0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D7944-14A2-0544-EC24-DAB25C4F1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895E4-E350-30B2-842B-8440856C0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27879-EE7F-8DD5-A905-3E8E58C52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20533-D8DF-9A14-B36A-A08D29FA7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1625B-88A9-C5E4-C1CF-F78EA93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B3910-C0F5-50AF-9295-AC3334E6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32EF-49C9-6EC8-C6CA-9A41E3D9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38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88F7-D490-826D-9131-A4525D16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54750-0F66-8F70-DC6C-0652BBD4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F3F38-539E-C51F-58A2-A7D37C1B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7CE2A-F7F0-283F-6929-FA5DFF57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79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2A855-2B49-5C19-A91D-1B038C86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32F3-C449-7FF6-A982-20720A74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3B315-DDB4-6456-6E84-CCFF114E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94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DDEA-3A4A-4696-3CA6-7A562B37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0375-6E09-914D-E09A-D4610B62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90173-FEC2-6657-E0E7-CA89B9AEC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D2FDC-5F77-CE04-EAA7-5C602DA6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83D05-26F5-2479-E04A-26E6276E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3330A-F0C5-1114-FDCC-EC7DE2B3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68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8B71-E1F8-1DC8-C730-3F808B7A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A86A2-F261-71D9-9144-C56E0AB43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D5882-39DF-91A2-B27D-1D5AD82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0B7D8-103A-236F-430E-CF15EBD0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694D5-6B16-E65E-601E-65E59518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803A8-4EB2-1A7B-7732-06936530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BA9C8-E941-7B51-1054-D5C11901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6335-5FAC-577F-FA62-279BF4DB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F3CB-00DC-0F8A-4FF8-BBF385295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2AB8-D391-5414-0C11-CBC5E9BB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D69C-FD3A-898E-BAE9-78470E46E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50165">
              <a:lnSpc>
                <a:spcPts val="108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06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453D8F0-A263-E504-A197-0EEACE6A9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1" y="5142432"/>
            <a:ext cx="1141309" cy="12154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50310" y="1018970"/>
            <a:ext cx="164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1010" y="1469620"/>
            <a:ext cx="4038600" cy="17571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SUNIL DANAPPA BIRADAR</a:t>
            </a:r>
          </a:p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THRINESH S</a:t>
            </a:r>
          </a:p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VARUN 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SHILPASHREE S P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7400" y="1469620"/>
            <a:ext cx="2133600" cy="1753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1SI20EC097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1SI20EC102</a:t>
            </a:r>
          </a:p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1SI20EC107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1SI20EC112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854" y="3431732"/>
            <a:ext cx="6763384" cy="15911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8664" marR="2425700" algn="ctr">
              <a:spcBef>
                <a:spcPts val="9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endParaRPr lang="en-IN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8664" marR="2425700" algn="ctr">
              <a:spcBef>
                <a:spcPts val="95"/>
              </a:spcBef>
            </a:pPr>
            <a:r>
              <a:rPr lang="en-IN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IN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Harshalatha</a:t>
            </a:r>
            <a:endParaRPr lang="en-IN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8664" marR="2425700" algn="ctr">
              <a:spcBef>
                <a:spcPts val="95"/>
              </a:spcBef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E&amp;CE</a:t>
            </a:r>
            <a:endParaRPr lang="en-IN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400"/>
              </a:lnSpc>
              <a:spcBef>
                <a:spcPts val="5"/>
              </a:spcBef>
            </a:pPr>
            <a:endParaRPr lang="en-IN" sz="27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14918" y="6620891"/>
            <a:ext cx="170180" cy="2101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300"/>
              </a:spcBef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74A6AC-D828-789B-FF14-9FCD4466EED8}"/>
              </a:ext>
            </a:extLst>
          </p:cNvPr>
          <p:cNvSpPr txBox="1">
            <a:spLocks/>
          </p:cNvSpPr>
          <p:nvPr/>
        </p:nvSpPr>
        <p:spPr>
          <a:xfrm>
            <a:off x="335463" y="262704"/>
            <a:ext cx="888416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TRAFFIC LIGHT MANAGEMENT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32D3C-0A85-01FC-5CEC-1AD032967C32}"/>
              </a:ext>
            </a:extLst>
          </p:cNvPr>
          <p:cNvSpPr txBox="1"/>
          <p:nvPr/>
        </p:nvSpPr>
        <p:spPr>
          <a:xfrm>
            <a:off x="738946" y="4923551"/>
            <a:ext cx="8077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SIDDAGANGA INSTITUTE OF TECHNOLOGY, TUMKUR - 572 103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398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Literature Review: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795" y="1792274"/>
            <a:ext cx="7783195" cy="38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47015" algn="l"/>
                <a:tab pos="247650" algn="l"/>
              </a:tabLst>
            </a:pPr>
            <a:r>
              <a:rPr dirty="0"/>
              <a:t>	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43268F-EB16-1931-3FD6-73C820DE9B4C}"/>
              </a:ext>
            </a:extLst>
          </p:cNvPr>
          <p:cNvSpPr txBox="1">
            <a:spLocks/>
          </p:cNvSpPr>
          <p:nvPr/>
        </p:nvSpPr>
        <p:spPr>
          <a:xfrm>
            <a:off x="430592" y="1321324"/>
            <a:ext cx="82296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challenges related to ultrasonic and IR sensors in traffic monitoring and control systems. 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incorporating image processing, these systems aim to enhance accuracy and overcome limitations of traditional sensor-based approaches.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traffic light management systems leverage image processing techniques to calculate traffic density and allocate signal timings based on captured images and reference images.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machine learning and deep learning algorithms in traffic management leads to improved accuracy and efficiency in vehicle detection.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58C183C2-0833-5D03-AEE7-84AB6CD8A3C4}"/>
              </a:ext>
            </a:extLst>
          </p:cNvPr>
          <p:cNvSpPr txBox="1"/>
          <p:nvPr/>
        </p:nvSpPr>
        <p:spPr>
          <a:xfrm>
            <a:off x="8686800" y="6645224"/>
            <a:ext cx="838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76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609600"/>
            <a:ext cx="2740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IN"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0" y="6607938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57200" y="1371600"/>
            <a:ext cx="63436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705600" y="6637789"/>
            <a:ext cx="2057400" cy="136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080"/>
              </a:lnSpc>
            </a:pPr>
            <a:r>
              <a:rPr lang="en-IN" dirty="0"/>
              <a:t>10</a:t>
            </a:r>
            <a:endParaRPr dirty="0"/>
          </a:p>
        </p:txBody>
      </p:sp>
      <p:sp>
        <p:nvSpPr>
          <p:cNvPr id="3" name="Flowchart: Predefined Process 2">
            <a:extLst>
              <a:ext uri="{FF2B5EF4-FFF2-40B4-BE49-F238E27FC236}">
                <a16:creationId xmlns:a16="http://schemas.microsoft.com/office/drawing/2014/main" id="{4D157FEF-3BA3-9FAF-B1E1-B95F6A25DB24}"/>
              </a:ext>
            </a:extLst>
          </p:cNvPr>
          <p:cNvSpPr/>
          <p:nvPr/>
        </p:nvSpPr>
        <p:spPr>
          <a:xfrm>
            <a:off x="3863277" y="2207371"/>
            <a:ext cx="1981200" cy="340305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Raspberry 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EF16A-A8DB-7DED-5F73-317E6E2C81B8}"/>
              </a:ext>
            </a:extLst>
          </p:cNvPr>
          <p:cNvSpPr/>
          <p:nvPr/>
        </p:nvSpPr>
        <p:spPr>
          <a:xfrm>
            <a:off x="821109" y="3305615"/>
            <a:ext cx="2203727" cy="58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Image Pre-Processing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859F2-2D89-0363-FC8B-215ED11DB13C}"/>
              </a:ext>
            </a:extLst>
          </p:cNvPr>
          <p:cNvSpPr/>
          <p:nvPr/>
        </p:nvSpPr>
        <p:spPr>
          <a:xfrm>
            <a:off x="1158620" y="4518992"/>
            <a:ext cx="1337820" cy="58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Image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3F9A8-5333-9154-70EE-6EEDA1B66BA2}"/>
              </a:ext>
            </a:extLst>
          </p:cNvPr>
          <p:cNvSpPr/>
          <p:nvPr/>
        </p:nvSpPr>
        <p:spPr>
          <a:xfrm>
            <a:off x="6727313" y="3344961"/>
            <a:ext cx="664087" cy="1535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B0B30F-58D0-B3BC-9049-68F5458C6814}"/>
              </a:ext>
            </a:extLst>
          </p:cNvPr>
          <p:cNvSpPr/>
          <p:nvPr/>
        </p:nvSpPr>
        <p:spPr>
          <a:xfrm>
            <a:off x="6855460" y="4393188"/>
            <a:ext cx="381000" cy="3708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600D3D-F5EC-014A-CFAC-401CEE20894A}"/>
              </a:ext>
            </a:extLst>
          </p:cNvPr>
          <p:cNvSpPr/>
          <p:nvPr/>
        </p:nvSpPr>
        <p:spPr>
          <a:xfrm>
            <a:off x="6858000" y="3911580"/>
            <a:ext cx="381000" cy="3708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6DBB02-9278-7F66-30FA-FE733872736F}"/>
              </a:ext>
            </a:extLst>
          </p:cNvPr>
          <p:cNvSpPr/>
          <p:nvPr/>
        </p:nvSpPr>
        <p:spPr>
          <a:xfrm>
            <a:off x="6855460" y="3435609"/>
            <a:ext cx="381000" cy="370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66C2B72-5EB1-F017-A3D9-4E60A1734E1F}"/>
              </a:ext>
            </a:extLst>
          </p:cNvPr>
          <p:cNvSpPr/>
          <p:nvPr/>
        </p:nvSpPr>
        <p:spPr>
          <a:xfrm>
            <a:off x="6740515" y="2051400"/>
            <a:ext cx="1372456" cy="75126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412B2A6-C6B8-3758-EFE8-FD66508A8E35}"/>
              </a:ext>
            </a:extLst>
          </p:cNvPr>
          <p:cNvSpPr/>
          <p:nvPr/>
        </p:nvSpPr>
        <p:spPr>
          <a:xfrm>
            <a:off x="2982420" y="2341182"/>
            <a:ext cx="882836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B82CCE7-23C5-A334-924A-C31C28C98E65}"/>
              </a:ext>
            </a:extLst>
          </p:cNvPr>
          <p:cNvSpPr/>
          <p:nvPr/>
        </p:nvSpPr>
        <p:spPr>
          <a:xfrm>
            <a:off x="5844477" y="3935073"/>
            <a:ext cx="882836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F38340B-1939-1F34-ED11-32E75C08968D}"/>
              </a:ext>
            </a:extLst>
          </p:cNvPr>
          <p:cNvSpPr/>
          <p:nvPr/>
        </p:nvSpPr>
        <p:spPr>
          <a:xfrm>
            <a:off x="5844477" y="2254785"/>
            <a:ext cx="882836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9C199AA1-D72F-2D73-E732-3FB482C98203}"/>
              </a:ext>
            </a:extLst>
          </p:cNvPr>
          <p:cNvSpPr/>
          <p:nvPr/>
        </p:nvSpPr>
        <p:spPr>
          <a:xfrm>
            <a:off x="1654119" y="3928074"/>
            <a:ext cx="268854" cy="58744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AB594F-46A6-62CB-E84E-274556F19EE7}"/>
              </a:ext>
            </a:extLst>
          </p:cNvPr>
          <p:cNvSpPr/>
          <p:nvPr/>
        </p:nvSpPr>
        <p:spPr>
          <a:xfrm>
            <a:off x="1066800" y="2207371"/>
            <a:ext cx="1900439" cy="49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4EDB4-B90A-A402-2C7C-5517AC00D2DF}"/>
              </a:ext>
            </a:extLst>
          </p:cNvPr>
          <p:cNvSpPr txBox="1"/>
          <p:nvPr/>
        </p:nvSpPr>
        <p:spPr>
          <a:xfrm>
            <a:off x="1250438" y="2273051"/>
            <a:ext cx="16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YOLO Model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BA18757E-C290-8C99-C785-5BB235F56740}"/>
              </a:ext>
            </a:extLst>
          </p:cNvPr>
          <p:cNvSpPr/>
          <p:nvPr/>
        </p:nvSpPr>
        <p:spPr>
          <a:xfrm>
            <a:off x="1654119" y="2738789"/>
            <a:ext cx="304800" cy="544378"/>
          </a:xfrm>
          <a:prstGeom prst="upArrow">
            <a:avLst>
              <a:gd name="adj1" fmla="val 42208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28E3-B6BD-C14B-D2EA-5E60F580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340" y="422398"/>
            <a:ext cx="4264660" cy="4985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(contd..):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87A43-A941-F5CA-53E2-B0DFE0CC35A6}"/>
              </a:ext>
            </a:extLst>
          </p:cNvPr>
          <p:cNvSpPr txBox="1"/>
          <p:nvPr/>
        </p:nvSpPr>
        <p:spPr>
          <a:xfrm>
            <a:off x="609600" y="1056798"/>
            <a:ext cx="259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Flowgraph: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477BDB4-27F6-2181-4F25-B5C5F718C344}"/>
              </a:ext>
            </a:extLst>
          </p:cNvPr>
          <p:cNvSpPr/>
          <p:nvPr/>
        </p:nvSpPr>
        <p:spPr>
          <a:xfrm>
            <a:off x="380" y="6607938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45D18-65C5-627C-0274-44C62DF03C97}"/>
              </a:ext>
            </a:extLst>
          </p:cNvPr>
          <p:cNvSpPr txBox="1"/>
          <p:nvPr/>
        </p:nvSpPr>
        <p:spPr>
          <a:xfrm>
            <a:off x="8582511" y="6607938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7A34207-B84F-BB8F-42A5-3ECB88D8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57400"/>
            <a:ext cx="594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1D24-A7B1-F0E8-1F3A-5A4C8AA75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40" y="442093"/>
            <a:ext cx="4721860" cy="1495794"/>
          </a:xfrm>
        </p:spPr>
        <p:txBody>
          <a:bodyPr/>
          <a:lstStyle/>
          <a:p>
            <a:r>
              <a:rPr lang="en-IN"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(contd..):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2B460F-3643-7C5E-5003-E462518D0B79}"/>
              </a:ext>
            </a:extLst>
          </p:cNvPr>
          <p:cNvSpPr txBox="1">
            <a:spLocks/>
          </p:cNvSpPr>
          <p:nvPr/>
        </p:nvSpPr>
        <p:spPr>
          <a:xfrm>
            <a:off x="383540" y="1600200"/>
            <a:ext cx="82296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Input the images and apply a binary mask to the image.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Using OpenCV to process the images for filtering, or enhancing the image quality. 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Apply the YOLOv8 model for accurate and efficient vehicle detection on the captured images. 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Visualize the data by drawing bounding boxes around the detected vehicles on the original image. 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Additionally, Identify patterns in traffic flow.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8929177A-671E-BBD9-431F-863EE6BC5E85}"/>
              </a:ext>
            </a:extLst>
          </p:cNvPr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47890385-4B4F-8B18-B6DD-7DB936D3E4B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6705600" y="6637789"/>
            <a:ext cx="2057400" cy="136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080"/>
              </a:lnSpc>
            </a:pPr>
            <a:r>
              <a:rPr lang="en-IN" dirty="0"/>
              <a:t>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79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BFA0-FF5F-C7EE-D1D8-75C3B9BF2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485733"/>
            <a:ext cx="4264660" cy="4985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(contd..):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1585-7689-BE86-031E-4719EFD2322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36517" y="1884657"/>
            <a:ext cx="8534400" cy="3967240"/>
          </a:xfrm>
        </p:spPr>
        <p:txBody>
          <a:bodyPr/>
          <a:lstStyle/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was introduced in the paper "You Only Look Once: Unified, Real-Time Object Detection" by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 Redmon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treats object detection as a regression problem and divides the input image into a grid.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grid cell predicts multiple bounding boxes and their corresponding class probabilities.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YOLO for vehicle detection, a trained YOLO model specifically trained on a dataset that includes vehicle images is needed.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6AFB92C4-4C0A-E704-B853-BF264BDE377E}"/>
              </a:ext>
            </a:extLst>
          </p:cNvPr>
          <p:cNvSpPr/>
          <p:nvPr/>
        </p:nvSpPr>
        <p:spPr>
          <a:xfrm>
            <a:off x="380" y="6607938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06304-3EF7-9DB9-3598-B02F5F73339B}"/>
              </a:ext>
            </a:extLst>
          </p:cNvPr>
          <p:cNvSpPr txBox="1"/>
          <p:nvPr/>
        </p:nvSpPr>
        <p:spPr>
          <a:xfrm>
            <a:off x="8534400" y="6607938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493D1-F572-5D8E-E9F0-55927725B691}"/>
              </a:ext>
            </a:extLst>
          </p:cNvPr>
          <p:cNvSpPr txBox="1"/>
          <p:nvPr/>
        </p:nvSpPr>
        <p:spPr>
          <a:xfrm>
            <a:off x="457200" y="1108213"/>
            <a:ext cx="32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Algorithm:</a:t>
            </a:r>
          </a:p>
        </p:txBody>
      </p:sp>
    </p:spTree>
    <p:extLst>
      <p:ext uri="{BB962C8B-B14F-4D97-AF65-F5344CB8AC3E}">
        <p14:creationId xmlns:p14="http://schemas.microsoft.com/office/powerpoint/2010/main" val="158614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B12B-85B2-D356-9958-9E1A7E28B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42" y="384894"/>
            <a:ext cx="4264660" cy="4985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(contd..):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36A59-6AC1-BFF8-D2D0-C5795D02CDB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" y="1783375"/>
            <a:ext cx="8534400" cy="4679230"/>
          </a:xfrm>
        </p:spPr>
        <p:txBody>
          <a:bodyPr/>
          <a:lstStyle/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process involves providing annotated images with bounding box annotations and class labels for vehicles.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learns to predict bounding boxes and class probabilities based on this training data.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output the bounding box coordinates and class probabilities for any detected vehicles in the image.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has evolved over the years, and there are different versions of the algorithm each with improvements in accuracy and speed. </a:t>
            </a:r>
          </a:p>
          <a:p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A5D9153A-1DB0-E20C-236F-885AB3EB954A}"/>
              </a:ext>
            </a:extLst>
          </p:cNvPr>
          <p:cNvSpPr/>
          <p:nvPr/>
        </p:nvSpPr>
        <p:spPr>
          <a:xfrm>
            <a:off x="380" y="6607938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F1A1B-BD36-086B-4A72-716C0B733614}"/>
              </a:ext>
            </a:extLst>
          </p:cNvPr>
          <p:cNvSpPr txBox="1"/>
          <p:nvPr/>
        </p:nvSpPr>
        <p:spPr>
          <a:xfrm>
            <a:off x="8534400" y="664241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1DC16-602D-C2D2-BB8F-C4E3277D3CCB}"/>
              </a:ext>
            </a:extLst>
          </p:cNvPr>
          <p:cNvSpPr txBox="1"/>
          <p:nvPr/>
        </p:nvSpPr>
        <p:spPr>
          <a:xfrm>
            <a:off x="224642" y="958058"/>
            <a:ext cx="47263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Algorithm (contd..):</a:t>
            </a:r>
          </a:p>
        </p:txBody>
      </p:sp>
    </p:spTree>
    <p:extLst>
      <p:ext uri="{BB962C8B-B14F-4D97-AF65-F5344CB8AC3E}">
        <p14:creationId xmlns:p14="http://schemas.microsoft.com/office/powerpoint/2010/main" val="194736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3554"/>
            <a:ext cx="419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705600" y="6526781"/>
            <a:ext cx="20574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0" y="656339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D358-C94B-2435-9B7A-0CD98B44D522}"/>
              </a:ext>
            </a:extLst>
          </p:cNvPr>
          <p:cNvSpPr txBox="1">
            <a:spLocks/>
          </p:cNvSpPr>
          <p:nvPr/>
        </p:nvSpPr>
        <p:spPr>
          <a:xfrm>
            <a:off x="533400" y="13269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Pi-3: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80A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Raspberry Pi 3 is a versatile and capable single-board computer suitable for a wide range of projects and applications.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80A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0" i="0" dirty="0">
                <a:solidFill>
                  <a:srgbClr val="080A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of 1.2GHz clocking frequency with  64-bit quad-core ARM Cortex-A53 processor.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GPIO pins can be used with a variety of alternative functions, some are available on all pins, others on specific pins.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680E622-4DB8-0A09-8C5B-247A68DC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47284"/>
            <a:ext cx="2438400" cy="14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13">
            <a:extLst>
              <a:ext uri="{FF2B5EF4-FFF2-40B4-BE49-F238E27FC236}">
                <a16:creationId xmlns:a16="http://schemas.microsoft.com/office/drawing/2014/main" id="{854341C6-4BEF-951C-C52C-4ED108E02867}"/>
              </a:ext>
            </a:extLst>
          </p:cNvPr>
          <p:cNvSpPr txBox="1"/>
          <p:nvPr/>
        </p:nvSpPr>
        <p:spPr>
          <a:xfrm rot="10800000" flipV="1">
            <a:off x="8735291" y="6652328"/>
            <a:ext cx="38099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</a:p>
          <a:p>
            <a:pPr marL="12700">
              <a:lnSpc>
                <a:spcPts val="955"/>
              </a:lnSpc>
            </a:pP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DCC29B1-76B0-1C2A-CB23-AB3E1724E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924744"/>
            <a:ext cx="1714500" cy="167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13209"/>
            <a:ext cx="5715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3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sz="3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(contd..)</a:t>
            </a:r>
            <a:r>
              <a:rPr lang="en-I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566765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3743AC-6E2E-4351-AE5C-C65EEFF8E67D}"/>
              </a:ext>
            </a:extLst>
          </p:cNvPr>
          <p:cNvSpPr txBox="1">
            <a:spLocks/>
          </p:cNvSpPr>
          <p:nvPr/>
        </p:nvSpPr>
        <p:spPr>
          <a:xfrm>
            <a:off x="6096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LED’s: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80A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 is a semiconductor device that emits infrared or visible light when charged with an electric current. 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Visible LEDs are used in many electronic devices as indicator lamps, in automobiles as rear-window and brake lights.</a:t>
            </a:r>
            <a:endParaRPr lang="en-US" sz="2000" b="0" i="0" dirty="0">
              <a:solidFill>
                <a:srgbClr val="080A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we are employing to guide the automobiles.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DF066C62-37CE-E804-13E7-332081E8E97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6457950" y="6470650"/>
            <a:ext cx="2057400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FFFFFF"/>
                </a:solidFill>
                <a:latin typeface="Calibri"/>
                <a:cs typeface="Calibri"/>
              </a:rPr>
              <a:t>17</a:t>
            </a:fld>
            <a:endParaRPr sz="900" dirty="0">
              <a:latin typeface="Calibri"/>
              <a:cs typeface="Calibri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33B6C440-FDFC-7509-1623-1F4AF6D64726}"/>
              </a:ext>
            </a:extLst>
          </p:cNvPr>
          <p:cNvSpPr txBox="1"/>
          <p:nvPr/>
        </p:nvSpPr>
        <p:spPr>
          <a:xfrm rot="10800000" flipV="1">
            <a:off x="8676672" y="6651552"/>
            <a:ext cx="30600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580AC6-27AB-3E42-7A70-8C28324A6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290582"/>
            <a:ext cx="3151302" cy="1614488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7009"/>
            <a:ext cx="411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3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08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80" y="6509384"/>
            <a:ext cx="9144000" cy="348615"/>
          </a:xfrm>
          <a:custGeom>
            <a:avLst/>
            <a:gdLst/>
            <a:ahLst/>
            <a:cxnLst/>
            <a:rect l="l" t="t" r="r" b="b"/>
            <a:pathLst>
              <a:path w="9144000" h="348615">
                <a:moveTo>
                  <a:pt x="9143619" y="348613"/>
                </a:moveTo>
                <a:lnTo>
                  <a:pt x="9143619" y="0"/>
                </a:lnTo>
                <a:lnTo>
                  <a:pt x="0" y="0"/>
                </a:lnTo>
                <a:lnTo>
                  <a:pt x="0" y="348613"/>
                </a:lnTo>
                <a:lnTo>
                  <a:pt x="9143619" y="34861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AD7FEA-1CFC-11F6-8492-BF809F75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8950"/>
            <a:ext cx="8229600" cy="4516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400" u="sng" dirty="0" err="1">
                <a:latin typeface="Times New Roman" panose="02020603050405020304" pitchFamily="18" charset="0"/>
                <a:ea typeface="Calibri Light" pitchFamily="34" charset="0"/>
                <a:cs typeface="Times New Roman" panose="02020603050405020304" pitchFamily="18" charset="0"/>
              </a:rPr>
              <a:t>Thonny</a:t>
            </a:r>
            <a:r>
              <a:rPr lang="en-IN" sz="2400" u="sng" dirty="0">
                <a:latin typeface="Times New Roman" panose="02020603050405020304" pitchFamily="18" charset="0"/>
                <a:ea typeface="Calibri Light" pitchFamily="34" charset="0"/>
                <a:cs typeface="Times New Roman" panose="02020603050405020304" pitchFamily="18" charset="0"/>
              </a:rPr>
              <a:t>  IDE:</a:t>
            </a:r>
          </a:p>
          <a:p>
            <a:pPr algn="just">
              <a:lnSpc>
                <a:spcPct val="150000"/>
              </a:lnSpc>
            </a:pPr>
            <a:r>
              <a:rPr lang="en-GB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Thonny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free Python Integrated Development Environment(IDE) for writing and testing Python code.</a:t>
            </a:r>
          </a:p>
          <a:p>
            <a:pPr algn="just">
              <a:lnSpc>
                <a:spcPct val="150000"/>
              </a:lnSpc>
            </a:pPr>
            <a:r>
              <a:rPr lang="en-GB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Well-suited for developing software components like data processing, image analysis, and machine learning, all of which are useful for implementing traffic management algorithms.</a:t>
            </a:r>
            <a:endParaRPr lang="en-IN" sz="2000" dirty="0"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A9260D76-8FFD-9FAB-31E3-224DBDE929B0}"/>
              </a:ext>
            </a:extLst>
          </p:cNvPr>
          <p:cNvSpPr txBox="1"/>
          <p:nvPr/>
        </p:nvSpPr>
        <p:spPr>
          <a:xfrm rot="10800000" flipV="1">
            <a:off x="8686800" y="6657356"/>
            <a:ext cx="3072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95495"/>
            <a:ext cx="5715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3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(contd..)</a:t>
            </a:r>
            <a:r>
              <a:rPr lang="en-I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5A33-6143-F8EA-4D88-F6C0CFC1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042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VNC Viewer: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VNC Viewer is a remote desktop software that allows you to access and control a remote computer or device from another location.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graphical user interface (GUI) to remotely interact with the target system.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23919-D51F-868B-F52B-55C5A264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78" y="37338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13">
            <a:extLst>
              <a:ext uri="{FF2B5EF4-FFF2-40B4-BE49-F238E27FC236}">
                <a16:creationId xmlns:a16="http://schemas.microsoft.com/office/drawing/2014/main" id="{80B8013E-4CC5-60FC-AAFF-CEF570084002}"/>
              </a:ext>
            </a:extLst>
          </p:cNvPr>
          <p:cNvSpPr txBox="1"/>
          <p:nvPr/>
        </p:nvSpPr>
        <p:spPr>
          <a:xfrm rot="10800000" flipV="1">
            <a:off x="8704161" y="6676925"/>
            <a:ext cx="28864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289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ontents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915" y="871622"/>
            <a:ext cx="2532380" cy="539314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655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60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55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60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55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60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IN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271780" algn="l"/>
              </a:tabLst>
            </a:pP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60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271780" algn="l"/>
              </a:tabLst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59079">
              <a:lnSpc>
                <a:spcPct val="100000"/>
              </a:lnSpc>
              <a:spcBef>
                <a:spcPts val="560"/>
              </a:spcBef>
              <a:buFont typeface="Wingdings"/>
              <a:buChar char=""/>
              <a:tabLst>
                <a:tab pos="271780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I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4918" y="6620891"/>
            <a:ext cx="528702" cy="1923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300"/>
              </a:spcBef>
            </a:pPr>
            <a:r>
              <a:rPr lang="en-IN" sz="1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lang="en-IN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E97A93C-D75E-E07F-8998-8AE0FE528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800600"/>
            <a:ext cx="5886450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256F5-9199-B5CE-ABF0-9192DA0F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3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(contd..):</a:t>
            </a:r>
            <a:endParaRPr lang="en-IN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99DEB-AA88-66AC-BFAA-BEC3E535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Model: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(You Only Look Once) is a popular object detection algorithm and model for computer vision tasks, including real-time object detection.</a:t>
            </a:r>
          </a:p>
          <a:p>
            <a:pPr>
              <a:lnSpc>
                <a:spcPct val="150000"/>
              </a:lnSpc>
            </a:pP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YOLOv8 is the newest YOLO model that can be used for object detection, image classification, and instance segmentation tasks.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stage CNN network.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it is used to detect vehicles in real-time, facilitating traffic monitoring.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22B027D4-3568-CEF4-1A7D-7EF1D0457404}"/>
              </a:ext>
            </a:extLst>
          </p:cNvPr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EC3D42B1-87C0-8FF7-F287-774D8F346C4E}"/>
              </a:ext>
            </a:extLst>
          </p:cNvPr>
          <p:cNvSpPr txBox="1"/>
          <p:nvPr/>
        </p:nvSpPr>
        <p:spPr>
          <a:xfrm rot="10800000" flipV="1">
            <a:off x="8704645" y="6645224"/>
            <a:ext cx="3072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107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6D53-8DAB-B9E5-9C62-F59469EA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080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3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(contd..):</a:t>
            </a:r>
            <a:endParaRPr lang="en-IN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61D464-528C-4B96-5157-EDFC4547447F}"/>
              </a:ext>
            </a:extLst>
          </p:cNvPr>
          <p:cNvSpPr txBox="1">
            <a:spLocks/>
          </p:cNvSpPr>
          <p:nvPr/>
        </p:nvSpPr>
        <p:spPr>
          <a:xfrm>
            <a:off x="5334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CV: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(Open Source Computer Vision Library) is an open-source computer vision and machine learning software library.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offers a rich set of image processing functions, filtering, edge detection and color manipulation.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E130DF-607F-EE6E-7638-967E2682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12">
            <a:extLst>
              <a:ext uri="{FF2B5EF4-FFF2-40B4-BE49-F238E27FC236}">
                <a16:creationId xmlns:a16="http://schemas.microsoft.com/office/drawing/2014/main" id="{E4190480-9631-A98B-4C34-42F06F900805}"/>
              </a:ext>
            </a:extLst>
          </p:cNvPr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9C86E958-172F-D49B-48D0-02C9AF58DF6C}"/>
              </a:ext>
            </a:extLst>
          </p:cNvPr>
          <p:cNvSpPr txBox="1"/>
          <p:nvPr/>
        </p:nvSpPr>
        <p:spPr>
          <a:xfrm rot="10800000" flipV="1">
            <a:off x="8609395" y="6645224"/>
            <a:ext cx="3072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560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8E0E-DD19-5AB8-D400-98A7FA04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5080"/>
            <a:ext cx="7886700" cy="1325563"/>
          </a:xfrm>
        </p:spPr>
        <p:txBody>
          <a:bodyPr/>
          <a:lstStyle/>
          <a:p>
            <a:r>
              <a:rPr lang="en-IN" sz="36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36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36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(contd..):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F276-B7BE-A83F-84BE-83F36AA5E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2050"/>
            <a:ext cx="8058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400" u="sng" dirty="0"/>
              <a:t>: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environment.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free computing resource (with limitations) and comes with pre-installed libraries and packages.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data analysis, machine learning, and artificial intelligence.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38A74E-17B1-6B32-579D-EB63B451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196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12">
            <a:extLst>
              <a:ext uri="{FF2B5EF4-FFF2-40B4-BE49-F238E27FC236}">
                <a16:creationId xmlns:a16="http://schemas.microsoft.com/office/drawing/2014/main" id="{38F17167-4392-92F6-07BF-DB536A46DB85}"/>
              </a:ext>
            </a:extLst>
          </p:cNvPr>
          <p:cNvSpPr/>
          <p:nvPr/>
        </p:nvSpPr>
        <p:spPr>
          <a:xfrm>
            <a:off x="380" y="6560185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FCB47842-B841-3765-2172-894A8B0E4A6B}"/>
              </a:ext>
            </a:extLst>
          </p:cNvPr>
          <p:cNvSpPr txBox="1"/>
          <p:nvPr/>
        </p:nvSpPr>
        <p:spPr>
          <a:xfrm rot="10800000" flipV="1">
            <a:off x="8715737" y="6677444"/>
            <a:ext cx="25608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798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676C-CD56-6ABB-0670-49B673E9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63" y="6985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CCB3-0C60-6E12-31E1-A0AFE104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37" y="990600"/>
            <a:ext cx="78867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required libraries and modules for object detection, image processing, and network requests.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the pre-trained YOLO model.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up the necessary credentials and configuration for the cloud server or API you want to send the count data.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input images and their corresponding masks.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 the masks to extract the regions of interest using thresholding.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a function for performing object detection and counting.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BC301E0-215A-FD5D-9938-82E729AEDBD6}"/>
              </a:ext>
            </a:extLst>
          </p:cNvPr>
          <p:cNvSpPr/>
          <p:nvPr/>
        </p:nvSpPr>
        <p:spPr>
          <a:xfrm>
            <a:off x="380" y="6553200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9B384841-B596-BAB1-5FFB-5B78B8D07396}"/>
              </a:ext>
            </a:extLst>
          </p:cNvPr>
          <p:cNvSpPr txBox="1"/>
          <p:nvPr/>
        </p:nvSpPr>
        <p:spPr>
          <a:xfrm rot="10800000" flipV="1">
            <a:off x="8610600" y="6637987"/>
            <a:ext cx="3072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576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3E55-00C4-5882-A718-ABEC7BE9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(contd..):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62F0-F3B6-827A-28D1-1DCB381A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each image and its corresponding mask using the YOLO model and the counting function. Store the vehicle counts for each image.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count data to the cloud server or API using the appropriate URL parameters to include the count values.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Adjust the traffic signaling according to the count of vehicles on each lane prioritizing the highest count of vehicles.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processed images with bounding boxes or any other desired visualizations.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1082A9AA-C453-1E71-2D5F-BC40E2681806}"/>
              </a:ext>
            </a:extLst>
          </p:cNvPr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EE6BA909-E193-77CE-4866-A6E5CF089D8B}"/>
              </a:ext>
            </a:extLst>
          </p:cNvPr>
          <p:cNvSpPr txBox="1"/>
          <p:nvPr/>
        </p:nvSpPr>
        <p:spPr>
          <a:xfrm rot="10800000" flipV="1">
            <a:off x="8686800" y="6645224"/>
            <a:ext cx="3072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452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131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36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en-IN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9E5AF4B-E2F5-540F-9623-097C3266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33510"/>
            <a:ext cx="13525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0A9551F0-E57C-431A-151A-C553E9387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20" y="1210965"/>
            <a:ext cx="1352550" cy="47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E3D6C38F-AE46-B24D-89E4-4F8165694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40" y="1143001"/>
            <a:ext cx="360394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203F7245-43D6-6498-A190-CA9AD8A5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90" y="1333510"/>
            <a:ext cx="13525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13">
            <a:extLst>
              <a:ext uri="{FF2B5EF4-FFF2-40B4-BE49-F238E27FC236}">
                <a16:creationId xmlns:a16="http://schemas.microsoft.com/office/drawing/2014/main" id="{3D9AEF76-B022-AF10-370A-9192128732E4}"/>
              </a:ext>
            </a:extLst>
          </p:cNvPr>
          <p:cNvSpPr txBox="1"/>
          <p:nvPr/>
        </p:nvSpPr>
        <p:spPr>
          <a:xfrm rot="10800000" flipV="1">
            <a:off x="8680057" y="6655678"/>
            <a:ext cx="3072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72B1-DAAB-E98C-BE86-02AA5AAB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11" y="18255"/>
            <a:ext cx="7886700" cy="1325563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B5123CE-3EFE-8EF6-CCED-411B95501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631585"/>
              </p:ext>
            </p:extLst>
          </p:nvPr>
        </p:nvGraphicFramePr>
        <p:xfrm>
          <a:off x="1019416" y="1343818"/>
          <a:ext cx="7080089" cy="5181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468758728"/>
                    </a:ext>
                  </a:extLst>
                </a:gridCol>
                <a:gridCol w="4051139">
                  <a:extLst>
                    <a:ext uri="{9D8B030D-6E8A-4147-A177-3AD203B41FA5}">
                      <a16:colId xmlns:a16="http://schemas.microsoft.com/office/drawing/2014/main" val="2247800000"/>
                    </a:ext>
                  </a:extLst>
                </a:gridCol>
              </a:tblGrid>
              <a:tr h="172719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3032"/>
                  </a:ext>
                </a:extLst>
              </a:tr>
              <a:tr h="172719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Masked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50001"/>
                  </a:ext>
                </a:extLst>
              </a:tr>
              <a:tr h="172719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 detected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627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541D4F70-C240-1D70-5A77-3514B14A9A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845191"/>
            <a:ext cx="3820610" cy="15340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729895-189F-E9C0-DA92-DAC0360799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463014"/>
            <a:ext cx="3810000" cy="15340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C31121-92F5-3163-A681-14D4BF270F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16262"/>
            <a:ext cx="3810000" cy="1534052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72506711-F833-5F7D-57C4-E39CBABEAFAF}"/>
              </a:ext>
            </a:extLst>
          </p:cNvPr>
          <p:cNvSpPr/>
          <p:nvPr/>
        </p:nvSpPr>
        <p:spPr>
          <a:xfrm>
            <a:off x="380" y="6560185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485CBA74-3603-1BA8-AE98-7EE311FB1498}"/>
              </a:ext>
            </a:extLst>
          </p:cNvPr>
          <p:cNvSpPr txBox="1"/>
          <p:nvPr/>
        </p:nvSpPr>
        <p:spPr>
          <a:xfrm rot="10800000" flipV="1">
            <a:off x="8686800" y="6621459"/>
            <a:ext cx="3072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58E9D1-D298-835A-1C3D-114B0A451C50}"/>
              </a:ext>
            </a:extLst>
          </p:cNvPr>
          <p:cNvSpPr txBox="1">
            <a:spLocks/>
          </p:cNvSpPr>
          <p:nvPr/>
        </p:nvSpPr>
        <p:spPr>
          <a:xfrm>
            <a:off x="616111" y="46118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condition:</a:t>
            </a:r>
          </a:p>
        </p:txBody>
      </p:sp>
    </p:spTree>
    <p:extLst>
      <p:ext uri="{BB962C8B-B14F-4D97-AF65-F5344CB8AC3E}">
        <p14:creationId xmlns:p14="http://schemas.microsoft.com/office/powerpoint/2010/main" val="3548129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AD42-C73A-F4CA-74B7-D6950F09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67"/>
            <a:ext cx="7886700" cy="132556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(contd..)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5DA25BD3-93D0-FCB9-BEBA-2AEE2A843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854223"/>
              </p:ext>
            </p:extLst>
          </p:nvPr>
        </p:nvGraphicFramePr>
        <p:xfrm>
          <a:off x="762000" y="1043650"/>
          <a:ext cx="7337505" cy="5181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468758728"/>
                    </a:ext>
                  </a:extLst>
                </a:gridCol>
                <a:gridCol w="4518105">
                  <a:extLst>
                    <a:ext uri="{9D8B030D-6E8A-4147-A177-3AD203B41FA5}">
                      <a16:colId xmlns:a16="http://schemas.microsoft.com/office/drawing/2014/main" val="2247800000"/>
                    </a:ext>
                  </a:extLst>
                </a:gridCol>
              </a:tblGrid>
              <a:tr h="172719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light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3032"/>
                  </a:ext>
                </a:extLst>
              </a:tr>
              <a:tr h="172719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light with blurred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50001"/>
                  </a:ext>
                </a:extLst>
              </a:tr>
              <a:tr h="172719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Night time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627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99568B4-C113-1C90-C459-BB94A3467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43000"/>
            <a:ext cx="4202152" cy="1576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BAD5AB-7D78-3EBB-6C72-C1F152BF26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24" y="2818761"/>
            <a:ext cx="4216528" cy="15764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6D3D90-1FCF-D215-3720-3CE76C6DFA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24" y="4572721"/>
            <a:ext cx="4216528" cy="1576411"/>
          </a:xfrm>
          <a:prstGeom prst="rect">
            <a:avLst/>
          </a:prstGeom>
        </p:spPr>
      </p:pic>
      <p:sp>
        <p:nvSpPr>
          <p:cNvPr id="17" name="object 12">
            <a:extLst>
              <a:ext uri="{FF2B5EF4-FFF2-40B4-BE49-F238E27FC236}">
                <a16:creationId xmlns:a16="http://schemas.microsoft.com/office/drawing/2014/main" id="{84253F27-42F5-355B-5242-DCEA9D9DBDD7}"/>
              </a:ext>
            </a:extLst>
          </p:cNvPr>
          <p:cNvSpPr/>
          <p:nvPr/>
        </p:nvSpPr>
        <p:spPr>
          <a:xfrm>
            <a:off x="380" y="6560185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E5D36246-F649-F29F-82F2-925BFCE41607}"/>
              </a:ext>
            </a:extLst>
          </p:cNvPr>
          <p:cNvSpPr txBox="1"/>
          <p:nvPr/>
        </p:nvSpPr>
        <p:spPr>
          <a:xfrm rot="10800000" flipV="1">
            <a:off x="8686800" y="6621459"/>
            <a:ext cx="3072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934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EF95-B6E0-983C-E9E6-87383F3A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traffic in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2785DA-8AC1-05BA-1BEE-0EC7E6B9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(contd..)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D5485-0318-4572-7DFA-71737DAE93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391400" cy="3631918"/>
          </a:xfrm>
          <a:prstGeom prst="rect">
            <a:avLst/>
          </a:prstGeom>
        </p:spPr>
      </p:pic>
      <p:sp>
        <p:nvSpPr>
          <p:cNvPr id="7" name="object 12">
            <a:extLst>
              <a:ext uri="{FF2B5EF4-FFF2-40B4-BE49-F238E27FC236}">
                <a16:creationId xmlns:a16="http://schemas.microsoft.com/office/drawing/2014/main" id="{22B3B2BE-73F0-92FB-3CF2-9FC868EDC4E1}"/>
              </a:ext>
            </a:extLst>
          </p:cNvPr>
          <p:cNvSpPr/>
          <p:nvPr/>
        </p:nvSpPr>
        <p:spPr>
          <a:xfrm>
            <a:off x="380" y="6560185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DD2D4690-5425-F7E9-F607-09EDB39D1DD9}"/>
              </a:ext>
            </a:extLst>
          </p:cNvPr>
          <p:cNvSpPr txBox="1"/>
          <p:nvPr/>
        </p:nvSpPr>
        <p:spPr>
          <a:xfrm rot="10800000" flipV="1">
            <a:off x="8686800" y="6621459"/>
            <a:ext cx="3072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396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A2B3-6FCA-D7BA-BE9F-66161EDC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4" y="848940"/>
            <a:ext cx="7886700" cy="1325563"/>
          </a:xfrm>
        </p:spPr>
        <p:txBody>
          <a:bodyPr>
            <a:norm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results: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44CAC7-2991-59F8-757E-ABD75AA066C0}"/>
              </a:ext>
            </a:extLst>
          </p:cNvPr>
          <p:cNvSpPr txBox="1">
            <a:spLocks/>
          </p:cNvSpPr>
          <p:nvPr/>
        </p:nvSpPr>
        <p:spPr>
          <a:xfrm>
            <a:off x="781050" y="1861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(contd..):</a:t>
            </a: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2BDEA944-163A-652C-0B22-5564D8E22160}"/>
              </a:ext>
            </a:extLst>
          </p:cNvPr>
          <p:cNvSpPr/>
          <p:nvPr/>
        </p:nvSpPr>
        <p:spPr>
          <a:xfrm>
            <a:off x="380" y="6560185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A5915EBF-AD99-EF83-8EC4-964F52ED7CFE}"/>
              </a:ext>
            </a:extLst>
          </p:cNvPr>
          <p:cNvSpPr txBox="1"/>
          <p:nvPr/>
        </p:nvSpPr>
        <p:spPr>
          <a:xfrm rot="10800000" flipV="1">
            <a:off x="8667750" y="6644972"/>
            <a:ext cx="3072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  <a:endParaRPr sz="900" dirty="0">
              <a:latin typeface="Calibri"/>
              <a:cs typeface="Cali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771147D-6B26-93A8-91BD-84DC2DF6AA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93055"/>
            <a:ext cx="391132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CD7556-49E1-6538-A34F-2DFDA9025D22}"/>
              </a:ext>
            </a:extLst>
          </p:cNvPr>
          <p:cNvSpPr txBox="1">
            <a:spLocks/>
          </p:cNvSpPr>
          <p:nvPr/>
        </p:nvSpPr>
        <p:spPr>
          <a:xfrm>
            <a:off x="804766" y="24130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graph of trained model</a:t>
            </a:r>
            <a:r>
              <a:rPr lang="en-IN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7AD6BAC1-ABC0-EBEE-DDA1-ACDBA26D4F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7" y="3358161"/>
            <a:ext cx="7886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6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2438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I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14918" y="6597571"/>
            <a:ext cx="100819" cy="1923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300"/>
              </a:spcBef>
            </a:pPr>
            <a:r>
              <a:rPr lang="en-IN" sz="1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681E-3F4C-23AF-F48B-372075F7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7322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vehicles is increasing rapidly in urban areas and metropolitan cities.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conventional traffic signaling system is not adaptable to changes in the amount of traffic.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jam harms the economy, causes serious air pollution and noise pollution.</a:t>
            </a:r>
          </a:p>
          <a:p>
            <a:pPr algn="just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overcome all these problems, a proper smart signaling system is critically needed to be developed.</a:t>
            </a:r>
          </a:p>
          <a:p>
            <a:pPr algn="just"/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1921"/>
            <a:ext cx="2893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sz="3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IN"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67550"/>
              </p:ext>
            </p:extLst>
          </p:nvPr>
        </p:nvGraphicFramePr>
        <p:xfrm>
          <a:off x="457200" y="1371600"/>
          <a:ext cx="7886700" cy="2841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457">
                <a:tc>
                  <a:txBody>
                    <a:bodyPr/>
                    <a:lstStyle/>
                    <a:p>
                      <a:pPr marL="11677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Components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IN" sz="2000" dirty="0">
                          <a:latin typeface="Calibri"/>
                          <a:cs typeface="Calibri"/>
                        </a:rPr>
                        <a:t>Raspberry Pi-3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     ₹4000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4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2000" dirty="0">
                          <a:latin typeface="Calibri"/>
                          <a:cs typeface="Calibri"/>
                        </a:rPr>
                        <a:t>SD Card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     ₹350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29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2000" dirty="0">
                          <a:latin typeface="Calibri"/>
                          <a:cs typeface="Calibri"/>
                        </a:rPr>
                        <a:t>LED</a:t>
                      </a:r>
                    </a:p>
                  </a:txBody>
                  <a:tcPr marL="0" marR="0" marT="298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     ₹20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2000" dirty="0">
                          <a:latin typeface="Calibri"/>
                          <a:cs typeface="Calibri"/>
                        </a:rPr>
                        <a:t>Total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     ₹4370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378FBECC-33E5-3114-14CC-E2C5E7095F44}"/>
              </a:ext>
            </a:extLst>
          </p:cNvPr>
          <p:cNvSpPr txBox="1"/>
          <p:nvPr/>
        </p:nvSpPr>
        <p:spPr>
          <a:xfrm rot="10800000" flipV="1">
            <a:off x="8610600" y="6695195"/>
            <a:ext cx="38220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29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7009"/>
            <a:ext cx="2286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1FF7-40B8-80A7-3408-578D2917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titled “Smart Traffic Light Management System” is designed using Image processing, YOLOv8 model and Raspberry-Pi.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YOLOv8 model is used for detection and counting of vehicles. The system controls the traffic signal based on vehicle count.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6D3FCEC9-547E-5A63-1D9C-BBCBA5776063}"/>
              </a:ext>
            </a:extLst>
          </p:cNvPr>
          <p:cNvSpPr txBox="1"/>
          <p:nvPr/>
        </p:nvSpPr>
        <p:spPr>
          <a:xfrm rot="10800000" flipV="1">
            <a:off x="8686799" y="6673792"/>
            <a:ext cx="30600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77026"/>
            <a:ext cx="2969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0311-3F1E-3592-1594-324AA9250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3" y="1524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Vehicle Detection.</a:t>
            </a:r>
          </a:p>
          <a:p>
            <a:pPr algn="just"/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Multi-Modal Traffic Analysis.</a:t>
            </a:r>
          </a:p>
          <a:p>
            <a:pPr algn="just"/>
            <a:endParaRPr lang="en-IN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Traffic Signal Optimization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3573B451-AF52-3477-E0C4-413BB281A879}"/>
              </a:ext>
            </a:extLst>
          </p:cNvPr>
          <p:cNvSpPr txBox="1"/>
          <p:nvPr/>
        </p:nvSpPr>
        <p:spPr>
          <a:xfrm rot="10800000" flipV="1">
            <a:off x="8610600" y="6639311"/>
            <a:ext cx="38220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2460" y="348543"/>
            <a:ext cx="2133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361" y="1448180"/>
            <a:ext cx="7940040" cy="4959985"/>
          </a:xfrm>
          <a:custGeom>
            <a:avLst/>
            <a:gdLst/>
            <a:ahLst/>
            <a:cxnLst/>
            <a:rect l="l" t="t" r="r" b="b"/>
            <a:pathLst>
              <a:path w="7940040" h="4959985">
                <a:moveTo>
                  <a:pt x="7940040" y="0"/>
                </a:moveTo>
                <a:lnTo>
                  <a:pt x="0" y="0"/>
                </a:lnTo>
                <a:lnTo>
                  <a:pt x="0" y="4959858"/>
                </a:lnTo>
                <a:lnTo>
                  <a:pt x="7940040" y="4959858"/>
                </a:lnTo>
                <a:lnTo>
                  <a:pt x="7940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031D0C-0E62-94C6-D01E-9134830547EB}"/>
              </a:ext>
            </a:extLst>
          </p:cNvPr>
          <p:cNvSpPr txBox="1">
            <a:spLocks/>
          </p:cNvSpPr>
          <p:nvPr/>
        </p:nvSpPr>
        <p:spPr>
          <a:xfrm>
            <a:off x="377824" y="1067637"/>
            <a:ext cx="8229600" cy="47244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P. Manikonda, A. K.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Yerrapragada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S.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Annasamudram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"Intelligent traffic management     system," 2011 IEEE Conference on Sustainable Utilization and Development in Engineering and Technology (STUDENT), Semenyih, Malaysia, 2011, pp. 119-122,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10.1109/STUDENT.2011.6089337.</a:t>
            </a: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Z. Li, C. Li, Y. Zhang and X. Hu, "Intelligent traffic light control system based on real time traffic flows," 2017 14th IEEE Annual Consumer Communications &amp; Networking Conference (CCNC), Las Vegas, NV, USA, 2017, pp. 624-625,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10.1109/CCNC.2017.7983196.</a:t>
            </a: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A. Firdous, Indu and V. Niranjan, "Smart Density Based Traffic Light System," 2020 8th International Conference on Reliability, Infocom Technologies and Optimization (Trends and Future Directions) (ICRITO), Noida, India, 2020, pp. 497-500,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10.1109/ICRITO48877.2020.9197940.</a:t>
            </a: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[4] "SMART TRAFFIC MONITORING AND CONTROLLING", International Journal of Emerging Technologies and Innovative Research (www.jetir.org), ISSN:2349-5162, Vol.8, Issue 6, page no.f744-f748, June-2021,</a:t>
            </a:r>
            <a:endParaRPr lang="en-IN" sz="8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E9B9CF3D-BF01-5769-3493-40651BC0E8AB}"/>
              </a:ext>
            </a:extLst>
          </p:cNvPr>
          <p:cNvSpPr txBox="1"/>
          <p:nvPr/>
        </p:nvSpPr>
        <p:spPr>
          <a:xfrm rot="10800000" flipV="1">
            <a:off x="8607424" y="6639311"/>
            <a:ext cx="3853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7FF5-ADE2-6727-412E-3FB23A94B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65" y="0"/>
            <a:ext cx="2588260" cy="997196"/>
          </a:xfrm>
        </p:spPr>
        <p:txBody>
          <a:bodyPr/>
          <a:lstStyle/>
          <a:p>
            <a:r>
              <a:rPr lang="en-IN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C8197-DA55-1619-A179-0C987AF6829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6235" y="838200"/>
            <a:ext cx="8229600" cy="5396349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M. A. Bin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Zuraimi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F. H.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Zaman, "Vehicle Detection and Tracking using YOLO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2021 IEEE 11th IEEE Symposium on Computer Applications and Industrial Electronics (ISCAIE), Penang, Malaysia, 2021.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S. Chen and W. Lin, "Embedded System Real-Time Vehicle Detection based on Improved YOLO Network," 2019 IEEE 3rd Advanced Information Management, Communicates, Electronic and Automation Control Conference (IMCEC), Chongqing, China, 2019.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Y. Miao, F. Liu, T. Hou, L. Liu and Y. Liu, "A Nighttime Vehicle Detection Method Based on YOLO v3," 2020 Chinese Automation Congress (CAC), Shanghai, China, 2020.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U. E. Prakash, K. 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Vishnupriya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Thankappan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A. Balakrishnan, "Density Based Traffic Control System Using Image Processing," 2018 International Conference on Emerging Trends and Innovations In Engineering And Technological Research (ICETIETR), Ernakulam, India, 2018.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D.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Maidargi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Sunagar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"Traffic Control System Using Image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Proccesing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2020 IEEE Bangalore Humanitarian Technology Conference (B-HTC),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Vijiyapur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India, 2020. 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A8D83D76-F762-EC38-FB4F-47E30A8CAC47}"/>
              </a:ext>
            </a:extLst>
          </p:cNvPr>
          <p:cNvSpPr/>
          <p:nvPr/>
        </p:nvSpPr>
        <p:spPr>
          <a:xfrm>
            <a:off x="380" y="6553200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AE3C4645-123E-3512-0F3C-20A1AA94BD2D}"/>
              </a:ext>
            </a:extLst>
          </p:cNvPr>
          <p:cNvSpPr txBox="1"/>
          <p:nvPr/>
        </p:nvSpPr>
        <p:spPr>
          <a:xfrm rot="10800000" flipV="1">
            <a:off x="8685835" y="6633397"/>
            <a:ext cx="3069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631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14">
            <a:extLst>
              <a:ext uri="{FF2B5EF4-FFF2-40B4-BE49-F238E27FC236}">
                <a16:creationId xmlns:a16="http://schemas.microsoft.com/office/drawing/2014/main" id="{03A5F7C2-2FEB-6354-E289-0D781F18D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" r="4"/>
          <a:stretch/>
        </p:blipFill>
        <p:spPr bwMode="auto">
          <a:xfrm>
            <a:off x="838580" y="0"/>
            <a:ext cx="8305420" cy="648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2207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2331" y="6683120"/>
            <a:ext cx="18542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900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0089-593A-F1CA-981B-08732402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lvl="0" algn="just">
              <a:lnSpc>
                <a:spcPct val="115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the vehicle count using YOLO model and to control the traffic signals accordingly.</a:t>
            </a:r>
          </a:p>
          <a:p>
            <a:pPr lvl="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upload traffic density information to the cloud for future analysis.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4D624238-76D0-2C19-8549-6F1866710929}"/>
              </a:ext>
            </a:extLst>
          </p:cNvPr>
          <p:cNvSpPr/>
          <p:nvPr/>
        </p:nvSpPr>
        <p:spPr>
          <a:xfrm>
            <a:off x="0" y="6560185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265DDDF9-E6BF-58DF-D569-B63802FFBE1E}"/>
              </a:ext>
            </a:extLst>
          </p:cNvPr>
          <p:cNvSpPr txBox="1"/>
          <p:nvPr/>
        </p:nvSpPr>
        <p:spPr>
          <a:xfrm>
            <a:off x="8614918" y="6597571"/>
            <a:ext cx="100819" cy="1923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300"/>
              </a:spcBef>
            </a:pPr>
            <a:r>
              <a:rPr lang="en-IN" sz="1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2362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52331" y="6683120"/>
            <a:ext cx="18542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E159-C90E-B1AF-0BDA-685B39B8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traffic congestion needs to be addressed in an efficient way.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present traffic control systems that are 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anually controlled which requires man power and is less efficient.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controlled with static time allocation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irrespective of traffic density.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7009"/>
            <a:ext cx="403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(contd..)</a:t>
            </a:r>
            <a:r>
              <a:rPr lang="en-I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795" y="1792274"/>
            <a:ext cx="7783195" cy="38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47015" algn="l"/>
                <a:tab pos="247650" algn="l"/>
              </a:tabLst>
            </a:pPr>
            <a:r>
              <a:rPr dirty="0"/>
              <a:t>	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52331" y="6663563"/>
            <a:ext cx="838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06F594-43C8-FAE2-E8D5-0A797690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6915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 road is free the vehicles are made to wait to match the allocated time. </a:t>
            </a:r>
          </a:p>
          <a:p>
            <a:pPr algn="just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wastage of time and fuel.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intended project makes traffic light control more efficient.</a:t>
            </a:r>
          </a:p>
          <a:p>
            <a:pPr marL="0" indent="0" algn="just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will intelligently decide when to alter signals based on the total traffic on each road.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41B0E1D-8719-2C2D-AFAE-8C7E5DD23D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IN"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3F3DBB-ED44-B943-6BCD-8BBA428D2D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422180"/>
              </p:ext>
            </p:extLst>
          </p:nvPr>
        </p:nvGraphicFramePr>
        <p:xfrm>
          <a:off x="628650" y="1066800"/>
          <a:ext cx="8058150" cy="505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1043173419"/>
                    </a:ext>
                  </a:extLst>
                </a:gridCol>
                <a:gridCol w="3223260">
                  <a:extLst>
                    <a:ext uri="{9D8B030D-6E8A-4147-A177-3AD203B41FA5}">
                      <a16:colId xmlns:a16="http://schemas.microsoft.com/office/drawing/2014/main" val="109290967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0913354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60691849"/>
                    </a:ext>
                  </a:extLst>
                </a:gridCol>
              </a:tblGrid>
              <a:tr h="5728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and journal/conference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78574"/>
                  </a:ext>
                </a:extLst>
              </a:tr>
              <a:tr h="1713161">
                <a:tc>
                  <a:txBody>
                    <a:bodyPr/>
                    <a:lstStyle/>
                    <a:p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Prithvinath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Manikonda,</a:t>
                      </a:r>
                    </a:p>
                    <a:p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AnilKumar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Yerrapragada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Sasank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Annasamudram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Intelligent Traffic Management System,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IEEE Conference on Sustainable Utilization and Development in Engineering and Technology (STUDENT) The University of Nottingham, Semenyih, Selangor, Malaysia. 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Capable of providing practically important real-time data.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RFID technology, the system calculates the average speed of the vehicles.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3728"/>
                  </a:ext>
                </a:extLst>
              </a:tr>
              <a:tr h="1393227"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Zhijun Li.</a:t>
                      </a:r>
                    </a:p>
                    <a:p>
                      <a:pPr algn="just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Chunxiao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            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LiYananZhang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Xuelong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Intelligent Traffic Light Control System Based on Real Time Traffic Flows, 14th IEEE Annual Consumer Communications &amp; Networking Conference (CCNC).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Programming Model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Ultrasonic Sensor as traffic density detector.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signal duration adjusting.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76467"/>
                  </a:ext>
                </a:extLst>
              </a:tr>
              <a:tr h="39856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Anam Firdous, 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Indu,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Vandana Niranjan.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Density Based Traffic Light System, 8th International Conference on Reliability, Infocom Technologies and Optimization(ICRITO),  Amity University, Noida.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Manages the traffic automatically based on the traffic density.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has been used with a technique called port manipulation.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3422"/>
                  </a:ext>
                </a:extLst>
              </a:tr>
            </a:tbl>
          </a:graphicData>
        </a:graphic>
      </p:graphicFrame>
      <p:sp>
        <p:nvSpPr>
          <p:cNvPr id="6" name="object 12">
            <a:extLst>
              <a:ext uri="{FF2B5EF4-FFF2-40B4-BE49-F238E27FC236}">
                <a16:creationId xmlns:a16="http://schemas.microsoft.com/office/drawing/2014/main" id="{96D0331F-A6C0-B9B4-1EE2-B8EA574F321F}"/>
              </a:ext>
            </a:extLst>
          </p:cNvPr>
          <p:cNvSpPr/>
          <p:nvPr/>
        </p:nvSpPr>
        <p:spPr>
          <a:xfrm>
            <a:off x="0" y="6560185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A2584B41-0AA4-ACA2-36EB-C4B047212952}"/>
              </a:ext>
            </a:extLst>
          </p:cNvPr>
          <p:cNvSpPr txBox="1"/>
          <p:nvPr/>
        </p:nvSpPr>
        <p:spPr>
          <a:xfrm>
            <a:off x="8752331" y="6663563"/>
            <a:ext cx="838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703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33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IN"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(contd..):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6095" y="6553960"/>
            <a:ext cx="9156700" cy="310515"/>
            <a:chOff x="-6095" y="6553960"/>
            <a:chExt cx="9156700" cy="310515"/>
          </a:xfrm>
        </p:grpSpPr>
        <p:sp>
          <p:nvSpPr>
            <p:cNvPr id="13" name="object 13"/>
            <p:cNvSpPr/>
            <p:nvPr/>
          </p:nvSpPr>
          <p:spPr>
            <a:xfrm>
              <a:off x="381" y="6560437"/>
              <a:ext cx="9144000" cy="297815"/>
            </a:xfrm>
            <a:custGeom>
              <a:avLst/>
              <a:gdLst/>
              <a:ahLst/>
              <a:cxnLst/>
              <a:rect l="l" t="t" r="r" b="b"/>
              <a:pathLst>
                <a:path w="9144000" h="297815">
                  <a:moveTo>
                    <a:pt x="9143619" y="297559"/>
                  </a:moveTo>
                  <a:lnTo>
                    <a:pt x="9143619" y="0"/>
                  </a:lnTo>
                  <a:lnTo>
                    <a:pt x="0" y="0"/>
                  </a:lnTo>
                  <a:lnTo>
                    <a:pt x="0" y="297559"/>
                  </a:lnTo>
                  <a:lnTo>
                    <a:pt x="9143619" y="29755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" y="6560437"/>
              <a:ext cx="9144000" cy="297815"/>
            </a:xfrm>
            <a:custGeom>
              <a:avLst/>
              <a:gdLst/>
              <a:ahLst/>
              <a:cxnLst/>
              <a:rect l="l" t="t" r="r" b="b"/>
              <a:pathLst>
                <a:path w="9144000" h="297815">
                  <a:moveTo>
                    <a:pt x="9143619" y="0"/>
                  </a:moveTo>
                  <a:lnTo>
                    <a:pt x="0" y="0"/>
                  </a:lnTo>
                  <a:lnTo>
                    <a:pt x="0" y="297559"/>
                  </a:lnTo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52331" y="6663563"/>
            <a:ext cx="838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900" dirty="0">
              <a:latin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6C1A21-C5BC-DEAF-33EA-7AA6BE6C3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019266"/>
              </p:ext>
            </p:extLst>
          </p:nvPr>
        </p:nvGraphicFramePr>
        <p:xfrm>
          <a:off x="457200" y="13716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043173419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109290967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9133549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260691849"/>
                    </a:ext>
                  </a:extLst>
                </a:gridCol>
              </a:tblGrid>
              <a:tr h="52946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and journal/conference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78574"/>
                  </a:ext>
                </a:extLst>
              </a:tr>
              <a:tr h="1262344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Rohit Prasad, Himanshu Yadav ,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Devarsh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Sachin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pandey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Abhimanyu Yadav.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Traffic Monitoring and Controlling, JETIR, Volume 8, Issue 6.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 Sensors are used to measure the traffic density.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TCP/IP Protocol for cloud computing.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3728"/>
                  </a:ext>
                </a:extLst>
              </a:tr>
              <a:tr h="1466022"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U. E. Prakash, </a:t>
                      </a:r>
                    </a:p>
                    <a:p>
                      <a:pPr algn="just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K. T.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Vishnupriya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just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Thankappan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A. A. Balakrishnan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"Density Based Traffic Control System Using Image Processing,” International Conference on Emerging Trends and Innovations In Engineering And Technological Research (ICETIETR), Ernakulam, India,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Makes use of binary images captured at real-time and a reference image stored in the system.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suitable output will be obtained by comparison.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76467"/>
                  </a:ext>
                </a:extLst>
              </a:tr>
              <a:tr h="146657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Ijeri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P.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Maidargi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R.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Sunagar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"Traffic Control System Using Image Processing,“ IEEE Bangalore Humanitarian Technology Conference (B-HTC),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Vijiyapur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India,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Takes four captured images and four reference images of four lanes as input.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matching is done and traffic density is calculated.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34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7662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IN"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(contd..) 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" y="6560437"/>
            <a:ext cx="9144000" cy="297815"/>
          </a:xfrm>
          <a:custGeom>
            <a:avLst/>
            <a:gdLst/>
            <a:ahLst/>
            <a:cxnLst/>
            <a:rect l="l" t="t" r="r" b="b"/>
            <a:pathLst>
              <a:path w="9144000" h="297815">
                <a:moveTo>
                  <a:pt x="9143619" y="297559"/>
                </a:moveTo>
                <a:lnTo>
                  <a:pt x="9143619" y="0"/>
                </a:lnTo>
                <a:lnTo>
                  <a:pt x="0" y="0"/>
                </a:lnTo>
                <a:lnTo>
                  <a:pt x="0" y="297559"/>
                </a:lnTo>
                <a:lnTo>
                  <a:pt x="9143619" y="2975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52331" y="6663563"/>
            <a:ext cx="838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z="9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900" dirty="0">
              <a:latin typeface="Calibri"/>
              <a:cs typeface="Calibri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07CA86D-3692-D05F-4228-9A4E64A5E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60121"/>
              </p:ext>
            </p:extLst>
          </p:nvPr>
        </p:nvGraphicFramePr>
        <p:xfrm>
          <a:off x="457200" y="1115184"/>
          <a:ext cx="8188750" cy="531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252">
                  <a:extLst>
                    <a:ext uri="{9D8B030D-6E8A-4147-A177-3AD203B41FA5}">
                      <a16:colId xmlns:a16="http://schemas.microsoft.com/office/drawing/2014/main" val="2698297736"/>
                    </a:ext>
                  </a:extLst>
                </a:gridCol>
                <a:gridCol w="3284124">
                  <a:extLst>
                    <a:ext uri="{9D8B030D-6E8A-4147-A177-3AD203B41FA5}">
                      <a16:colId xmlns:a16="http://schemas.microsoft.com/office/drawing/2014/main" val="2989482961"/>
                    </a:ext>
                  </a:extLst>
                </a:gridCol>
                <a:gridCol w="840125">
                  <a:extLst>
                    <a:ext uri="{9D8B030D-6E8A-4147-A177-3AD203B41FA5}">
                      <a16:colId xmlns:a16="http://schemas.microsoft.com/office/drawing/2014/main" val="2681819952"/>
                    </a:ext>
                  </a:extLst>
                </a:gridCol>
                <a:gridCol w="2291249">
                  <a:extLst>
                    <a:ext uri="{9D8B030D-6E8A-4147-A177-3AD203B41FA5}">
                      <a16:colId xmlns:a16="http://schemas.microsoft.com/office/drawing/2014/main" val="1040062210"/>
                    </a:ext>
                  </a:extLst>
                </a:gridCol>
              </a:tblGrid>
              <a:tr h="77343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and journal/conference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04084"/>
                  </a:ext>
                </a:extLst>
              </a:tr>
              <a:tr h="1399898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Chen and W. Lin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"Embedded System Real-Time Vehicle Detection based on Improved YOLO Network,” IEEE 3rd Advanced Information Management, Communicates, Electronic and Automation Control Conference (IMCEC), Chongqing, China.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 v3-live is used which performs real-time detection of vehicles in embedded devices.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detection performance is improved compared with YOLO v3-tiny.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6884"/>
                  </a:ext>
                </a:extLst>
              </a:tr>
              <a:tr h="1554337"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Y. Miao, F. Liu, T. Hou, L. Liu and Y. 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"A Nighttime Vehicle Detection Method Based on YOLO v3,“ Chinese Automation Congress (CAC), Shanghai, China.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 v3 based nighttime vehicle detection method is proposed.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nighttime vehicles dataset is established to train a pre-trained YOLO v3 network.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61"/>
                  </a:ext>
                </a:extLst>
              </a:tr>
              <a:tr h="1189861"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M. A. Bin Zuraimi and F. H. Kamaru Zaman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"Vehicle Detection and Tracking using YOLO and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DeepSORT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,”IEEE 11th IEEE Symposium on Computer Applications and Industrial Electronics (ISCAIE), Penang, Malaysia.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algorithm YOLO is used for vehicle detection.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then uses different framework named TensorFlow.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723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2416</Words>
  <Application>Microsoft Office PowerPoint</Application>
  <PresentationFormat>On-screen Show (4:3)</PresentationFormat>
  <Paragraphs>326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Contents:</vt:lpstr>
      <vt:lpstr>Motivation:</vt:lpstr>
      <vt:lpstr>Objectives:</vt:lpstr>
      <vt:lpstr>Introduction:</vt:lpstr>
      <vt:lpstr>Introduction (contd..):</vt:lpstr>
      <vt:lpstr>Literature Review :</vt:lpstr>
      <vt:lpstr>Literature Review (contd..):</vt:lpstr>
      <vt:lpstr>Literature Review (contd..) :</vt:lpstr>
      <vt:lpstr>Summary of Literature Review:</vt:lpstr>
      <vt:lpstr>PowerPoint Presentation</vt:lpstr>
      <vt:lpstr>Methodology (contd..):</vt:lpstr>
      <vt:lpstr>Methodology (contd..): </vt:lpstr>
      <vt:lpstr>Methodology (contd..):</vt:lpstr>
      <vt:lpstr>Methodology (contd..):</vt:lpstr>
      <vt:lpstr>Hardware Description:</vt:lpstr>
      <vt:lpstr>Hardware Description (contd..):</vt:lpstr>
      <vt:lpstr>Software Description:</vt:lpstr>
      <vt:lpstr>Software Description (contd..):</vt:lpstr>
      <vt:lpstr>Software Description (contd..):</vt:lpstr>
      <vt:lpstr>Software Description (contd..):</vt:lpstr>
      <vt:lpstr>Software Description (contd..):</vt:lpstr>
      <vt:lpstr>Algorithm:</vt:lpstr>
      <vt:lpstr>Algorithm (contd..):</vt:lpstr>
      <vt:lpstr>Flow chart:</vt:lpstr>
      <vt:lpstr>Results:</vt:lpstr>
      <vt:lpstr>Results (contd..):</vt:lpstr>
      <vt:lpstr>Results (contd..):</vt:lpstr>
      <vt:lpstr>Training and validation results:</vt:lpstr>
      <vt:lpstr>Budget Details:</vt:lpstr>
      <vt:lpstr>Conclusion:</vt:lpstr>
      <vt:lpstr>Future Scope:</vt:lpstr>
      <vt:lpstr>References: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Administrator</dc:creator>
  <cp:lastModifiedBy>Sunil Danappa Biradar</cp:lastModifiedBy>
  <cp:revision>10</cp:revision>
  <dcterms:created xsi:type="dcterms:W3CDTF">2023-07-04T05:04:01Z</dcterms:created>
  <dcterms:modified xsi:type="dcterms:W3CDTF">2023-07-12T07:44:30Z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2023-07-04T00:00:00Z</vt:filetime>
  </property>
</Properties>
</file>