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8" r:id="rId3"/>
    <p:sldId id="266" r:id="rId4"/>
    <p:sldId id="259" r:id="rId5"/>
    <p:sldId id="260" r:id="rId6"/>
    <p:sldId id="268" r:id="rId7"/>
    <p:sldId id="263" r:id="rId8"/>
    <p:sldId id="262" r:id="rId9"/>
    <p:sldId id="269" r:id="rId10"/>
    <p:sldId id="264" r:id="rId11"/>
    <p:sldId id="265" r:id="rId12"/>
    <p:sldId id="267"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19C7FE-D5C2-4DD5-B17A-DE64A0D2DC49}" type="datetimeFigureOut">
              <a:rPr lang="en-IN" smtClean="0"/>
              <a:t>17-04-2023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46F68-BD96-4FEC-A563-B4C171A27DE2}" type="slidenum">
              <a:rPr lang="en-IN" smtClean="0"/>
              <a:t>‹#›</a:t>
            </a:fld>
            <a:endParaRPr lang="en-IN"/>
          </a:p>
        </p:txBody>
      </p:sp>
    </p:spTree>
    <p:extLst>
      <p:ext uri="{BB962C8B-B14F-4D97-AF65-F5344CB8AC3E}">
        <p14:creationId xmlns:p14="http://schemas.microsoft.com/office/powerpoint/2010/main" val="324149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DB46F68-BD96-4FEC-A563-B4C171A27DE2}" type="slidenum">
              <a:rPr lang="en-IN" smtClean="0"/>
              <a:t>10</a:t>
            </a:fld>
            <a:endParaRPr lang="en-IN"/>
          </a:p>
        </p:txBody>
      </p:sp>
    </p:spTree>
    <p:extLst>
      <p:ext uri="{BB962C8B-B14F-4D97-AF65-F5344CB8AC3E}">
        <p14:creationId xmlns:p14="http://schemas.microsoft.com/office/powerpoint/2010/main" val="878111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8EC489-2912-4827-AFC4-E703241091AC}"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5F43E-D7F1-4BDD-9914-E0E83C55013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37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EC489-2912-4827-AFC4-E703241091AC}"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5F43E-D7F1-4BDD-9914-E0E83C55013A}" type="slidenum">
              <a:rPr lang="en-IN" smtClean="0"/>
              <a:t>‹#›</a:t>
            </a:fld>
            <a:endParaRPr lang="en-IN"/>
          </a:p>
        </p:txBody>
      </p:sp>
    </p:spTree>
    <p:extLst>
      <p:ext uri="{BB962C8B-B14F-4D97-AF65-F5344CB8AC3E}">
        <p14:creationId xmlns:p14="http://schemas.microsoft.com/office/powerpoint/2010/main" val="621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EC489-2912-4827-AFC4-E703241091AC}"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5F43E-D7F1-4BDD-9914-E0E83C55013A}" type="slidenum">
              <a:rPr lang="en-IN" smtClean="0"/>
              <a:t>‹#›</a:t>
            </a:fld>
            <a:endParaRPr lang="en-IN"/>
          </a:p>
        </p:txBody>
      </p:sp>
    </p:spTree>
    <p:extLst>
      <p:ext uri="{BB962C8B-B14F-4D97-AF65-F5344CB8AC3E}">
        <p14:creationId xmlns:p14="http://schemas.microsoft.com/office/powerpoint/2010/main" val="261384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EC489-2912-4827-AFC4-E703241091AC}"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5F43E-D7F1-4BDD-9914-E0E83C55013A}" type="slidenum">
              <a:rPr lang="en-IN" smtClean="0"/>
              <a:t>‹#›</a:t>
            </a:fld>
            <a:endParaRPr lang="en-IN"/>
          </a:p>
        </p:txBody>
      </p:sp>
    </p:spTree>
    <p:extLst>
      <p:ext uri="{BB962C8B-B14F-4D97-AF65-F5344CB8AC3E}">
        <p14:creationId xmlns:p14="http://schemas.microsoft.com/office/powerpoint/2010/main" val="253852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EC489-2912-4827-AFC4-E703241091AC}"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5F43E-D7F1-4BDD-9914-E0E83C55013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59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8EC489-2912-4827-AFC4-E703241091AC}"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85F43E-D7F1-4BDD-9914-E0E83C55013A}" type="slidenum">
              <a:rPr lang="en-IN" smtClean="0"/>
              <a:t>‹#›</a:t>
            </a:fld>
            <a:endParaRPr lang="en-IN"/>
          </a:p>
        </p:txBody>
      </p:sp>
    </p:spTree>
    <p:extLst>
      <p:ext uri="{BB962C8B-B14F-4D97-AF65-F5344CB8AC3E}">
        <p14:creationId xmlns:p14="http://schemas.microsoft.com/office/powerpoint/2010/main" val="207675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8EC489-2912-4827-AFC4-E703241091AC}"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85F43E-D7F1-4BDD-9914-E0E83C55013A}" type="slidenum">
              <a:rPr lang="en-IN" smtClean="0"/>
              <a:t>‹#›</a:t>
            </a:fld>
            <a:endParaRPr lang="en-IN"/>
          </a:p>
        </p:txBody>
      </p:sp>
    </p:spTree>
    <p:extLst>
      <p:ext uri="{BB962C8B-B14F-4D97-AF65-F5344CB8AC3E}">
        <p14:creationId xmlns:p14="http://schemas.microsoft.com/office/powerpoint/2010/main" val="372152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8EC489-2912-4827-AFC4-E703241091AC}"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85F43E-D7F1-4BDD-9914-E0E83C55013A}" type="slidenum">
              <a:rPr lang="en-IN" smtClean="0"/>
              <a:t>‹#›</a:t>
            </a:fld>
            <a:endParaRPr lang="en-IN"/>
          </a:p>
        </p:txBody>
      </p:sp>
    </p:spTree>
    <p:extLst>
      <p:ext uri="{BB962C8B-B14F-4D97-AF65-F5344CB8AC3E}">
        <p14:creationId xmlns:p14="http://schemas.microsoft.com/office/powerpoint/2010/main" val="304139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8EC489-2912-4827-AFC4-E703241091AC}" type="datetimeFigureOut">
              <a:rPr lang="en-IN" smtClean="0"/>
              <a:t>17-04-2023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685F43E-D7F1-4BDD-9914-E0E83C55013A}" type="slidenum">
              <a:rPr lang="en-IN" smtClean="0"/>
              <a:t>‹#›</a:t>
            </a:fld>
            <a:endParaRPr lang="en-IN"/>
          </a:p>
        </p:txBody>
      </p:sp>
    </p:spTree>
    <p:extLst>
      <p:ext uri="{BB962C8B-B14F-4D97-AF65-F5344CB8AC3E}">
        <p14:creationId xmlns:p14="http://schemas.microsoft.com/office/powerpoint/2010/main" val="300518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8EC489-2912-4827-AFC4-E703241091AC}" type="datetimeFigureOut">
              <a:rPr lang="en-IN" smtClean="0"/>
              <a:t>17-04-2023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685F43E-D7F1-4BDD-9914-E0E83C55013A}" type="slidenum">
              <a:rPr lang="en-IN" smtClean="0"/>
              <a:t>‹#›</a:t>
            </a:fld>
            <a:endParaRPr lang="en-IN"/>
          </a:p>
        </p:txBody>
      </p:sp>
    </p:spTree>
    <p:extLst>
      <p:ext uri="{BB962C8B-B14F-4D97-AF65-F5344CB8AC3E}">
        <p14:creationId xmlns:p14="http://schemas.microsoft.com/office/powerpoint/2010/main" val="256480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EC489-2912-4827-AFC4-E703241091AC}"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85F43E-D7F1-4BDD-9914-E0E83C55013A}" type="slidenum">
              <a:rPr lang="en-IN" smtClean="0"/>
              <a:t>‹#›</a:t>
            </a:fld>
            <a:endParaRPr lang="en-IN"/>
          </a:p>
        </p:txBody>
      </p:sp>
    </p:spTree>
    <p:extLst>
      <p:ext uri="{BB962C8B-B14F-4D97-AF65-F5344CB8AC3E}">
        <p14:creationId xmlns:p14="http://schemas.microsoft.com/office/powerpoint/2010/main" val="1596788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8EC489-2912-4827-AFC4-E703241091AC}" type="datetimeFigureOut">
              <a:rPr lang="en-IN" smtClean="0"/>
              <a:t>17-04-2023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685F43E-D7F1-4BDD-9914-E0E83C55013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2519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543FE05-E288-4F6E-80B1-5A469C306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433589" y="1426467"/>
            <a:ext cx="6619741" cy="1323439"/>
          </a:xfrm>
          <a:prstGeom prst="rect">
            <a:avLst/>
          </a:prstGeom>
          <a:noFill/>
        </p:spPr>
        <p:txBody>
          <a:bodyPr wrap="square" rtlCol="0">
            <a:spAutoFit/>
          </a:bodyPr>
          <a:lstStyle/>
          <a:p>
            <a:pPr algn="ctr"/>
            <a:r>
              <a:rPr lang="en-US" sz="8000" b="1" u="sng" dirty="0" smtClean="0">
                <a:solidFill>
                  <a:schemeClr val="bg1"/>
                </a:solidFill>
                <a:latin typeface="Bahnschrift Condensed" panose="020B0502040204020203" pitchFamily="34" charset="0"/>
              </a:rPr>
              <a:t>CRICKSTER</a:t>
            </a:r>
            <a:endParaRPr lang="en-IN" sz="7200" b="1" u="sng" dirty="0">
              <a:solidFill>
                <a:schemeClr val="bg1"/>
              </a:solidFill>
              <a:latin typeface="Bahnschrift Condensed"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4645" y="545808"/>
            <a:ext cx="2543271" cy="1133341"/>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p:spPr>
      </p:pic>
      <p:sp>
        <p:nvSpPr>
          <p:cNvPr id="2" name="TextBox 1"/>
          <p:cNvSpPr txBox="1"/>
          <p:nvPr/>
        </p:nvSpPr>
        <p:spPr>
          <a:xfrm>
            <a:off x="9247031" y="4765119"/>
            <a:ext cx="3155324" cy="2092881"/>
          </a:xfrm>
          <a:prstGeom prst="rect">
            <a:avLst/>
          </a:prstGeom>
          <a:noFill/>
        </p:spPr>
        <p:txBody>
          <a:bodyPr wrap="square" rtlCol="0">
            <a:spAutoFit/>
          </a:bodyPr>
          <a:lstStyle/>
          <a:p>
            <a:r>
              <a:rPr lang="en-US" sz="2000" b="1" u="sng" dirty="0" smtClean="0">
                <a:latin typeface="Bahnschrift SemiBold SemiConden" panose="020B0502040204020203" pitchFamily="34" charset="0"/>
              </a:rPr>
              <a:t>MENTOR</a:t>
            </a:r>
            <a:endParaRPr lang="en-US" sz="2400" b="1" u="sng" dirty="0" smtClean="0">
              <a:latin typeface="Bahnschrift SemiBold SemiConden" panose="020B0502040204020203" pitchFamily="34" charset="0"/>
            </a:endParaRPr>
          </a:p>
          <a:p>
            <a:pPr algn="just"/>
            <a:r>
              <a:rPr lang="en-US" dirty="0" smtClean="0">
                <a:latin typeface="Bahnschrift SemiBold SemiConden" panose="020B0502040204020203" pitchFamily="34" charset="0"/>
              </a:rPr>
              <a:t>Mr. AYUSH SAXENA</a:t>
            </a:r>
          </a:p>
          <a:p>
            <a:pPr algn="just"/>
            <a:r>
              <a:rPr lang="en-US" sz="2000" b="1" u="sng" dirty="0" smtClean="0">
                <a:latin typeface="Bahnschrift SemiBold SemiConden" panose="020B0502040204020203" pitchFamily="34" charset="0"/>
              </a:rPr>
              <a:t>MEMBERS:-</a:t>
            </a:r>
            <a:endParaRPr lang="en-US" b="1" u="sng" dirty="0" smtClean="0">
              <a:latin typeface="Bahnschrift SemiBold SemiConden" panose="020B0502040204020203" pitchFamily="34" charset="0"/>
            </a:endParaRPr>
          </a:p>
          <a:p>
            <a:pPr algn="just"/>
            <a:r>
              <a:rPr lang="en-US" dirty="0" smtClean="0">
                <a:latin typeface="Bahnschrift SemiBold SemiConden" panose="020B0502040204020203" pitchFamily="34" charset="0"/>
              </a:rPr>
              <a:t>VARUN RAO           (19ET2005)</a:t>
            </a:r>
          </a:p>
          <a:p>
            <a:r>
              <a:rPr lang="en-US" dirty="0" smtClean="0">
                <a:latin typeface="Bahnschrift SemiBold SemiConden" panose="020B0502040204020203" pitchFamily="34" charset="0"/>
              </a:rPr>
              <a:t>AMOG RAI              (19ET2016)</a:t>
            </a:r>
          </a:p>
          <a:p>
            <a:pPr algn="just"/>
            <a:r>
              <a:rPr lang="en-US" dirty="0" smtClean="0">
                <a:latin typeface="Bahnschrift SemiBold SemiConden" panose="020B0502040204020203" pitchFamily="34" charset="0"/>
              </a:rPr>
              <a:t>SIDDESH LABADE  (19ET1018)</a:t>
            </a:r>
          </a:p>
          <a:p>
            <a:pPr algn="just"/>
            <a:r>
              <a:rPr lang="en-US" dirty="0" smtClean="0">
                <a:latin typeface="Bahnschrift SemiBold SemiConden" panose="020B0502040204020203" pitchFamily="34" charset="0"/>
              </a:rPr>
              <a:t>ARPIT SAINI           (19ET2007)</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283581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1668" y="90152"/>
            <a:ext cx="11912957" cy="769441"/>
          </a:xfrm>
          <a:prstGeom prst="rect">
            <a:avLst/>
          </a:prstGeom>
          <a:noFill/>
        </p:spPr>
        <p:txBody>
          <a:bodyPr wrap="square" rtlCol="0">
            <a:spAutoFit/>
          </a:bodyPr>
          <a:lstStyle/>
          <a:p>
            <a:pPr algn="ctr"/>
            <a:r>
              <a:rPr lang="en-US" sz="4400" dirty="0" smtClean="0"/>
              <a:t>RESULTS</a:t>
            </a:r>
            <a:endParaRPr lang="en-IN" sz="4400" dirty="0"/>
          </a:p>
        </p:txBody>
      </p:sp>
      <p:pic>
        <p:nvPicPr>
          <p:cNvPr id="8" name="Picture 7"/>
          <p:cNvPicPr/>
          <p:nvPr/>
        </p:nvPicPr>
        <p:blipFill>
          <a:blip r:embed="rId3"/>
          <a:stretch>
            <a:fillRect/>
          </a:stretch>
        </p:blipFill>
        <p:spPr>
          <a:xfrm>
            <a:off x="991673" y="991672"/>
            <a:ext cx="10341735" cy="4932609"/>
          </a:xfrm>
          <a:prstGeom prst="rect">
            <a:avLst/>
          </a:prstGeom>
        </p:spPr>
      </p:pic>
    </p:spTree>
    <p:extLst>
      <p:ext uri="{BB962C8B-B14F-4D97-AF65-F5344CB8AC3E}">
        <p14:creationId xmlns:p14="http://schemas.microsoft.com/office/powerpoint/2010/main" val="12415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1017431" y="1017431"/>
            <a:ext cx="10122794" cy="5100034"/>
          </a:xfrm>
          <a:prstGeom prst="rect">
            <a:avLst/>
          </a:prstGeom>
        </p:spPr>
      </p:pic>
    </p:spTree>
    <p:extLst>
      <p:ext uri="{BB962C8B-B14F-4D97-AF65-F5344CB8AC3E}">
        <p14:creationId xmlns:p14="http://schemas.microsoft.com/office/powerpoint/2010/main" val="107576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IN" b="1" dirty="0"/>
          </a:p>
        </p:txBody>
      </p:sp>
      <p:sp>
        <p:nvSpPr>
          <p:cNvPr id="3" name="Content Placeholder 2"/>
          <p:cNvSpPr>
            <a:spLocks noGrp="1"/>
          </p:cNvSpPr>
          <p:nvPr>
            <p:ph idx="1"/>
          </p:nvPr>
        </p:nvSpPr>
        <p:spPr>
          <a:xfrm>
            <a:off x="1097280" y="2348010"/>
            <a:ext cx="10058400" cy="4023360"/>
          </a:xfrm>
        </p:spPr>
        <p:txBody>
          <a:bodyPr/>
          <a:lstStyle/>
          <a:p>
            <a:r>
              <a:rPr lang="en-US" dirty="0"/>
              <a:t>Selection of the best team for a cricket match plays a significant role for the team’s victory. The main goal of this paper is to analyze the cricket data and predict the players’ performance. Here, three classification algorithms are used and compared to find the best accurate algorithm. Random Forest is observed to be the best accurate classifier with 89.15% to predict the best player performance. This knowledge will be used in future to predict the best team.</a:t>
            </a:r>
            <a:endParaRPr lang="en-IN" dirty="0"/>
          </a:p>
        </p:txBody>
      </p:sp>
    </p:spTree>
    <p:extLst>
      <p:ext uri="{BB962C8B-B14F-4D97-AF65-F5344CB8AC3E}">
        <p14:creationId xmlns:p14="http://schemas.microsoft.com/office/powerpoint/2010/main" val="242382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325CBEC-C109-4F3F-B6D0-03CE95FF24BA}"/>
              </a:ext>
            </a:extLst>
          </p:cNvPr>
          <p:cNvPicPr>
            <a:picLocks noChangeAspect="1"/>
          </p:cNvPicPr>
          <p:nvPr/>
        </p:nvPicPr>
        <p:blipFill>
          <a:blip r:embed="rId2"/>
          <a:stretch>
            <a:fillRect/>
          </a:stretch>
        </p:blipFill>
        <p:spPr>
          <a:xfrm>
            <a:off x="1" y="-28202"/>
            <a:ext cx="12192000" cy="6925275"/>
          </a:xfrm>
          <a:prstGeom prst="rect">
            <a:avLst/>
          </a:prstGeom>
          <a:effectLst>
            <a:softEdge rad="0"/>
          </a:effectLst>
        </p:spPr>
      </p:pic>
      <p:sp>
        <p:nvSpPr>
          <p:cNvPr id="3" name="TextBox 2"/>
          <p:cNvSpPr txBox="1"/>
          <p:nvPr/>
        </p:nvSpPr>
        <p:spPr>
          <a:xfrm>
            <a:off x="2547871" y="2456422"/>
            <a:ext cx="7096260" cy="1569660"/>
          </a:xfrm>
          <a:prstGeom prst="rect">
            <a:avLst/>
          </a:prstGeom>
          <a:noFill/>
        </p:spPr>
        <p:txBody>
          <a:bodyPr wrap="square" rtlCol="0">
            <a:spAutoFit/>
          </a:bodyPr>
          <a:lstStyle/>
          <a:p>
            <a:pPr algn="ctr"/>
            <a:r>
              <a:rPr lang="en-US" sz="9600" b="1" u="sng" dirty="0" smtClean="0">
                <a:solidFill>
                  <a:schemeClr val="bg1"/>
                </a:solidFill>
                <a:latin typeface="Bahnschrift Condensed" panose="020B0502040204020203" pitchFamily="34" charset="0"/>
              </a:rPr>
              <a:t>THANK YOU</a:t>
            </a:r>
            <a:endParaRPr lang="en-IN" sz="9600" b="1" u="sng"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74322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normAutofit/>
          </a:bodyPr>
          <a:lstStyle/>
          <a:p>
            <a:pPr algn="ctr"/>
            <a:r>
              <a:rPr lang="en-US" sz="5400" b="1" u="sng" dirty="0" smtClean="0"/>
              <a:t>ABSTRACT</a:t>
            </a:r>
            <a:endParaRPr lang="en-IN" sz="5400" b="1" u="sng" dirty="0"/>
          </a:p>
        </p:txBody>
      </p:sp>
      <p:sp>
        <p:nvSpPr>
          <p:cNvPr id="3" name="Content Placeholder 2"/>
          <p:cNvSpPr>
            <a:spLocks noGrp="1"/>
          </p:cNvSpPr>
          <p:nvPr>
            <p:ph idx="1"/>
          </p:nvPr>
        </p:nvSpPr>
        <p:spPr>
          <a:xfrm>
            <a:off x="1185393" y="2047740"/>
            <a:ext cx="9821214" cy="4069723"/>
          </a:xfrm>
        </p:spPr>
        <p:txBody>
          <a:bodyPr>
            <a:normAutofit fontScale="92500" lnSpcReduction="20000"/>
          </a:bodyPr>
          <a:lstStyle/>
          <a:p>
            <a:r>
              <a:rPr lang="en-US" dirty="0"/>
              <a:t>Cricket, especially the Twenty20 format, has maximum uncertainty, where a single over can completely change the momentum of the game. With millions of people following Cricket, developing a model for predicting the outcome of its matches is a real-world problem. A cricket match depends upon various factors, and in this work, the factors which significantly influence the outcome of a Twenty20 cricket match are identified. Each players performance in the field is considered to find out the overall weight (relative strength) of the team. A multivariate regression based solution is proposed to calculate points of each player in the league and the overall weight of a team is computed based on the past performance of the players who have appeared most for the team.</a:t>
            </a:r>
            <a:endParaRPr lang="en-IN" dirty="0"/>
          </a:p>
          <a:p>
            <a:r>
              <a:rPr lang="en-US" dirty="0"/>
              <a:t> In this paper, the past seven years data of cricket containing the players details, match venue details, teams, ball to ball details, is taken and analyzed to draw various conclusions which help in the improvement of a players performance. Various other features like how the venue or toss decision has influenced the winning of the match in last seven years are also predicted. Machine learning and data extraction models are considered for prediction is random Forest </a:t>
            </a:r>
            <a:r>
              <a:rPr lang="en-US" dirty="0" err="1"/>
              <a:t>Regressor</a:t>
            </a:r>
            <a:r>
              <a:rPr lang="en-US" dirty="0"/>
              <a:t>. Machine learning models were trained and used for predicting the outcome of each 2018 match. We performed three types of prediction toss-winner prediction, 2 inning score prediction and the actual winner prediction.  The prediction results are impressive.</a:t>
            </a:r>
            <a:endParaRPr lang="en-IN" dirty="0"/>
          </a:p>
        </p:txBody>
      </p:sp>
    </p:spTree>
    <p:extLst>
      <p:ext uri="{BB962C8B-B14F-4D97-AF65-F5344CB8AC3E}">
        <p14:creationId xmlns:p14="http://schemas.microsoft.com/office/powerpoint/2010/main" val="379276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57815"/>
            <a:ext cx="10058400" cy="1450757"/>
          </a:xfrm>
        </p:spPr>
        <p:txBody>
          <a:bodyPr/>
          <a:lstStyle/>
          <a:p>
            <a:pPr algn="ctr"/>
            <a:r>
              <a:rPr lang="en-US" b="1" dirty="0" smtClean="0"/>
              <a:t>LITERATURE SURVEY</a:t>
            </a:r>
            <a:endParaRPr lang="en-IN" b="1" dirty="0"/>
          </a:p>
        </p:txBody>
      </p:sp>
      <p:sp>
        <p:nvSpPr>
          <p:cNvPr id="3" name="Content Placeholder 2"/>
          <p:cNvSpPr>
            <a:spLocks noGrp="1"/>
          </p:cNvSpPr>
          <p:nvPr>
            <p:ph idx="1"/>
          </p:nvPr>
        </p:nvSpPr>
        <p:spPr>
          <a:xfrm>
            <a:off x="1097280" y="2000280"/>
            <a:ext cx="10058400" cy="4023360"/>
          </a:xfrm>
        </p:spPr>
        <p:txBody>
          <a:bodyPr/>
          <a:lstStyle/>
          <a:p>
            <a:r>
              <a:rPr lang="en-US" dirty="0" smtClean="0"/>
              <a:t> </a:t>
            </a:r>
            <a:endParaRPr lang="en-IN" dirty="0"/>
          </a:p>
        </p:txBody>
      </p:sp>
      <p:sp>
        <p:nvSpPr>
          <p:cNvPr id="4" name="TextBox 3"/>
          <p:cNvSpPr txBox="1"/>
          <p:nvPr/>
        </p:nvSpPr>
        <p:spPr>
          <a:xfrm>
            <a:off x="1097280" y="1880315"/>
            <a:ext cx="10171734" cy="3970318"/>
          </a:xfrm>
          <a:prstGeom prst="rect">
            <a:avLst/>
          </a:prstGeom>
          <a:noFill/>
        </p:spPr>
        <p:txBody>
          <a:bodyPr wrap="square" rtlCol="0">
            <a:spAutoFit/>
          </a:bodyPr>
          <a:lstStyle/>
          <a:p>
            <a:r>
              <a:rPr lang="en-US" dirty="0"/>
              <a:t>We discuss the analysis role of machine learning in the improvement of performances of players and the team in different sports and how it helps the players to know their performance levels and further improvements. We aim to make a model which initially collects raw data and these data are stored and clustered since the data is very large </a:t>
            </a:r>
            <a:r>
              <a:rPr lang="en-US" dirty="0" smtClean="0"/>
              <a:t>.</a:t>
            </a:r>
          </a:p>
          <a:p>
            <a:pPr marL="285750" indent="-285750">
              <a:buFont typeface="Arial" panose="020B0604020202020204" pitchFamily="34" charset="0"/>
              <a:buChar char="•"/>
            </a:pPr>
            <a:r>
              <a:rPr lang="en-US" b="1" u="sng" dirty="0" smtClean="0"/>
              <a:t>Problem Statement</a:t>
            </a:r>
          </a:p>
          <a:p>
            <a:r>
              <a:rPr lang="en-US" dirty="0"/>
              <a:t>In this to design a system that can be provide the score and winning prediction in cricket match, the system can analyze multiple parameters like , batting average , bowling average, player wise performance etc. while declaring a time for particular championship it is very important to select the best team so that the chances of the team winning the championship become easy. </a:t>
            </a:r>
            <a:endParaRPr lang="en-US" dirty="0" smtClean="0"/>
          </a:p>
          <a:p>
            <a:pPr marL="285750" indent="-285750">
              <a:buFont typeface="Arial" panose="020B0604020202020204" pitchFamily="34" charset="0"/>
              <a:buChar char="•"/>
            </a:pPr>
            <a:r>
              <a:rPr lang="en-US" b="1" u="sng" dirty="0" smtClean="0"/>
              <a:t>Solution</a:t>
            </a:r>
          </a:p>
          <a:p>
            <a:r>
              <a:rPr lang="en-US" dirty="0"/>
              <a:t>This problem had to be solved to generate the best players for a team for the best result. To solve this Problem we have collected historical data of some players, and using prediction algorithm like Random Forest algorithm we are predicting the best players for the team that can be used in International Tournaments for winning the maximum matches.</a:t>
            </a:r>
            <a:endParaRPr lang="en-IN" dirty="0"/>
          </a:p>
        </p:txBody>
      </p:sp>
    </p:spTree>
    <p:extLst>
      <p:ext uri="{BB962C8B-B14F-4D97-AF65-F5344CB8AC3E}">
        <p14:creationId xmlns:p14="http://schemas.microsoft.com/office/powerpoint/2010/main" val="194441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262094"/>
            <a:ext cx="10515600" cy="1325563"/>
          </a:xfrm>
        </p:spPr>
        <p:txBody>
          <a:bodyPr/>
          <a:lstStyle/>
          <a:p>
            <a:pPr algn="ctr"/>
            <a:r>
              <a:rPr lang="en-US" b="1" u="sng" dirty="0" smtClean="0"/>
              <a:t>SOFTWARE USED</a:t>
            </a:r>
            <a:endParaRPr lang="en-IN" b="1" u="sng" dirty="0"/>
          </a:p>
        </p:txBody>
      </p:sp>
      <p:sp>
        <p:nvSpPr>
          <p:cNvPr id="3" name="Content Placeholder 2"/>
          <p:cNvSpPr>
            <a:spLocks noGrp="1"/>
          </p:cNvSpPr>
          <p:nvPr>
            <p:ph idx="1"/>
          </p:nvPr>
        </p:nvSpPr>
        <p:spPr>
          <a:xfrm>
            <a:off x="541986" y="2327902"/>
            <a:ext cx="10515600" cy="4351338"/>
          </a:xfrm>
        </p:spPr>
        <p:txBody>
          <a:bodyPr>
            <a:normAutofit/>
          </a:bodyPr>
          <a:lstStyle/>
          <a:p>
            <a:pPr marL="514350" indent="-514350">
              <a:buFont typeface="+mj-lt"/>
              <a:buAutoNum type="arabicPeriod"/>
            </a:pPr>
            <a:r>
              <a:rPr lang="en-US" sz="2800" dirty="0" smtClean="0"/>
              <a:t>EXCEL</a:t>
            </a:r>
            <a:endParaRPr lang="en-US" sz="2800" dirty="0" smtClean="0"/>
          </a:p>
          <a:p>
            <a:pPr marL="514350" indent="-514350">
              <a:buFont typeface="+mj-lt"/>
              <a:buAutoNum type="arabicPeriod"/>
            </a:pPr>
            <a:r>
              <a:rPr lang="en-US" sz="2800" dirty="0" smtClean="0"/>
              <a:t>Python 3.6.3 </a:t>
            </a:r>
          </a:p>
          <a:p>
            <a:pPr marL="514350" indent="-514350">
              <a:buFont typeface="+mj-lt"/>
              <a:buAutoNum type="arabicPeriod"/>
            </a:pPr>
            <a:r>
              <a:rPr lang="en-US" sz="2800" dirty="0" smtClean="0"/>
              <a:t>VS Code</a:t>
            </a:r>
            <a:endParaRPr lang="en-US" sz="2800" dirty="0" smtClean="0"/>
          </a:p>
        </p:txBody>
      </p:sp>
    </p:spTree>
    <p:extLst>
      <p:ext uri="{BB962C8B-B14F-4D97-AF65-F5344CB8AC3E}">
        <p14:creationId xmlns:p14="http://schemas.microsoft.com/office/powerpoint/2010/main" val="193903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70693"/>
            <a:ext cx="10058400" cy="1450757"/>
          </a:xfrm>
        </p:spPr>
        <p:txBody>
          <a:bodyPr/>
          <a:lstStyle/>
          <a:p>
            <a:pPr algn="ctr"/>
            <a:r>
              <a:rPr lang="en-US" b="1" u="sng" dirty="0" smtClean="0"/>
              <a:t>WORK FLOW</a:t>
            </a:r>
            <a:endParaRPr lang="en-IN" b="1" u="sng" dirty="0"/>
          </a:p>
        </p:txBody>
      </p:sp>
      <p:pic>
        <p:nvPicPr>
          <p:cNvPr id="4" name="Picture 3" descr="C:\Users\Techtrix\Desktop\Untitled Diagram (1).png"/>
          <p:cNvPicPr/>
          <p:nvPr/>
        </p:nvPicPr>
        <p:blipFill>
          <a:blip r:embed="rId2"/>
          <a:srcRect/>
          <a:stretch>
            <a:fillRect/>
          </a:stretch>
        </p:blipFill>
        <p:spPr bwMode="auto">
          <a:xfrm>
            <a:off x="3012586" y="1996225"/>
            <a:ext cx="6227787" cy="3915178"/>
          </a:xfrm>
          <a:prstGeom prst="rect">
            <a:avLst/>
          </a:prstGeom>
          <a:noFill/>
          <a:ln w="9525">
            <a:noFill/>
            <a:miter lim="800000"/>
            <a:headEnd/>
            <a:tailEnd/>
          </a:ln>
        </p:spPr>
      </p:pic>
    </p:spTree>
    <p:extLst>
      <p:ext uri="{BB962C8B-B14F-4D97-AF65-F5344CB8AC3E}">
        <p14:creationId xmlns:p14="http://schemas.microsoft.com/office/powerpoint/2010/main" val="146070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972" y="231821"/>
            <a:ext cx="11449318" cy="5632311"/>
          </a:xfrm>
          <a:prstGeom prst="rect">
            <a:avLst/>
          </a:prstGeom>
          <a:noFill/>
        </p:spPr>
        <p:txBody>
          <a:bodyPr wrap="square" rtlCol="0">
            <a:spAutoFit/>
          </a:bodyPr>
          <a:lstStyle/>
          <a:p>
            <a:r>
              <a:rPr lang="en-US" dirty="0"/>
              <a:t>The methodology consists of 3 main stages- Data Preprocessing, Data Preparation, Encoding the data. Initially, the seven IPL seasons real-time dataset is taken in CSV format. In data preprocessing phase, the data is incomplete, noisy and inconsistent. The data preparation is significant for achieving optimal results. This involves choosing an outcome measure to evaluate different predictor variables. In data Encoding phase, label each term with short names and encode them as numerical values for predictive </a:t>
            </a:r>
            <a:r>
              <a:rPr lang="en-US" dirty="0" smtClean="0"/>
              <a:t>modeling.</a:t>
            </a:r>
          </a:p>
          <a:p>
            <a:pPr marL="342900" indent="-342900">
              <a:buFont typeface="+mj-lt"/>
              <a:buAutoNum type="arabicPeriod"/>
            </a:pPr>
            <a:r>
              <a:rPr lang="en-US" b="1" dirty="0"/>
              <a:t>Random Forest </a:t>
            </a:r>
            <a:endParaRPr lang="en-IN" dirty="0"/>
          </a:p>
          <a:p>
            <a:pPr marL="285750" indent="-285750">
              <a:buFont typeface="Arial" panose="020B0604020202020204" pitchFamily="34" charset="0"/>
              <a:buChar char="•"/>
            </a:pPr>
            <a:r>
              <a:rPr lang="en-US" dirty="0"/>
              <a:t>Random forest is a Supervised Learning algorithm which uses ensemble learning method for classification and regression.</a:t>
            </a:r>
            <a:endParaRPr lang="en-IN" dirty="0"/>
          </a:p>
          <a:p>
            <a:pPr marL="285750" indent="-285750">
              <a:buFont typeface="Arial" panose="020B0604020202020204" pitchFamily="34" charset="0"/>
              <a:buChar char="•"/>
            </a:pPr>
            <a:r>
              <a:rPr lang="en-US" dirty="0"/>
              <a:t>Random forest is a bagging technique and not a boosting technique. The trees in random forests are run in parallel. There is no interaction between these trees while building the trees.</a:t>
            </a:r>
            <a:endParaRPr lang="en-IN" dirty="0"/>
          </a:p>
          <a:p>
            <a:pPr marL="285750" indent="-285750">
              <a:buFont typeface="Arial" panose="020B0604020202020204" pitchFamily="34" charset="0"/>
              <a:buChar char="•"/>
            </a:pPr>
            <a:r>
              <a:rPr lang="en-US" dirty="0"/>
              <a:t>It operates by constructing a multitude of decision trees at training time and outputting the class that is the mode of the classes (classification) or mean prediction (regression) of the individual trees</a:t>
            </a:r>
            <a:r>
              <a:rPr lang="en-US" dirty="0" smtClean="0"/>
              <a:t>.</a:t>
            </a:r>
          </a:p>
          <a:p>
            <a:pPr marL="285750" indent="-285750">
              <a:buFont typeface="Arial" panose="020B0604020202020204" pitchFamily="34" charset="0"/>
              <a:buChar char="•"/>
            </a:pPr>
            <a:r>
              <a:rPr lang="en-US" dirty="0"/>
              <a:t>A random forest is a meta-estimator (i.e. it combines the result of multiple predictions) which aggregates many decision trees, with some helpful modifications:</a:t>
            </a:r>
            <a:endParaRPr lang="en-IN" dirty="0"/>
          </a:p>
          <a:p>
            <a:pPr marL="285750" lvl="0" indent="-285750">
              <a:buFont typeface="Arial" panose="020B0604020202020204" pitchFamily="34" charset="0"/>
              <a:buChar char="•"/>
            </a:pPr>
            <a:r>
              <a:rPr lang="en-US" dirty="0"/>
              <a:t>The number of features that can be split on at each node is limited to some percentage of the total (which is known as the hyper parameter). </a:t>
            </a:r>
          </a:p>
          <a:p>
            <a:pPr marL="285750" lvl="0" indent="-285750">
              <a:buFont typeface="Arial" panose="020B0604020202020204" pitchFamily="34" charset="0"/>
              <a:buChar char="•"/>
            </a:pPr>
            <a:r>
              <a:rPr lang="en-US" dirty="0"/>
              <a:t>This ensures that the ensemble model does not rely too heavily on any individual feature, and makes fair use of all potentially predictive features.</a:t>
            </a:r>
            <a:endParaRPr lang="en-IN" dirty="0"/>
          </a:p>
          <a:p>
            <a:pPr marL="285750" lvl="0" indent="-285750">
              <a:buFont typeface="Arial" panose="020B0604020202020204" pitchFamily="34" charset="0"/>
              <a:buChar char="•"/>
            </a:pPr>
            <a:r>
              <a:rPr lang="en-US" dirty="0"/>
              <a:t>Each tree draws a random sample from the original data set when generating its splits, adding a further element of randomness that prevents overfitting.</a:t>
            </a:r>
            <a:endParaRPr lang="en-IN" dirty="0"/>
          </a:p>
        </p:txBody>
      </p:sp>
    </p:spTree>
    <p:extLst>
      <p:ext uri="{BB962C8B-B14F-4D97-AF65-F5344CB8AC3E}">
        <p14:creationId xmlns:p14="http://schemas.microsoft.com/office/powerpoint/2010/main" val="322149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910" y="4400847"/>
            <a:ext cx="11719774" cy="2308324"/>
          </a:xfrm>
          <a:prstGeom prst="rect">
            <a:avLst/>
          </a:prstGeom>
          <a:noFill/>
        </p:spPr>
        <p:txBody>
          <a:bodyPr wrap="square" rtlCol="0">
            <a:spAutoFit/>
          </a:bodyPr>
          <a:lstStyle/>
          <a:p>
            <a:endParaRPr lang="en-US" dirty="0" smtClean="0"/>
          </a:p>
          <a:p>
            <a:r>
              <a:rPr lang="en-US" dirty="0" smtClean="0"/>
              <a:t>2.</a:t>
            </a:r>
            <a:r>
              <a:rPr lang="en-US" b="1" u="sng" dirty="0" smtClean="0"/>
              <a:t>System </a:t>
            </a:r>
            <a:r>
              <a:rPr lang="en-US" b="1" u="sng" dirty="0"/>
              <a:t>Development Life Cycle:</a:t>
            </a:r>
            <a:endParaRPr lang="en-IN" dirty="0"/>
          </a:p>
          <a:p>
            <a:pPr marL="285750" indent="-285750">
              <a:buFont typeface="Arial" panose="020B0604020202020204" pitchFamily="34" charset="0"/>
              <a:buChar char="•"/>
            </a:pPr>
            <a:r>
              <a:rPr lang="en-US" dirty="0" smtClean="0"/>
              <a:t>The </a:t>
            </a:r>
            <a:r>
              <a:rPr lang="en-US" dirty="0"/>
              <a:t>System Development Life Cycle is the process of developing information systems through investigation, analysis, design, implementation, and maintenance</a:t>
            </a:r>
            <a:r>
              <a:rPr lang="en-US" dirty="0" smtClean="0"/>
              <a:t>.</a:t>
            </a:r>
          </a:p>
          <a:p>
            <a:pPr marL="285750" indent="-285750">
              <a:buFont typeface="Arial" panose="020B0604020202020204" pitchFamily="34" charset="0"/>
              <a:buChar char="•"/>
            </a:pPr>
            <a:r>
              <a:rPr lang="en-US" dirty="0"/>
              <a:t>  The System Development Life Cycle (SDLC) is also known as Information Systems Development or Application Development.</a:t>
            </a:r>
            <a:endParaRPr lang="en-IN" dirty="0"/>
          </a:p>
          <a:p>
            <a:r>
              <a:rPr lang="en-US" dirty="0"/>
              <a:t> </a:t>
            </a:r>
            <a:endParaRPr lang="en-IN" dirty="0"/>
          </a:p>
          <a:p>
            <a:endParaRPr lang="en-IN" dirty="0"/>
          </a:p>
        </p:txBody>
      </p:sp>
      <p:pic>
        <p:nvPicPr>
          <p:cNvPr id="5" name="Picture 4" descr="https://miro.medium.com/max/1437/0*f_qQPFpdofWGLQqc.png"/>
          <p:cNvPicPr/>
          <p:nvPr/>
        </p:nvPicPr>
        <p:blipFill>
          <a:blip r:embed="rId2"/>
          <a:srcRect/>
          <a:stretch>
            <a:fillRect/>
          </a:stretch>
        </p:blipFill>
        <p:spPr bwMode="auto">
          <a:xfrm>
            <a:off x="3227231" y="150844"/>
            <a:ext cx="5943600" cy="3954780"/>
          </a:xfrm>
          <a:prstGeom prst="rect">
            <a:avLst/>
          </a:prstGeom>
          <a:noFill/>
          <a:ln w="9525">
            <a:noFill/>
            <a:miter lim="800000"/>
            <a:headEnd/>
            <a:tailEnd/>
          </a:ln>
        </p:spPr>
      </p:pic>
    </p:spTree>
    <p:extLst>
      <p:ext uri="{BB962C8B-B14F-4D97-AF65-F5344CB8AC3E}">
        <p14:creationId xmlns:p14="http://schemas.microsoft.com/office/powerpoint/2010/main" val="9525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453870" cy="6463308"/>
          </a:xfrm>
          <a:prstGeom prst="rect">
            <a:avLst/>
          </a:prstGeom>
          <a:noFill/>
        </p:spPr>
        <p:txBody>
          <a:bodyPr wrap="square" rtlCol="0">
            <a:spAutoFit/>
          </a:bodyPr>
          <a:lstStyle/>
          <a:p>
            <a:r>
              <a:rPr lang="en-US" b="1" dirty="0">
                <a:sym typeface="Wingdings" panose="05000000000000000000" pitchFamily="2" charset="2"/>
              </a:rPr>
              <a:t></a:t>
            </a:r>
            <a:r>
              <a:rPr lang="en-US" b="1" dirty="0"/>
              <a:t> Steps involved in the System Development Life Cycle:</a:t>
            </a:r>
            <a:endParaRPr lang="en-IN" dirty="0"/>
          </a:p>
          <a:p>
            <a:r>
              <a:rPr lang="en-US" dirty="0"/>
              <a:t>Below are the steps involved in the System Development Life Cycle.  Each phase within the overall cycle may be made up of several steps.</a:t>
            </a:r>
            <a:endParaRPr lang="en-IN" dirty="0"/>
          </a:p>
          <a:p>
            <a:r>
              <a:rPr lang="en-US" b="1" dirty="0"/>
              <a:t>Step 1:Software Concept</a:t>
            </a:r>
            <a:endParaRPr lang="en-IN" dirty="0"/>
          </a:p>
          <a:p>
            <a:r>
              <a:rPr lang="en-US" dirty="0"/>
              <a:t>The first step is to identify a need for the new system.  This will include determining whether a business problem or opportunity exists, conducting a feasibility study to determine if the proposed solution is cost effective, and developing a project plan.</a:t>
            </a:r>
            <a:endParaRPr lang="en-IN" dirty="0"/>
          </a:p>
          <a:p>
            <a:r>
              <a:rPr lang="en-US" dirty="0"/>
              <a:t>This process may involve end users who come up with an idea for improving their work. Ideally, the process occurs in tandem with a review of the organization's strategic plan to ensure that IT is being used to help the organization achieve its strategic objectives.  Management may need to approve concept ideas before any money is budgeted for its development.</a:t>
            </a:r>
            <a:endParaRPr lang="en-IN" dirty="0"/>
          </a:p>
          <a:p>
            <a:r>
              <a:rPr lang="en-US" b="1" dirty="0"/>
              <a:t>Step 2:Requirements Analysis</a:t>
            </a:r>
            <a:endParaRPr lang="en-IN" dirty="0"/>
          </a:p>
          <a:p>
            <a:r>
              <a:rPr lang="en-US" dirty="0"/>
              <a:t>	Requirements analysis is the process of analyzing the information needs of the end users, the organizational environment, and any system presently being used, developing the functional requirements of a system that can meet the needs of the users.  Also, the requirements should be recorded in a document, email, user interface storyboard, executable prototype, or some other form.  The requirements documentation should be referred to throughout the rest of the system development process to ensure the developing project aligns with user needs and requirements. </a:t>
            </a:r>
            <a:endParaRPr lang="en-IN" dirty="0"/>
          </a:p>
          <a:p>
            <a:r>
              <a:rPr lang="en-US" dirty="0"/>
              <a:t>	Professionals must involve end users in this process to ensure that the new system will function adequately and meets their needs and expectations.  </a:t>
            </a:r>
            <a:endParaRPr lang="en-IN" dirty="0"/>
          </a:p>
          <a:p>
            <a:r>
              <a:rPr lang="en-US" b="1" dirty="0"/>
              <a:t>Step 3:Architectural Design</a:t>
            </a:r>
            <a:endParaRPr lang="en-IN" dirty="0"/>
          </a:p>
          <a:p>
            <a:r>
              <a:rPr lang="en-US" dirty="0"/>
              <a:t>After the requirements have been determined, the necessary specifications for the hardware, software, people, and data resources, and the information products that will satisfy the functional requirements of the proposed system</a:t>
            </a:r>
            <a:endParaRPr lang="en-IN" dirty="0"/>
          </a:p>
          <a:p>
            <a:r>
              <a:rPr lang="en-US" dirty="0"/>
              <a:t>can be determined.  The design will serve as a blueprint for the system and helps detect problems before these errors or problems are built into the final system. Professionals create the system design, but must review their work with the users to ensure the design meets users' needs</a:t>
            </a:r>
            <a:r>
              <a:rPr lang="en-US" dirty="0" smtClean="0"/>
              <a:t>.</a:t>
            </a:r>
            <a:endParaRPr lang="en-IN" dirty="0"/>
          </a:p>
        </p:txBody>
      </p:sp>
    </p:spTree>
    <p:extLst>
      <p:ext uri="{BB962C8B-B14F-4D97-AF65-F5344CB8AC3E}">
        <p14:creationId xmlns:p14="http://schemas.microsoft.com/office/powerpoint/2010/main" val="390874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70456"/>
            <a:ext cx="12453870" cy="5355312"/>
          </a:xfrm>
          <a:prstGeom prst="rect">
            <a:avLst/>
          </a:prstGeom>
          <a:noFill/>
        </p:spPr>
        <p:txBody>
          <a:bodyPr wrap="square" rtlCol="0">
            <a:spAutoFit/>
          </a:bodyPr>
          <a:lstStyle/>
          <a:p>
            <a:r>
              <a:rPr lang="en-US" b="1" dirty="0"/>
              <a:t>Step 4:Coding and Debugging							</a:t>
            </a:r>
            <a:endParaRPr lang="en-IN" dirty="0"/>
          </a:p>
          <a:p>
            <a:r>
              <a:rPr lang="en-US" dirty="0"/>
              <a:t>Coding and debugging is the act of creating the final system.  This step is done by software developer.</a:t>
            </a:r>
            <a:endParaRPr lang="en-IN" dirty="0"/>
          </a:p>
          <a:p>
            <a:r>
              <a:rPr lang="en-US" b="1" dirty="0"/>
              <a:t>Step 5:System Testing									</a:t>
            </a:r>
            <a:endParaRPr lang="en-IN" dirty="0"/>
          </a:p>
          <a:p>
            <a:r>
              <a:rPr lang="en-US" dirty="0"/>
              <a:t>The system must be tested to evaluate its actual functionality in relation to expected or intended functionality.  Some other issues to consider during this stage would be converting old data into the new system and training employees to use the new system.  End users will be key in determining whether the developed system meets the intended requirements, and the extent to which the system is actually used.</a:t>
            </a:r>
            <a:endParaRPr lang="en-IN" dirty="0"/>
          </a:p>
          <a:p>
            <a:r>
              <a:rPr lang="en-US" b="1" dirty="0" smtClean="0"/>
              <a:t>Step </a:t>
            </a:r>
            <a:r>
              <a:rPr lang="en-US" b="1" dirty="0"/>
              <a:t>6:Maintenance</a:t>
            </a:r>
            <a:r>
              <a:rPr lang="en-US" dirty="0"/>
              <a:t>	</a:t>
            </a:r>
            <a:endParaRPr lang="en-IN" dirty="0"/>
          </a:p>
          <a:p>
            <a:r>
              <a:rPr lang="en-US" dirty="0"/>
              <a:t>Inevitably the system will need maintenance. Software will definitely undergo change once it is delivered to the customer. There are many reasons for the change. Change could happen because of some unexpected input values into the system. In addition, the changes in the system could directly affect the software operations. The software should be developed to accommodate changes that </a:t>
            </a:r>
            <a:r>
              <a:rPr lang="en-US" dirty="0" err="1"/>
              <a:t>couldhappen</a:t>
            </a:r>
            <a:r>
              <a:rPr lang="en-US" dirty="0"/>
              <a:t> during the post implementation period. </a:t>
            </a:r>
            <a:endParaRPr lang="en-IN" dirty="0"/>
          </a:p>
          <a:p>
            <a:r>
              <a:rPr lang="en-US" dirty="0"/>
              <a:t>There are various software process models like:-</a:t>
            </a:r>
            <a:endParaRPr lang="en-IN" dirty="0"/>
          </a:p>
          <a:p>
            <a:pPr marL="285750" lvl="0" indent="-285750">
              <a:buFont typeface="Arial" panose="020B0604020202020204" pitchFamily="34" charset="0"/>
              <a:buChar char="•"/>
            </a:pPr>
            <a:r>
              <a:rPr lang="en-US" dirty="0"/>
              <a:t>Prototyping Model</a:t>
            </a:r>
            <a:endParaRPr lang="en-IN" dirty="0"/>
          </a:p>
          <a:p>
            <a:pPr marL="285750" lvl="0" indent="-285750">
              <a:buFont typeface="Arial" panose="020B0604020202020204" pitchFamily="34" charset="0"/>
              <a:buChar char="•"/>
            </a:pPr>
            <a:r>
              <a:rPr lang="en-US" dirty="0"/>
              <a:t>RAD Model</a:t>
            </a:r>
            <a:endParaRPr lang="en-IN" dirty="0"/>
          </a:p>
          <a:p>
            <a:pPr marL="285750" lvl="0" indent="-285750">
              <a:buFont typeface="Arial" panose="020B0604020202020204" pitchFamily="34" charset="0"/>
              <a:buChar char="•"/>
            </a:pPr>
            <a:r>
              <a:rPr lang="en-US" dirty="0"/>
              <a:t>The Spiral Model</a:t>
            </a:r>
            <a:endParaRPr lang="en-IN" dirty="0"/>
          </a:p>
          <a:p>
            <a:pPr marL="285750" lvl="0" indent="-285750">
              <a:buFont typeface="Arial" panose="020B0604020202020204" pitchFamily="34" charset="0"/>
              <a:buChar char="•"/>
            </a:pPr>
            <a:r>
              <a:rPr lang="en-US" dirty="0"/>
              <a:t>The Waterfall Model</a:t>
            </a:r>
            <a:endParaRPr lang="en-IN" dirty="0"/>
          </a:p>
          <a:p>
            <a:pPr marL="285750" lvl="0" indent="-285750">
              <a:buFont typeface="Arial" panose="020B0604020202020204" pitchFamily="34" charset="0"/>
              <a:buChar char="•"/>
            </a:pPr>
            <a:r>
              <a:rPr lang="en-US" dirty="0"/>
              <a:t>The Iterative Model</a:t>
            </a:r>
            <a:endParaRPr lang="en-IN" dirty="0"/>
          </a:p>
          <a:p>
            <a:r>
              <a:rPr lang="en-US" dirty="0"/>
              <a:t>Of all these process models we’ve used the Iterative model(The Linear Sequential Model) for the development of our project.</a:t>
            </a:r>
            <a:endParaRPr lang="en-IN" dirty="0"/>
          </a:p>
        </p:txBody>
      </p:sp>
    </p:spTree>
    <p:extLst>
      <p:ext uri="{BB962C8B-B14F-4D97-AF65-F5344CB8AC3E}">
        <p14:creationId xmlns:p14="http://schemas.microsoft.com/office/powerpoint/2010/main" val="38077274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738</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Condensed</vt:lpstr>
      <vt:lpstr>Bahnschrift SemiBold SemiConden</vt:lpstr>
      <vt:lpstr>Calibri</vt:lpstr>
      <vt:lpstr>Calibri Light</vt:lpstr>
      <vt:lpstr>Wingdings</vt:lpstr>
      <vt:lpstr>Retrospect</vt:lpstr>
      <vt:lpstr>PowerPoint Presentation</vt:lpstr>
      <vt:lpstr>ABSTRACT</vt:lpstr>
      <vt:lpstr>LITERATURE SURVEY</vt:lpstr>
      <vt:lpstr>SOFTWARE USED</vt:lpstr>
      <vt:lpstr>WORK FLOW</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25</cp:revision>
  <dcterms:created xsi:type="dcterms:W3CDTF">2022-10-14T18:25:05Z</dcterms:created>
  <dcterms:modified xsi:type="dcterms:W3CDTF">2023-04-16T19:14:16Z</dcterms:modified>
</cp:coreProperties>
</file>