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0" r:id="rId2"/>
    <p:sldId id="257" r:id="rId3"/>
    <p:sldId id="261" r:id="rId4"/>
    <p:sldId id="259" r:id="rId5"/>
    <p:sldId id="262"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45"/>
    <p:restoredTop sz="94691"/>
  </p:normalViewPr>
  <p:slideViewPr>
    <p:cSldViewPr snapToGrid="0">
      <p:cViewPr varScale="1">
        <p:scale>
          <a:sx n="153" d="100"/>
          <a:sy n="153" d="100"/>
        </p:scale>
        <p:origin x="168" y="3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1B60DAD-6163-015B-0D80-D40B08E86CB9}"/>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91E7F5AD-813A-7F1A-2BE6-C432A14667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B77B8655-BEAD-3B21-C7E9-952C036581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93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c0c5d5f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c0c5d5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85479217-D72C-F70A-AB1C-B3529264D1ED}"/>
            </a:ext>
          </a:extLst>
        </p:cNvPr>
        <p:cNvGrpSpPr/>
        <p:nvPr/>
      </p:nvGrpSpPr>
      <p:grpSpPr>
        <a:xfrm>
          <a:off x="0" y="0"/>
          <a:ext cx="0" cy="0"/>
          <a:chOff x="0" y="0"/>
          <a:chExt cx="0" cy="0"/>
        </a:xfrm>
      </p:grpSpPr>
      <p:sp>
        <p:nvSpPr>
          <p:cNvPr id="57" name="Google Shape;57;g33c0c5d5fdb_0_0:notes">
            <a:extLst>
              <a:ext uri="{FF2B5EF4-FFF2-40B4-BE49-F238E27FC236}">
                <a16:creationId xmlns:a16="http://schemas.microsoft.com/office/drawing/2014/main" id="{A039D171-E0DD-0829-AC7D-D651F2E056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c0c5d5fdb_0_0:notes">
            <a:extLst>
              <a:ext uri="{FF2B5EF4-FFF2-40B4-BE49-F238E27FC236}">
                <a16:creationId xmlns:a16="http://schemas.microsoft.com/office/drawing/2014/main" id="{295CCA2F-13B1-14E9-8F0E-BCD5820F5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8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3c0c5d5fd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3c0c5d5fd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video" Target="../media/media2.mp4"/></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980ECD6F-0168-8D54-EF68-3687D9F97CA3}"/>
            </a:ext>
          </a:extLst>
        </p:cNvPr>
        <p:cNvGrpSpPr/>
        <p:nvPr/>
      </p:nvGrpSpPr>
      <p:grpSpPr>
        <a:xfrm>
          <a:off x="0" y="0"/>
          <a:ext cx="0" cy="0"/>
          <a:chOff x="0" y="0"/>
          <a:chExt cx="0" cy="0"/>
        </a:xfrm>
      </p:grpSpPr>
      <p:pic>
        <p:nvPicPr>
          <p:cNvPr id="1028" name="Picture 4" descr="A simple logo featuring a magnifying glass wrapped around by a piece of paper with lines of code written on it. The magnifying glass represents data analysis or scraping, while the paper emphasizes coding and programming. Above or below the design, include the title 'WRAP AROUND SCRAPER' in a clean, modern, and tech-inspired font. The overall design should remain minimalistic, professional, and visually engaging.">
            <a:extLst>
              <a:ext uri="{FF2B5EF4-FFF2-40B4-BE49-F238E27FC236}">
                <a16:creationId xmlns:a16="http://schemas.microsoft.com/office/drawing/2014/main" id="{2D205B5A-CC13-48B1-DF72-3F55E868C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58" y="179614"/>
            <a:ext cx="4653643" cy="4653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078DC0-A6D3-FC48-D5AF-C548D8D2BE0E}"/>
              </a:ext>
            </a:extLst>
          </p:cNvPr>
          <p:cNvSpPr txBox="1"/>
          <p:nvPr/>
        </p:nvSpPr>
        <p:spPr>
          <a:xfrm>
            <a:off x="5192486" y="179614"/>
            <a:ext cx="3829050" cy="2308324"/>
          </a:xfrm>
          <a:prstGeom prst="rect">
            <a:avLst/>
          </a:prstGeom>
          <a:noFill/>
        </p:spPr>
        <p:txBody>
          <a:bodyPr wrap="square" rtlCol="0">
            <a:spAutoFit/>
          </a:bodyPr>
          <a:lstStyle/>
          <a:p>
            <a:pPr lvl="2"/>
            <a:r>
              <a:rPr lang="en-IN" sz="1800" b="1" dirty="0"/>
              <a:t>INTRODUCTION:</a:t>
            </a:r>
          </a:p>
          <a:p>
            <a:endParaRPr lang="en-IN" dirty="0"/>
          </a:p>
          <a:p>
            <a:r>
              <a:rPr lang="en-IN" dirty="0"/>
              <a:t>In Phase 02 of our project, we're gathering data from Wikipedia's "</a:t>
            </a:r>
            <a:r>
              <a:rPr lang="en-IN" u="sng" dirty="0"/>
              <a:t>Michelin Starred Restaurants in San Francisco</a:t>
            </a:r>
            <a:r>
              <a:rPr lang="en-IN" dirty="0"/>
              <a:t>" and TravelTriangle's "</a:t>
            </a:r>
            <a:r>
              <a:rPr lang="en-IN" u="sng" dirty="0"/>
              <a:t>Restaurants in San Francisco</a:t>
            </a:r>
            <a:r>
              <a:rPr lang="en-IN" dirty="0"/>
              <a:t>" page. Our goal is to compare this with the information on our website, spot any inconsistencies, and improve the accuracy and reliability of our platform.</a:t>
            </a:r>
            <a:endParaRPr lang="en-US" dirty="0"/>
          </a:p>
        </p:txBody>
      </p:sp>
      <p:sp>
        <p:nvSpPr>
          <p:cNvPr id="5" name="TextBox 4">
            <a:extLst>
              <a:ext uri="{FF2B5EF4-FFF2-40B4-BE49-F238E27FC236}">
                <a16:creationId xmlns:a16="http://schemas.microsoft.com/office/drawing/2014/main" id="{5831FB90-D83D-D412-75B3-A7027BB3EAC7}"/>
              </a:ext>
            </a:extLst>
          </p:cNvPr>
          <p:cNvSpPr txBox="1"/>
          <p:nvPr/>
        </p:nvSpPr>
        <p:spPr>
          <a:xfrm>
            <a:off x="5192486" y="3665763"/>
            <a:ext cx="2449285" cy="369332"/>
          </a:xfrm>
          <a:prstGeom prst="rect">
            <a:avLst/>
          </a:prstGeom>
          <a:noFill/>
        </p:spPr>
        <p:txBody>
          <a:bodyPr wrap="square" rtlCol="0">
            <a:spAutoFit/>
          </a:bodyPr>
          <a:lstStyle/>
          <a:p>
            <a:r>
              <a:rPr lang="en-US" sz="1800" b="1" dirty="0"/>
              <a:t>TEAM MEMBERS:</a:t>
            </a:r>
          </a:p>
        </p:txBody>
      </p:sp>
      <p:sp>
        <p:nvSpPr>
          <p:cNvPr id="19" name="TextBox 18">
            <a:extLst>
              <a:ext uri="{FF2B5EF4-FFF2-40B4-BE49-F238E27FC236}">
                <a16:creationId xmlns:a16="http://schemas.microsoft.com/office/drawing/2014/main" id="{E1A2ACA9-9C02-A08F-4E68-A9F20392C1AE}"/>
              </a:ext>
            </a:extLst>
          </p:cNvPr>
          <p:cNvSpPr txBox="1"/>
          <p:nvPr/>
        </p:nvSpPr>
        <p:spPr>
          <a:xfrm>
            <a:off x="5192486" y="4035095"/>
            <a:ext cx="3654876" cy="738664"/>
          </a:xfrm>
          <a:prstGeom prst="rect">
            <a:avLst/>
          </a:prstGeom>
          <a:noFill/>
        </p:spPr>
        <p:txBody>
          <a:bodyPr wrap="square">
            <a:spAutoFit/>
          </a:bodyPr>
          <a:lstStyle/>
          <a:p>
            <a:r>
              <a:rPr lang="en-IN" dirty="0"/>
              <a:t>Garima Mathur</a:t>
            </a:r>
          </a:p>
          <a:p>
            <a:r>
              <a:rPr lang="en-IN" dirty="0"/>
              <a:t>Varun Rao</a:t>
            </a:r>
          </a:p>
          <a:p>
            <a:r>
              <a:rPr lang="en-IN" dirty="0"/>
              <a:t>Amit </a:t>
            </a:r>
            <a:r>
              <a:rPr lang="en-IN" dirty="0" err="1"/>
              <a:t>Gangane</a:t>
            </a:r>
            <a:endParaRPr lang="en-IN" dirty="0"/>
          </a:p>
        </p:txBody>
      </p:sp>
    </p:spTree>
    <p:extLst>
      <p:ext uri="{BB962C8B-B14F-4D97-AF65-F5344CB8AC3E}">
        <p14:creationId xmlns:p14="http://schemas.microsoft.com/office/powerpoint/2010/main" val="156022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91355" y="-81120"/>
            <a:ext cx="8096585" cy="637261"/>
          </a:xfrm>
        </p:spPr>
        <p:txBody>
          <a:bodyPr spcFirstLastPara="1" wrap="square" lIns="91425" tIns="91425" rIns="91425" bIns="91425" anchor="b" anchorCtr="0">
            <a:normAutofit fontScale="90000"/>
          </a:bodyPr>
          <a:lstStyle/>
          <a:p>
            <a:pPr marL="0" lvl="0" indent="0" rtl="0">
              <a:spcBef>
                <a:spcPts val="0"/>
              </a:spcBef>
              <a:spcAft>
                <a:spcPts val="0"/>
              </a:spcAft>
              <a:buNone/>
            </a:pPr>
            <a:r>
              <a:rPr lang="en" sz="3600" u="sng" dirty="0"/>
              <a:t>Extensions proposed</a:t>
            </a:r>
            <a:endParaRPr lang="en-IN" sz="3600" u="sng" dirty="0"/>
          </a:p>
        </p:txBody>
      </p:sp>
      <p:sp>
        <p:nvSpPr>
          <p:cNvPr id="62" name="Google Shape;62;p14"/>
          <p:cNvSpPr txBox="1">
            <a:spLocks noGrp="1"/>
          </p:cNvSpPr>
          <p:nvPr>
            <p:ph type="subTitle" idx="1"/>
          </p:nvPr>
        </p:nvSpPr>
        <p:spPr>
          <a:xfrm>
            <a:off x="159301" y="786729"/>
            <a:ext cx="4045200" cy="4207301"/>
          </a:xfrm>
          <a:noFill/>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IN" sz="1800" dirty="0">
                <a:solidFill>
                  <a:schemeClr val="tx1"/>
                </a:solidFill>
              </a:rPr>
              <a:t>Restaurants in San Francisco using </a:t>
            </a:r>
            <a:r>
              <a:rPr lang="en-IN" sz="1800" dirty="0" err="1">
                <a:solidFill>
                  <a:schemeClr val="tx1"/>
                </a:solidFill>
              </a:rPr>
              <a:t>TravelTriangle</a:t>
            </a:r>
            <a:endParaRPr lang="en-IN" sz="1800" dirty="0">
              <a:solidFill>
                <a:schemeClr val="tx1"/>
              </a:solidFill>
            </a:endParaRPr>
          </a:p>
          <a:p>
            <a:pPr marL="0" lvl="0" indent="0" algn="l" rtl="0">
              <a:lnSpc>
                <a:spcPct val="90000"/>
              </a:lnSpc>
              <a:spcBef>
                <a:spcPts val="0"/>
              </a:spcBef>
              <a:spcAft>
                <a:spcPts val="0"/>
              </a:spcAft>
              <a:buNone/>
            </a:pPr>
            <a:endParaRPr lang="en-IN" sz="1800" dirty="0">
              <a:solidFill>
                <a:schemeClr val="tx1"/>
              </a:solidFill>
            </a:endParaRPr>
          </a:p>
          <a:p>
            <a:pPr marL="0" lvl="0" indent="0" algn="l" rtl="0">
              <a:lnSpc>
                <a:spcPct val="90000"/>
              </a:lnSpc>
              <a:spcBef>
                <a:spcPts val="0"/>
              </a:spcBef>
              <a:spcAft>
                <a:spcPts val="0"/>
              </a:spcAft>
              <a:buNone/>
            </a:pPr>
            <a:endParaRPr lang="en-IN" sz="1050" dirty="0">
              <a:solidFill>
                <a:schemeClr val="tx1"/>
              </a:solidFill>
            </a:endParaRPr>
          </a:p>
          <a:p>
            <a:pPr marL="171450" lvl="0" indent="-171450" algn="l" rtl="0">
              <a:lnSpc>
                <a:spcPct val="110000"/>
              </a:lnSpc>
              <a:spcBef>
                <a:spcPts val="0"/>
              </a:spcBef>
              <a:spcAft>
                <a:spcPts val="0"/>
              </a:spcAft>
              <a:buSzPct val="120000"/>
              <a:buFont typeface="Arial" panose="020B0604020202020204" pitchFamily="34" charset="0"/>
              <a:buChar char="•"/>
            </a:pPr>
            <a:r>
              <a:rPr lang="en-IN" sz="1050" dirty="0">
                <a:solidFill>
                  <a:schemeClr val="tx1"/>
                </a:solidFill>
              </a:rPr>
              <a:t>Why?</a:t>
            </a:r>
          </a:p>
          <a:p>
            <a:pPr marL="0" lvl="0" indent="0" algn="l" rtl="0">
              <a:lnSpc>
                <a:spcPct val="110000"/>
              </a:lnSpc>
              <a:spcBef>
                <a:spcPts val="0"/>
              </a:spcBef>
              <a:spcAft>
                <a:spcPts val="0"/>
              </a:spcAft>
              <a:buNone/>
            </a:pPr>
            <a:r>
              <a:rPr lang="en-IN" sz="1050" dirty="0">
                <a:solidFill>
                  <a:schemeClr val="tx1"/>
                </a:solidFill>
              </a:rPr>
              <a:t>To check whether what we are providing through our software (i.e. affordable option) matches the data that we were able to scrape from a third-party website.</a:t>
            </a:r>
          </a:p>
          <a:p>
            <a:pPr marL="0" lvl="0" indent="0" algn="l" rtl="0">
              <a:lnSpc>
                <a:spcPct val="110000"/>
              </a:lnSpc>
              <a:spcBef>
                <a:spcPts val="0"/>
              </a:spcBef>
              <a:spcAft>
                <a:spcPts val="0"/>
              </a:spcAft>
              <a:buNone/>
            </a:pPr>
            <a:endParaRPr lang="en-IN" sz="1050" dirty="0">
              <a:solidFill>
                <a:schemeClr val="tx1"/>
              </a:solidFill>
            </a:endParaRPr>
          </a:p>
          <a:p>
            <a:pPr marL="171450" lvl="0" indent="-171450" algn="l" rtl="0">
              <a:lnSpc>
                <a:spcPct val="110000"/>
              </a:lnSpc>
              <a:spcBef>
                <a:spcPts val="0"/>
              </a:spcBef>
              <a:spcAft>
                <a:spcPts val="0"/>
              </a:spcAft>
              <a:buSzPct val="120000"/>
              <a:buFont typeface="Arial" panose="020B0604020202020204" pitchFamily="34" charset="0"/>
              <a:buChar char="•"/>
            </a:pPr>
            <a:r>
              <a:rPr lang="en-IN" sz="1050" dirty="0">
                <a:solidFill>
                  <a:schemeClr val="tx1"/>
                </a:solidFill>
              </a:rPr>
              <a:t>What?</a:t>
            </a:r>
          </a:p>
          <a:p>
            <a:pPr marL="0" lvl="0" indent="0" algn="l" rtl="0">
              <a:lnSpc>
                <a:spcPct val="110000"/>
              </a:lnSpc>
              <a:spcBef>
                <a:spcPts val="0"/>
              </a:spcBef>
              <a:spcAft>
                <a:spcPts val="0"/>
              </a:spcAft>
              <a:buNone/>
            </a:pPr>
            <a:r>
              <a:rPr lang="en-IN" sz="1050" dirty="0">
                <a:solidFill>
                  <a:schemeClr val="tx1"/>
                </a:solidFill>
              </a:rPr>
              <a:t>Ensures we’re capturing local </a:t>
            </a:r>
            <a:r>
              <a:rPr lang="en-IN" sz="1050" dirty="0" err="1">
                <a:solidFill>
                  <a:schemeClr val="tx1"/>
                </a:solidFill>
              </a:rPr>
              <a:t>favorites</a:t>
            </a:r>
            <a:r>
              <a:rPr lang="en-IN" sz="1050" dirty="0">
                <a:solidFill>
                  <a:schemeClr val="tx1"/>
                </a:solidFill>
              </a:rPr>
              <a:t> and diverse options, making our recommendations both reliable and student-friendly.</a:t>
            </a:r>
          </a:p>
          <a:p>
            <a:pPr marL="0" lvl="0" indent="0" algn="l" rtl="0">
              <a:lnSpc>
                <a:spcPct val="110000"/>
              </a:lnSpc>
              <a:spcBef>
                <a:spcPts val="0"/>
              </a:spcBef>
              <a:spcAft>
                <a:spcPts val="0"/>
              </a:spcAft>
              <a:buNone/>
            </a:pPr>
            <a:endParaRPr lang="en-IN" sz="1050" dirty="0">
              <a:solidFill>
                <a:schemeClr val="tx1"/>
              </a:solidFill>
            </a:endParaRPr>
          </a:p>
          <a:p>
            <a:pPr marL="171450" lvl="0" indent="-171450" algn="l" rtl="0">
              <a:lnSpc>
                <a:spcPct val="110000"/>
              </a:lnSpc>
              <a:spcBef>
                <a:spcPts val="0"/>
              </a:spcBef>
              <a:spcAft>
                <a:spcPts val="0"/>
              </a:spcAft>
              <a:buSzPct val="120000"/>
              <a:buFont typeface="Arial" panose="020B0604020202020204" pitchFamily="34" charset="0"/>
              <a:buChar char="•"/>
            </a:pPr>
            <a:r>
              <a:rPr lang="en-IN" sz="1050" dirty="0">
                <a:solidFill>
                  <a:schemeClr val="tx1"/>
                </a:solidFill>
              </a:rPr>
              <a:t>How?</a:t>
            </a:r>
          </a:p>
          <a:p>
            <a:pPr marL="0" lvl="0" indent="0" algn="l" rtl="0">
              <a:lnSpc>
                <a:spcPct val="110000"/>
              </a:lnSpc>
              <a:spcBef>
                <a:spcPts val="0"/>
              </a:spcBef>
              <a:spcAft>
                <a:spcPts val="0"/>
              </a:spcAft>
              <a:buNone/>
            </a:pPr>
            <a:r>
              <a:rPr lang="en-IN" sz="1050" dirty="0">
                <a:solidFill>
                  <a:schemeClr val="tx1"/>
                </a:solidFill>
              </a:rPr>
              <a:t>The Python script </a:t>
            </a:r>
            <a:r>
              <a:rPr lang="en-IN" sz="1050" b="1" dirty="0">
                <a:solidFill>
                  <a:schemeClr val="tx1"/>
                </a:solidFill>
              </a:rPr>
              <a:t>scrapes restaurant data</a:t>
            </a:r>
            <a:r>
              <a:rPr lang="en-IN" sz="1050" dirty="0">
                <a:solidFill>
                  <a:schemeClr val="tx1"/>
                </a:solidFill>
              </a:rPr>
              <a:t> from a </a:t>
            </a:r>
            <a:r>
              <a:rPr lang="en-IN" sz="1050" dirty="0" err="1">
                <a:solidFill>
                  <a:schemeClr val="tx1"/>
                </a:solidFill>
              </a:rPr>
              <a:t>TravelTriangle</a:t>
            </a:r>
            <a:r>
              <a:rPr lang="en-IN" sz="1050" dirty="0">
                <a:solidFill>
                  <a:schemeClr val="tx1"/>
                </a:solidFill>
              </a:rPr>
              <a:t> blog page using </a:t>
            </a:r>
            <a:r>
              <a:rPr lang="en-IN" sz="1050" b="1" dirty="0">
                <a:solidFill>
                  <a:schemeClr val="tx1"/>
                </a:solidFill>
              </a:rPr>
              <a:t>requests</a:t>
            </a:r>
            <a:r>
              <a:rPr lang="en-IN" sz="1050" dirty="0">
                <a:solidFill>
                  <a:schemeClr val="tx1"/>
                </a:solidFill>
              </a:rPr>
              <a:t> and </a:t>
            </a:r>
            <a:r>
              <a:rPr lang="en-IN" sz="1050" b="1" dirty="0" err="1">
                <a:solidFill>
                  <a:schemeClr val="tx1"/>
                </a:solidFill>
              </a:rPr>
              <a:t>BeautifulSoup</a:t>
            </a:r>
            <a:r>
              <a:rPr lang="en-IN" sz="1050" dirty="0">
                <a:solidFill>
                  <a:schemeClr val="tx1"/>
                </a:solidFill>
              </a:rPr>
              <a:t>. It extracts restaurant names, descriptions, addresses, and opening hours while handling errors gracefully to ensure </a:t>
            </a:r>
            <a:r>
              <a:rPr lang="en-IN" sz="1050" b="1" dirty="0">
                <a:solidFill>
                  <a:schemeClr val="tx1"/>
                </a:solidFill>
              </a:rPr>
              <a:t>resilient web scraping</a:t>
            </a:r>
            <a:r>
              <a:rPr lang="en-IN" sz="1050" dirty="0">
                <a:solidFill>
                  <a:schemeClr val="tx1"/>
                </a:solidFill>
              </a:rPr>
              <a:t>. The extracted data is stored in a </a:t>
            </a:r>
            <a:r>
              <a:rPr lang="en-IN" sz="1050" b="1" dirty="0">
                <a:solidFill>
                  <a:schemeClr val="tx1"/>
                </a:solidFill>
              </a:rPr>
              <a:t>pandas </a:t>
            </a:r>
            <a:r>
              <a:rPr lang="en-IN" sz="1050" b="1" dirty="0" err="1">
                <a:solidFill>
                  <a:schemeClr val="tx1"/>
                </a:solidFill>
              </a:rPr>
              <a:t>DataFrame</a:t>
            </a:r>
            <a:r>
              <a:rPr lang="en-IN" sz="1050" dirty="0">
                <a:solidFill>
                  <a:schemeClr val="tx1"/>
                </a:solidFill>
              </a:rPr>
              <a:t> for easy analysis and display.</a:t>
            </a:r>
          </a:p>
          <a:p>
            <a:pPr marL="0" lvl="0" indent="0" algn="l" rtl="0">
              <a:lnSpc>
                <a:spcPct val="90000"/>
              </a:lnSpc>
              <a:spcBef>
                <a:spcPts val="0"/>
              </a:spcBef>
              <a:spcAft>
                <a:spcPts val="0"/>
              </a:spcAft>
              <a:buNone/>
            </a:pPr>
            <a:endParaRPr lang="en-IN" sz="1600" dirty="0"/>
          </a:p>
        </p:txBody>
      </p:sp>
      <p:sp>
        <p:nvSpPr>
          <p:cNvPr id="61" name="Google Shape;61;p14"/>
          <p:cNvSpPr txBox="1">
            <a:spLocks noGrp="1"/>
          </p:cNvSpPr>
          <p:nvPr>
            <p:ph type="body" idx="2"/>
          </p:nvPr>
        </p:nvSpPr>
        <p:spPr>
          <a:xfrm>
            <a:off x="4939500" y="786729"/>
            <a:ext cx="3837000" cy="4207302"/>
          </a:xfrm>
          <a:noFill/>
        </p:spPr>
        <p:txBody>
          <a:bodyPr spcFirstLastPara="1" wrap="square" lIns="91425" tIns="91425" rIns="91425" bIns="91425" anchor="t" anchorCtr="0">
            <a:normAutofit lnSpcReduction="10000"/>
          </a:bodyPr>
          <a:lstStyle/>
          <a:p>
            <a:pPr marL="0" lvl="0" indent="0" rtl="0">
              <a:spcBef>
                <a:spcPts val="0"/>
              </a:spcBef>
              <a:spcAft>
                <a:spcPts val="0"/>
              </a:spcAft>
              <a:buNone/>
            </a:pPr>
            <a:r>
              <a:rPr lang="en-IN" dirty="0">
                <a:solidFill>
                  <a:schemeClr val="tx1"/>
                </a:solidFill>
              </a:rPr>
              <a:t>Michelin starred Restaurants in San Francisco</a:t>
            </a:r>
          </a:p>
          <a:p>
            <a:pPr marL="0" lvl="0" indent="0" rtl="0">
              <a:spcBef>
                <a:spcPts val="0"/>
              </a:spcBef>
              <a:spcAft>
                <a:spcPts val="0"/>
              </a:spcAft>
              <a:buNone/>
            </a:pPr>
            <a:endParaRPr lang="en-IN" dirty="0">
              <a:solidFill>
                <a:schemeClr val="tx1"/>
              </a:solidFill>
            </a:endParaRPr>
          </a:p>
          <a:p>
            <a:pPr marL="171450" lvl="0" indent="-171450" rtl="0">
              <a:spcBef>
                <a:spcPts val="0"/>
              </a:spcBef>
              <a:spcAft>
                <a:spcPts val="0"/>
              </a:spcAft>
              <a:buFont typeface="Arial" panose="020B0604020202020204" pitchFamily="34" charset="0"/>
              <a:buChar char="•"/>
            </a:pPr>
            <a:r>
              <a:rPr lang="en-IN" sz="1050" dirty="0">
                <a:solidFill>
                  <a:schemeClr val="tx1"/>
                </a:solidFill>
              </a:rPr>
              <a:t>Why?</a:t>
            </a:r>
          </a:p>
          <a:p>
            <a:pPr marL="0" lvl="0" indent="0" rtl="0">
              <a:spcBef>
                <a:spcPts val="0"/>
              </a:spcBef>
              <a:spcAft>
                <a:spcPts val="0"/>
              </a:spcAft>
              <a:buNone/>
            </a:pPr>
            <a:r>
              <a:rPr lang="en-IN" sz="1050" dirty="0">
                <a:solidFill>
                  <a:schemeClr val="tx1"/>
                </a:solidFill>
              </a:rPr>
              <a:t>To check what all other new features we can provide in our software. Ex:- why should we restrict it only to international students, why not for the tourists?</a:t>
            </a:r>
          </a:p>
          <a:p>
            <a:pPr marL="0" lvl="0" indent="0" rtl="0">
              <a:spcBef>
                <a:spcPts val="0"/>
              </a:spcBef>
              <a:spcAft>
                <a:spcPts val="0"/>
              </a:spcAft>
              <a:buNone/>
            </a:pPr>
            <a:endParaRPr lang="en-IN" sz="1050" dirty="0">
              <a:solidFill>
                <a:schemeClr val="tx1"/>
              </a:solidFill>
            </a:endParaRPr>
          </a:p>
          <a:p>
            <a:pPr marL="171450" indent="-171450">
              <a:buFont typeface="Arial" panose="020B0604020202020204" pitchFamily="34" charset="0"/>
              <a:buChar char="•"/>
            </a:pPr>
            <a:r>
              <a:rPr lang="en" sz="1050" dirty="0">
                <a:solidFill>
                  <a:schemeClr val="tx1"/>
                </a:solidFill>
              </a:rPr>
              <a:t>What?</a:t>
            </a:r>
          </a:p>
          <a:p>
            <a:pPr marL="0" lvl="0" indent="0" rtl="0">
              <a:spcBef>
                <a:spcPts val="0"/>
              </a:spcBef>
              <a:spcAft>
                <a:spcPts val="0"/>
              </a:spcAft>
              <a:buNone/>
            </a:pPr>
            <a:r>
              <a:rPr lang="en-IN" sz="1050" dirty="0">
                <a:solidFill>
                  <a:schemeClr val="tx1"/>
                </a:solidFill>
              </a:rPr>
              <a:t>T</a:t>
            </a:r>
            <a:r>
              <a:rPr lang="en" sz="1050" dirty="0">
                <a:solidFill>
                  <a:schemeClr val="tx1"/>
                </a:solidFill>
              </a:rPr>
              <a:t>o check whether we can scrape a list of Michelin star restaurants in order to see if we can integrate that list into our software.</a:t>
            </a:r>
          </a:p>
          <a:p>
            <a:pPr marL="0" lvl="0" indent="0" rtl="0">
              <a:spcBef>
                <a:spcPts val="0"/>
              </a:spcBef>
              <a:spcAft>
                <a:spcPts val="0"/>
              </a:spcAft>
              <a:buNone/>
            </a:pPr>
            <a:endParaRPr lang="en" sz="1050" dirty="0">
              <a:solidFill>
                <a:schemeClr val="tx1"/>
              </a:solidFill>
            </a:endParaRPr>
          </a:p>
          <a:p>
            <a:pPr marL="171450" lvl="0" indent="-171450" rtl="0">
              <a:spcBef>
                <a:spcPts val="0"/>
              </a:spcBef>
              <a:spcAft>
                <a:spcPts val="0"/>
              </a:spcAft>
              <a:buFont typeface="Arial" panose="020B0604020202020204" pitchFamily="34" charset="0"/>
              <a:buChar char="•"/>
            </a:pPr>
            <a:r>
              <a:rPr lang="en" sz="1050" dirty="0">
                <a:solidFill>
                  <a:schemeClr val="tx1"/>
                </a:solidFill>
              </a:rPr>
              <a:t>How?</a:t>
            </a:r>
            <a:endParaRPr lang="en-IN" sz="1050" dirty="0">
              <a:solidFill>
                <a:schemeClr val="tx1"/>
              </a:solidFill>
            </a:endParaRPr>
          </a:p>
          <a:p>
            <a:pPr marL="0" lvl="0" indent="0" rtl="0">
              <a:spcBef>
                <a:spcPts val="0"/>
              </a:spcBef>
              <a:spcAft>
                <a:spcPts val="0"/>
              </a:spcAft>
              <a:buNone/>
            </a:pPr>
            <a:r>
              <a:rPr lang="en-IN" sz="1050" dirty="0">
                <a:solidFill>
                  <a:schemeClr val="tx1"/>
                </a:solidFill>
              </a:rPr>
              <a:t>By implementing web scraping, we efficiently extract data from websites, leveraging caching to store information locally. Using </a:t>
            </a:r>
            <a:r>
              <a:rPr lang="en-IN" sz="1050" b="1" dirty="0" err="1">
                <a:solidFill>
                  <a:schemeClr val="tx1"/>
                </a:solidFill>
              </a:rPr>
              <a:t>BeautifulSoup</a:t>
            </a:r>
            <a:r>
              <a:rPr lang="en-IN" sz="1050" dirty="0">
                <a:solidFill>
                  <a:schemeClr val="tx1"/>
                </a:solidFill>
              </a:rPr>
              <a:t>, we parse Wikipedia to retrieve Michelin-starred restaurant details, including names, cuisines, and addresses. This process enhances our platform’s accuracy and refines its recommendations.</a:t>
            </a:r>
            <a:endParaRPr lang="en" sz="105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5CB415BF-3AA6-4D05-7C1C-E8FB6D0E9679}"/>
            </a:ext>
          </a:extLst>
        </p:cNvPr>
        <p:cNvGrpSpPr/>
        <p:nvPr/>
      </p:nvGrpSpPr>
      <p:grpSpPr>
        <a:xfrm>
          <a:off x="0" y="0"/>
          <a:ext cx="0" cy="0"/>
          <a:chOff x="0" y="0"/>
          <a:chExt cx="0" cy="0"/>
        </a:xfrm>
      </p:grpSpPr>
      <p:sp>
        <p:nvSpPr>
          <p:cNvPr id="4" name="Google Shape;67;p15">
            <a:extLst>
              <a:ext uri="{FF2B5EF4-FFF2-40B4-BE49-F238E27FC236}">
                <a16:creationId xmlns:a16="http://schemas.microsoft.com/office/drawing/2014/main" id="{B792DACC-1B0D-E4FE-B8CE-8E892CB624E5}"/>
              </a:ext>
            </a:extLst>
          </p:cNvPr>
          <p:cNvSpPr txBox="1">
            <a:spLocks/>
          </p:cNvSpPr>
          <p:nvPr/>
        </p:nvSpPr>
        <p:spPr>
          <a:xfrm>
            <a:off x="267719" y="0"/>
            <a:ext cx="8520600" cy="572700"/>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IN" dirty="0"/>
              <a:t>Outcome from the extension</a:t>
            </a:r>
          </a:p>
        </p:txBody>
      </p:sp>
      <p:sp>
        <p:nvSpPr>
          <p:cNvPr id="8" name="Google Shape;68;p15">
            <a:extLst>
              <a:ext uri="{FF2B5EF4-FFF2-40B4-BE49-F238E27FC236}">
                <a16:creationId xmlns:a16="http://schemas.microsoft.com/office/drawing/2014/main" id="{33F51304-1378-A7DF-D516-43931C9EB828}"/>
              </a:ext>
            </a:extLst>
          </p:cNvPr>
          <p:cNvSpPr txBox="1">
            <a:spLocks/>
          </p:cNvSpPr>
          <p:nvPr/>
        </p:nvSpPr>
        <p:spPr>
          <a:xfrm>
            <a:off x="267719" y="305913"/>
            <a:ext cx="41055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pPr marL="0" indent="0" algn="l"/>
            <a:r>
              <a:rPr lang="en-IN" sz="900" dirty="0">
                <a:solidFill>
                  <a:schemeClr val="tx1"/>
                </a:solidFill>
              </a:rPr>
              <a:t>Wiki Page</a:t>
            </a:r>
          </a:p>
          <a:p>
            <a:pPr marL="0" indent="0" algn="l"/>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Results</a:t>
            </a:r>
          </a:p>
          <a:p>
            <a:pPr marL="0" indent="0" algn="l"/>
            <a:r>
              <a:rPr lang="en-IN" sz="900" dirty="0">
                <a:solidFill>
                  <a:schemeClr val="tx1"/>
                </a:solidFill>
              </a:rPr>
              <a:t>A set of Michelin stared restaurants have been scraped in order for tourists, who would like to have a fancy and exotic food experience.</a:t>
            </a:r>
          </a:p>
          <a:p>
            <a:pPr marL="0" indent="0" algn="l"/>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Benefits</a:t>
            </a:r>
          </a:p>
          <a:p>
            <a:pPr marL="228600" indent="-228600" algn="l">
              <a:buSzPct val="100000"/>
              <a:buFont typeface="+mj-lt"/>
              <a:buAutoNum type="alphaLcParenR"/>
            </a:pPr>
            <a:r>
              <a:rPr lang="en-IN" sz="900" b="1" dirty="0">
                <a:solidFill>
                  <a:schemeClr val="tx1"/>
                </a:solidFill>
              </a:rPr>
              <a:t>Centralized Information</a:t>
            </a:r>
            <a:r>
              <a:rPr lang="en-IN" sz="900" dirty="0">
                <a:solidFill>
                  <a:schemeClr val="tx1"/>
                </a:solidFill>
              </a:rPr>
              <a:t> – Tourists get a curated list of Michelin-starred restaurants in one place.</a:t>
            </a:r>
          </a:p>
          <a:p>
            <a:pPr marL="228600" indent="-228600" algn="l">
              <a:buSzPct val="100000"/>
              <a:buFont typeface="+mj-lt"/>
              <a:buAutoNum type="alphaLcParenR"/>
            </a:pPr>
            <a:r>
              <a:rPr lang="en-IN" sz="900" b="1" dirty="0">
                <a:solidFill>
                  <a:schemeClr val="tx1"/>
                </a:solidFill>
              </a:rPr>
              <a:t>Authenticity &amp; Trust</a:t>
            </a:r>
            <a:r>
              <a:rPr lang="en-IN" sz="900" dirty="0">
                <a:solidFill>
                  <a:schemeClr val="tx1"/>
                </a:solidFill>
              </a:rPr>
              <a:t> – Wikipedia is a reliable source for structured data, enhancing credibility.</a:t>
            </a:r>
          </a:p>
          <a:p>
            <a:pPr marL="228600" indent="-228600" algn="l">
              <a:buSzPct val="100000"/>
              <a:buFont typeface="+mj-lt"/>
              <a:buAutoNum type="alphaLcParenR"/>
            </a:pPr>
            <a:r>
              <a:rPr lang="en-IN" sz="900" b="1" dirty="0">
                <a:solidFill>
                  <a:schemeClr val="tx1"/>
                </a:solidFill>
              </a:rPr>
              <a:t>Time-Saving</a:t>
            </a:r>
            <a:r>
              <a:rPr lang="en-IN" sz="900" dirty="0">
                <a:solidFill>
                  <a:schemeClr val="tx1"/>
                </a:solidFill>
              </a:rPr>
              <a:t> – Reduces the need for tourists to browse multiple sources for high-end dining options.</a:t>
            </a:r>
          </a:p>
          <a:p>
            <a:pPr marL="0" indent="0" algn="l"/>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Improvements</a:t>
            </a:r>
          </a:p>
          <a:p>
            <a:pPr marL="228600" indent="-228600" algn="l">
              <a:buSzPct val="100000"/>
              <a:buFont typeface="+mj-lt"/>
              <a:buAutoNum type="alphaLcParenR"/>
            </a:pPr>
            <a:r>
              <a:rPr lang="en-IN" sz="900" b="1" dirty="0">
                <a:solidFill>
                  <a:schemeClr val="tx1"/>
                </a:solidFill>
              </a:rPr>
              <a:t>Live Updates</a:t>
            </a:r>
            <a:r>
              <a:rPr lang="en-IN" sz="900" dirty="0">
                <a:solidFill>
                  <a:schemeClr val="tx1"/>
                </a:solidFill>
              </a:rPr>
              <a:t> – Integrate restaurant websites or APIs to check real-time availability and menu updates</a:t>
            </a:r>
          </a:p>
          <a:p>
            <a:pPr marL="228600" indent="-228600" algn="l">
              <a:buSzPct val="100000"/>
              <a:buFont typeface="+mj-lt"/>
              <a:buAutoNum type="alphaLcParenR"/>
            </a:pPr>
            <a:r>
              <a:rPr lang="en-IN" sz="900" b="1" dirty="0">
                <a:solidFill>
                  <a:schemeClr val="tx1"/>
                </a:solidFill>
              </a:rPr>
              <a:t>Nearby Attractions</a:t>
            </a:r>
            <a:r>
              <a:rPr lang="en-IN" sz="900" dirty="0">
                <a:solidFill>
                  <a:schemeClr val="tx1"/>
                </a:solidFill>
              </a:rPr>
              <a:t> – Show landmarks or events near the restaurant to enhance the dining experience.</a:t>
            </a:r>
          </a:p>
        </p:txBody>
      </p:sp>
      <p:sp>
        <p:nvSpPr>
          <p:cNvPr id="12" name="Google Shape;68;p15">
            <a:extLst>
              <a:ext uri="{FF2B5EF4-FFF2-40B4-BE49-F238E27FC236}">
                <a16:creationId xmlns:a16="http://schemas.microsoft.com/office/drawing/2014/main" id="{B4A99FDB-8D0C-CC9B-A7E5-072B7EFA5E77}"/>
              </a:ext>
            </a:extLst>
          </p:cNvPr>
          <p:cNvSpPr txBox="1">
            <a:spLocks/>
          </p:cNvSpPr>
          <p:nvPr/>
        </p:nvSpPr>
        <p:spPr>
          <a:xfrm>
            <a:off x="4770781" y="305913"/>
            <a:ext cx="41055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pPr marL="0" indent="0" algn="l"/>
            <a:r>
              <a:rPr lang="en-IN" sz="900" dirty="0" err="1">
                <a:solidFill>
                  <a:schemeClr val="tx1"/>
                </a:solidFill>
              </a:rPr>
              <a:t>TravelTriangle</a:t>
            </a:r>
            <a:endParaRPr lang="en-IN" sz="900" dirty="0">
              <a:solidFill>
                <a:schemeClr val="tx1"/>
              </a:solidFill>
            </a:endParaRPr>
          </a:p>
          <a:p>
            <a:pPr marL="0" indent="0" algn="l"/>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Results</a:t>
            </a:r>
          </a:p>
          <a:p>
            <a:pPr marL="0" indent="0" algn="l"/>
            <a:r>
              <a:rPr lang="en-IN" sz="900" dirty="0">
                <a:solidFill>
                  <a:schemeClr val="tx1"/>
                </a:solidFill>
              </a:rPr>
              <a:t>A set of affordable restaurants which can be used by tourists when they are new to a place.</a:t>
            </a:r>
          </a:p>
          <a:p>
            <a:pPr marL="0" indent="0" algn="l"/>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Benefits</a:t>
            </a:r>
          </a:p>
          <a:p>
            <a:pPr marL="228600" indent="-228600" algn="l">
              <a:buSzPct val="100000"/>
              <a:buFont typeface="+mj-lt"/>
              <a:buAutoNum type="alphaLcParenR"/>
            </a:pPr>
            <a:r>
              <a:rPr lang="en-IN" sz="900" b="1" dirty="0">
                <a:solidFill>
                  <a:schemeClr val="tx1"/>
                </a:solidFill>
              </a:rPr>
              <a:t>Comprehensive Restaurant Data Collection </a:t>
            </a:r>
            <a:r>
              <a:rPr lang="en-IN" sz="900" dirty="0">
                <a:solidFill>
                  <a:schemeClr val="tx1"/>
                </a:solidFill>
              </a:rPr>
              <a:t>- capture local favourites and budget-friendly options that Michelin ratings might not include.</a:t>
            </a:r>
          </a:p>
          <a:p>
            <a:pPr marL="228600" indent="-228600" algn="l">
              <a:buSzPct val="100000"/>
              <a:buFont typeface="+mj-lt"/>
              <a:buAutoNum type="alphaLcParenR"/>
            </a:pPr>
            <a:r>
              <a:rPr lang="en-IN" sz="900" b="1" dirty="0">
                <a:solidFill>
                  <a:schemeClr val="tx1"/>
                </a:solidFill>
              </a:rPr>
              <a:t>Accuracy Check </a:t>
            </a:r>
            <a:r>
              <a:rPr lang="en-IN" sz="900" dirty="0">
                <a:solidFill>
                  <a:schemeClr val="tx1"/>
                </a:solidFill>
              </a:rPr>
              <a:t>- Helps </a:t>
            </a:r>
            <a:r>
              <a:rPr lang="en-IN" sz="900" dirty="0">
                <a:solidFill>
                  <a:schemeClr val="tx1"/>
                </a:solidFill>
                <a:latin typeface="+mj-lt"/>
              </a:rPr>
              <a:t>compare platform-recommended restaurants vs. TravelTriangle’s listings to check for consistency and reliability.</a:t>
            </a:r>
          </a:p>
          <a:p>
            <a:pPr marL="228600" indent="-228600" algn="l">
              <a:buSzPct val="100000"/>
              <a:buFont typeface="+mj-lt"/>
              <a:buAutoNum type="alphaLcParenR"/>
            </a:pPr>
            <a:r>
              <a:rPr lang="en-IN" sz="900" b="1" dirty="0">
                <a:solidFill>
                  <a:schemeClr val="tx1"/>
                </a:solidFill>
              </a:rPr>
              <a:t>Competitive Analys</a:t>
            </a:r>
            <a:r>
              <a:rPr lang="en-IN" sz="900" dirty="0">
                <a:solidFill>
                  <a:schemeClr val="tx1"/>
                </a:solidFill>
              </a:rPr>
              <a:t>is</a:t>
            </a:r>
            <a:r>
              <a:rPr lang="en-IN" sz="900" dirty="0">
                <a:solidFill>
                  <a:schemeClr val="tx1"/>
                </a:solidFill>
                <a:latin typeface="+mj-lt"/>
              </a:rPr>
              <a:t> - </a:t>
            </a:r>
            <a:r>
              <a:rPr lang="en-IN" sz="900" dirty="0">
                <a:solidFill>
                  <a:schemeClr val="tx1"/>
                </a:solidFill>
              </a:rPr>
              <a:t>Helps analyse restaurant popularity trends by scraping different sources.</a:t>
            </a:r>
            <a:endParaRPr lang="en-IN" sz="900" dirty="0">
              <a:solidFill>
                <a:schemeClr val="tx1"/>
              </a:solidFill>
              <a:latin typeface="+mj-lt"/>
            </a:endParaRPr>
          </a:p>
          <a:p>
            <a:pPr marL="0" indent="0" algn="l">
              <a:buSzPct val="100000"/>
            </a:pPr>
            <a:endParaRPr lang="en-IN" sz="900" dirty="0">
              <a:solidFill>
                <a:schemeClr val="tx1"/>
              </a:solidFill>
            </a:endParaRPr>
          </a:p>
          <a:p>
            <a:pPr marL="171450" indent="-171450" algn="l">
              <a:buSzPct val="120000"/>
              <a:buFont typeface="Arial" panose="020B0604020202020204" pitchFamily="34" charset="0"/>
              <a:buChar char="•"/>
            </a:pPr>
            <a:r>
              <a:rPr lang="en-IN" sz="900" dirty="0">
                <a:solidFill>
                  <a:schemeClr val="tx1"/>
                </a:solidFill>
              </a:rPr>
              <a:t>Improvements</a:t>
            </a:r>
          </a:p>
          <a:p>
            <a:pPr marL="228600" indent="-228600" algn="l">
              <a:buSzPct val="100000"/>
              <a:buFont typeface="+mj-lt"/>
              <a:buAutoNum type="alphaLcParenR"/>
            </a:pPr>
            <a:r>
              <a:rPr lang="en-IN" sz="900" b="1" dirty="0">
                <a:solidFill>
                  <a:schemeClr val="tx1"/>
                </a:solidFill>
              </a:rPr>
              <a:t>Automate Daily Scraping </a:t>
            </a:r>
            <a:r>
              <a:rPr lang="en-IN" sz="900" dirty="0">
                <a:solidFill>
                  <a:schemeClr val="tx1"/>
                </a:solidFill>
              </a:rPr>
              <a:t>– Using a cloud-based solution to run the scraper at scheduled intervals.</a:t>
            </a:r>
          </a:p>
          <a:p>
            <a:pPr marL="228600" indent="-228600" algn="l">
              <a:buSzPct val="100000"/>
              <a:buFont typeface="+mj-lt"/>
              <a:buAutoNum type="alphaLcParenR"/>
            </a:pPr>
            <a:r>
              <a:rPr lang="en-IN" sz="900" b="1" dirty="0">
                <a:solidFill>
                  <a:schemeClr val="tx1"/>
                </a:solidFill>
              </a:rPr>
              <a:t>Build a Recommendation System</a:t>
            </a:r>
            <a:r>
              <a:rPr lang="en-IN" sz="900" dirty="0">
                <a:solidFill>
                  <a:schemeClr val="tx1"/>
                </a:solidFill>
              </a:rPr>
              <a:t> - Use collaborative filtering &amp; content-based filtering to suggest personalized restaurant choices.</a:t>
            </a:r>
          </a:p>
        </p:txBody>
      </p:sp>
      <p:pic>
        <p:nvPicPr>
          <p:cNvPr id="2" name="DDR-OP(1).mp4">
            <a:hlinkClick r:id="" action="ppaction://media"/>
            <a:extLst>
              <a:ext uri="{FF2B5EF4-FFF2-40B4-BE49-F238E27FC236}">
                <a16:creationId xmlns:a16="http://schemas.microsoft.com/office/drawing/2014/main" id="{37E946E6-00FF-DBE6-C2FE-7A25754D5EC2}"/>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981191" y="3070868"/>
            <a:ext cx="3684679" cy="2072632"/>
          </a:xfrm>
          <a:prstGeom prst="rect">
            <a:avLst/>
          </a:prstGeom>
        </p:spPr>
      </p:pic>
      <p:pic>
        <p:nvPicPr>
          <p:cNvPr id="3" name="DDR-OP(2).mp4">
            <a:hlinkClick r:id="" action="ppaction://media"/>
            <a:extLst>
              <a:ext uri="{FF2B5EF4-FFF2-40B4-BE49-F238E27FC236}">
                <a16:creationId xmlns:a16="http://schemas.microsoft.com/office/drawing/2014/main" id="{89B2B721-39F8-371F-82F6-71AFB7C11594}"/>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449612" y="3070869"/>
            <a:ext cx="3684679" cy="2072632"/>
          </a:xfrm>
          <a:prstGeom prst="rect">
            <a:avLst/>
          </a:prstGeom>
        </p:spPr>
      </p:pic>
    </p:spTree>
    <p:extLst>
      <p:ext uri="{BB962C8B-B14F-4D97-AF65-F5344CB8AC3E}">
        <p14:creationId xmlns:p14="http://schemas.microsoft.com/office/powerpoint/2010/main" val="8597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56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92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seq concurrent="1" nextAc="seek">
              <p:cTn id="12" restart="whenNotActive" fill="hold" evtFilter="cancelBubble" nodeType="interactiveSeq">
                <p:stCondLst>
                  <p:cond evt="onClick" delay="0">
                    <p:tgtEl>
                      <p:spTgt spid="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2"/>
                                        </p:tgtEl>
                                      </p:cBhvr>
                                    </p:cmd>
                                  </p:childTnLst>
                                </p:cTn>
                              </p:par>
                            </p:childTnLst>
                          </p:cTn>
                        </p:par>
                      </p:childTnLst>
                    </p:cTn>
                  </p:par>
                </p:childTnLst>
              </p:cTn>
              <p:nextCondLst>
                <p:cond evt="onClick" delay="0">
                  <p:tgtEl>
                    <p:spTgt spid="2"/>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586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Challenges</a:t>
            </a:r>
            <a:endParaRPr sz="2400" dirty="0"/>
          </a:p>
        </p:txBody>
      </p:sp>
      <p:sp>
        <p:nvSpPr>
          <p:cNvPr id="76" name="Google Shape;76;p16"/>
          <p:cNvSpPr txBox="1">
            <a:spLocks noGrp="1"/>
          </p:cNvSpPr>
          <p:nvPr>
            <p:ph type="body" idx="1"/>
          </p:nvPr>
        </p:nvSpPr>
        <p:spPr>
          <a:xfrm>
            <a:off x="311700" y="731375"/>
            <a:ext cx="8520600" cy="1629219"/>
          </a:xfrm>
          <a:prstGeom prst="rect">
            <a:avLst/>
          </a:prstGeom>
          <a:solidFill>
            <a:schemeClr val="bg1">
              <a:lumMod val="95000"/>
            </a:schemeClr>
          </a:solidFill>
        </p:spPr>
        <p:txBody>
          <a:bodyPr spcFirstLastPara="1" wrap="square" lIns="91425" tIns="91425" rIns="91425" bIns="91425" anchor="t" anchorCtr="0">
            <a:noAutofit/>
          </a:bodyPr>
          <a:lstStyle/>
          <a:p>
            <a:pPr marL="228600" lvl="0" indent="-228600" algn="l" rtl="0">
              <a:spcBef>
                <a:spcPts val="0"/>
              </a:spcBef>
              <a:spcAft>
                <a:spcPts val="1200"/>
              </a:spcAft>
              <a:buSzPct val="100000"/>
              <a:buFont typeface="+mj-lt"/>
              <a:buAutoNum type="arabicPeriod"/>
            </a:pPr>
            <a:r>
              <a:rPr lang="en-US" sz="1050" b="1" dirty="0">
                <a:solidFill>
                  <a:schemeClr val="tx1"/>
                </a:solidFill>
              </a:rPr>
              <a:t>All websites can’t be scraped- </a:t>
            </a:r>
            <a:r>
              <a:rPr lang="en-IN" sz="1050" dirty="0">
                <a:solidFill>
                  <a:schemeClr val="tx1"/>
                </a:solidFill>
              </a:rPr>
              <a:t>Some websites implement measures such as CAPTCHAs, bot detection (Cloudflare, Akamai, etc.), or JavaScript rendering that prevent automated scrapers from accessing their content.</a:t>
            </a:r>
            <a:endParaRPr lang="en-US" sz="1050" dirty="0">
              <a:solidFill>
                <a:schemeClr val="tx1"/>
              </a:solidFill>
            </a:endParaRPr>
          </a:p>
          <a:p>
            <a:pPr marL="228600" lvl="0" indent="-228600" algn="l" rtl="0">
              <a:spcBef>
                <a:spcPts val="0"/>
              </a:spcBef>
              <a:spcAft>
                <a:spcPts val="1200"/>
              </a:spcAft>
              <a:buSzPct val="100000"/>
              <a:buFont typeface="+mj-lt"/>
              <a:buAutoNum type="arabicPeriod"/>
            </a:pPr>
            <a:r>
              <a:rPr lang="en-US" sz="1050" b="1" dirty="0">
                <a:solidFill>
                  <a:schemeClr val="tx1"/>
                </a:solidFill>
              </a:rPr>
              <a:t>Limitations to what we can scrape- </a:t>
            </a:r>
            <a:r>
              <a:rPr lang="en-IN" sz="1050" dirty="0">
                <a:solidFill>
                  <a:schemeClr val="tx1"/>
                </a:solidFill>
              </a:rPr>
              <a:t>Not all websites present data in an easy-to-extract format. Some use nested HTML, encrypted JavaScript, or obfuscated elements to make scraping difficult.</a:t>
            </a:r>
            <a:endParaRPr lang="en-US" sz="1050" dirty="0">
              <a:solidFill>
                <a:schemeClr val="tx1"/>
              </a:solidFill>
            </a:endParaRPr>
          </a:p>
          <a:p>
            <a:pPr marL="228600" lvl="0" indent="-228600" algn="l" rtl="0">
              <a:spcBef>
                <a:spcPts val="0"/>
              </a:spcBef>
              <a:spcAft>
                <a:spcPts val="1200"/>
              </a:spcAft>
              <a:buSzPct val="100000"/>
              <a:buFont typeface="+mj-lt"/>
              <a:buAutoNum type="arabicPeriod"/>
            </a:pPr>
            <a:r>
              <a:rPr lang="en-US" sz="1050" b="1" dirty="0">
                <a:solidFill>
                  <a:schemeClr val="tx1"/>
                </a:solidFill>
              </a:rPr>
              <a:t>Unlike API we can’t retrieve whatever data we want- </a:t>
            </a:r>
            <a:r>
              <a:rPr lang="en-IN" sz="1050" dirty="0">
                <a:solidFill>
                  <a:schemeClr val="tx1"/>
                </a:solidFill>
              </a:rPr>
              <a:t>APIs are optimized for data retrieval, whereas web scraping requires parsing HTML, handling errors, and dealing with unpredictable changes in website structure. </a:t>
            </a:r>
            <a:endParaRPr sz="1050" dirty="0">
              <a:solidFill>
                <a:schemeClr val="tx1"/>
              </a:solidFill>
            </a:endParaRPr>
          </a:p>
        </p:txBody>
      </p:sp>
      <p:sp>
        <p:nvSpPr>
          <p:cNvPr id="2" name="Google Shape;75;p16">
            <a:extLst>
              <a:ext uri="{FF2B5EF4-FFF2-40B4-BE49-F238E27FC236}">
                <a16:creationId xmlns:a16="http://schemas.microsoft.com/office/drawing/2014/main" id="{2B84BF2B-8E0A-5884-435D-45A9CBC6E3FB}"/>
              </a:ext>
            </a:extLst>
          </p:cNvPr>
          <p:cNvSpPr txBox="1">
            <a:spLocks/>
          </p:cNvSpPr>
          <p:nvPr/>
        </p:nvSpPr>
        <p:spPr>
          <a:xfrm>
            <a:off x="245269" y="2503769"/>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dirty="0"/>
              <a:t>Future works</a:t>
            </a:r>
          </a:p>
        </p:txBody>
      </p:sp>
      <p:sp>
        <p:nvSpPr>
          <p:cNvPr id="3" name="Google Shape;76;p16">
            <a:extLst>
              <a:ext uri="{FF2B5EF4-FFF2-40B4-BE49-F238E27FC236}">
                <a16:creationId xmlns:a16="http://schemas.microsoft.com/office/drawing/2014/main" id="{1D0B7318-24C4-B14D-E437-6CE7CFD0141E}"/>
              </a:ext>
            </a:extLst>
          </p:cNvPr>
          <p:cNvSpPr txBox="1">
            <a:spLocks/>
          </p:cNvSpPr>
          <p:nvPr/>
        </p:nvSpPr>
        <p:spPr>
          <a:xfrm>
            <a:off x="311700" y="3219644"/>
            <a:ext cx="8520600" cy="1419275"/>
          </a:xfrm>
          <a:prstGeom prst="rect">
            <a:avLst/>
          </a:prstGeom>
          <a:solidFill>
            <a:schemeClr val="bg1">
              <a:lumMod val="9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28600" indent="-228600">
              <a:spcAft>
                <a:spcPts val="1200"/>
              </a:spcAft>
              <a:buSzPct val="100000"/>
              <a:buFont typeface="+mj-lt"/>
              <a:buAutoNum type="arabicPeriod"/>
            </a:pPr>
            <a:r>
              <a:rPr lang="en-IN" sz="1050" b="1" dirty="0">
                <a:solidFill>
                  <a:schemeClr val="tx1"/>
                </a:solidFill>
              </a:rPr>
              <a:t>Integrating Web Scraper with a REST API- </a:t>
            </a:r>
            <a:r>
              <a:rPr lang="en-IN" sz="1050" dirty="0">
                <a:solidFill>
                  <a:schemeClr val="tx1"/>
                </a:solidFill>
              </a:rPr>
              <a:t>Web scraping and REST APIs can be combined to create a robust data extraction and retrieval system. This integration enables a structured, scalable, and efficient way to access data that is not readily available through standard APIs.</a:t>
            </a:r>
          </a:p>
          <a:p>
            <a:pPr marL="228600" indent="-228600">
              <a:spcAft>
                <a:spcPts val="1200"/>
              </a:spcAft>
              <a:buSzPct val="100000"/>
              <a:buFont typeface="+mj-lt"/>
              <a:buAutoNum type="arabicPeriod"/>
            </a:pPr>
            <a:r>
              <a:rPr lang="en-IN" sz="1050" b="1" dirty="0">
                <a:solidFill>
                  <a:schemeClr val="tx1"/>
                </a:solidFill>
              </a:rPr>
              <a:t>Data Verification - </a:t>
            </a:r>
            <a:r>
              <a:rPr lang="en-IN" sz="1050" dirty="0">
                <a:solidFill>
                  <a:schemeClr val="tx1"/>
                </a:solidFill>
              </a:rPr>
              <a:t>Integrating web scraping and APIs provides a robust way to verify and validate data by comparing API responses with data scraped from third-party sources. This ensures data accuracy, consistency, and reliability before using it in critical applications such as financial services, market research, or e-commerce.</a:t>
            </a:r>
            <a:endParaRPr lang="en-US" sz="105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D21F-9FFE-0A6E-8D40-493FDB4902AE}"/>
              </a:ext>
            </a:extLst>
          </p:cNvPr>
          <p:cNvSpPr>
            <a:spLocks noGrp="1"/>
          </p:cNvSpPr>
          <p:nvPr>
            <p:ph type="title"/>
          </p:nvPr>
        </p:nvSpPr>
        <p:spPr>
          <a:xfrm>
            <a:off x="2321570" y="2118406"/>
            <a:ext cx="4960380" cy="906687"/>
          </a:xfrm>
        </p:spPr>
        <p:txBody>
          <a:bodyPr>
            <a:noAutofit/>
          </a:bodyPr>
          <a:lstStyle/>
          <a:p>
            <a:r>
              <a:rPr lang="en-US" sz="5400" dirty="0"/>
              <a:t>THANK YOU!</a:t>
            </a:r>
          </a:p>
        </p:txBody>
      </p:sp>
    </p:spTree>
    <p:extLst>
      <p:ext uri="{BB962C8B-B14F-4D97-AF65-F5344CB8AC3E}">
        <p14:creationId xmlns:p14="http://schemas.microsoft.com/office/powerpoint/2010/main" val="33310757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732</Words>
  <Application>Microsoft Macintosh PowerPoint</Application>
  <PresentationFormat>On-screen Show (16:9)</PresentationFormat>
  <Paragraphs>64</Paragraphs>
  <Slides>5</Slides>
  <Notes>4</Notes>
  <HiddenSlides>0</HiddenSlides>
  <MMClips>2</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PowerPoint Presentation</vt:lpstr>
      <vt:lpstr>Extensions proposed</vt:lpstr>
      <vt:lpstr>PowerPoint Presentation</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Varun Prasanna Rao</cp:lastModifiedBy>
  <cp:revision>11</cp:revision>
  <dcterms:modified xsi:type="dcterms:W3CDTF">2025-03-08T18:29:46Z</dcterms:modified>
</cp:coreProperties>
</file>