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81" r:id="rId3"/>
    <p:sldId id="256" r:id="rId4"/>
    <p:sldId id="284" r:id="rId5"/>
    <p:sldId id="273" r:id="rId6"/>
    <p:sldId id="274" r:id="rId7"/>
    <p:sldId id="285" r:id="rId8"/>
    <p:sldId id="287" r:id="rId9"/>
    <p:sldId id="289" r:id="rId10"/>
    <p:sldId id="275" r:id="rId11"/>
    <p:sldId id="288" r:id="rId12"/>
    <p:sldId id="290" r:id="rId13"/>
    <p:sldId id="282" r:id="rId14"/>
    <p:sldId id="291"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90" autoAdjust="0"/>
  </p:normalViewPr>
  <p:slideViewPr>
    <p:cSldViewPr snapToGrid="0">
      <p:cViewPr varScale="1">
        <p:scale>
          <a:sx n="59" d="100"/>
          <a:sy n="59" d="100"/>
        </p:scale>
        <p:origin x="756" y="5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DAB5B7-181D-406E-8AB2-2513E784193E}" type="datetimeFigureOut">
              <a:rPr lang="en-IN" smtClean="0"/>
              <a:t>12-04-2025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58E20B-6E57-429A-91C7-A09A6C8D0BE5}" type="slidenum">
              <a:rPr lang="en-IN" smtClean="0"/>
              <a:t>‹#›</a:t>
            </a:fld>
            <a:endParaRPr lang="en-IN"/>
          </a:p>
        </p:txBody>
      </p:sp>
    </p:spTree>
    <p:extLst>
      <p:ext uri="{BB962C8B-B14F-4D97-AF65-F5344CB8AC3E}">
        <p14:creationId xmlns:p14="http://schemas.microsoft.com/office/powerpoint/2010/main" val="2506385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A58E20B-6E57-429A-91C7-A09A6C8D0BE5}" type="slidenum">
              <a:rPr lang="en-IN" smtClean="0"/>
              <a:t>1</a:t>
            </a:fld>
            <a:endParaRPr lang="en-IN"/>
          </a:p>
        </p:txBody>
      </p:sp>
    </p:spTree>
    <p:extLst>
      <p:ext uri="{BB962C8B-B14F-4D97-AF65-F5344CB8AC3E}">
        <p14:creationId xmlns:p14="http://schemas.microsoft.com/office/powerpoint/2010/main" val="490604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A58E20B-6E57-429A-91C7-A09A6C8D0BE5}" type="slidenum">
              <a:rPr lang="en-IN" smtClean="0"/>
              <a:t>2</a:t>
            </a:fld>
            <a:endParaRPr lang="en-IN"/>
          </a:p>
        </p:txBody>
      </p:sp>
    </p:spTree>
    <p:extLst>
      <p:ext uri="{BB962C8B-B14F-4D97-AF65-F5344CB8AC3E}">
        <p14:creationId xmlns:p14="http://schemas.microsoft.com/office/powerpoint/2010/main" val="1412431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A58E20B-6E57-429A-91C7-A09A6C8D0BE5}" type="slidenum">
              <a:rPr lang="en-IN" smtClean="0"/>
              <a:t>5</a:t>
            </a:fld>
            <a:endParaRPr lang="en-IN"/>
          </a:p>
        </p:txBody>
      </p:sp>
    </p:spTree>
    <p:extLst>
      <p:ext uri="{BB962C8B-B14F-4D97-AF65-F5344CB8AC3E}">
        <p14:creationId xmlns:p14="http://schemas.microsoft.com/office/powerpoint/2010/main" val="1611937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A58E20B-6E57-429A-91C7-A09A6C8D0BE5}" type="slidenum">
              <a:rPr lang="en-IN" smtClean="0"/>
              <a:t>6</a:t>
            </a:fld>
            <a:endParaRPr lang="en-IN"/>
          </a:p>
        </p:txBody>
      </p:sp>
    </p:spTree>
    <p:extLst>
      <p:ext uri="{BB962C8B-B14F-4D97-AF65-F5344CB8AC3E}">
        <p14:creationId xmlns:p14="http://schemas.microsoft.com/office/powerpoint/2010/main" val="1330711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F074A-237E-9FC2-91BF-9AB8A8269A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D73DF0-BD2B-13AE-7733-A3A104972F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ACC913-74D6-54D4-4787-645EB23ED794}"/>
              </a:ext>
            </a:extLst>
          </p:cNvPr>
          <p:cNvSpPr>
            <a:spLocks noGrp="1"/>
          </p:cNvSpPr>
          <p:nvPr>
            <p:ph type="dt" sz="half" idx="10"/>
          </p:nvPr>
        </p:nvSpPr>
        <p:spPr/>
        <p:txBody>
          <a:bodyPr/>
          <a:lstStyle/>
          <a:p>
            <a:fld id="{878AB70C-E337-4A96-BC42-1E476DAED4D7}" type="datetime1">
              <a:rPr lang="en-IN" smtClean="0"/>
              <a:t>12-04-2025</a:t>
            </a:fld>
            <a:endParaRPr lang="en-IN"/>
          </a:p>
        </p:txBody>
      </p:sp>
      <p:sp>
        <p:nvSpPr>
          <p:cNvPr id="5" name="Footer Placeholder 4">
            <a:extLst>
              <a:ext uri="{FF2B5EF4-FFF2-40B4-BE49-F238E27FC236}">
                <a16:creationId xmlns:a16="http://schemas.microsoft.com/office/drawing/2014/main" id="{354CB71E-8A7B-082A-6B31-0F1355F9DD78}"/>
              </a:ext>
            </a:extLst>
          </p:cNvPr>
          <p:cNvSpPr>
            <a:spLocks noGrp="1"/>
          </p:cNvSpPr>
          <p:nvPr>
            <p:ph type="ftr" sz="quarter" idx="11"/>
          </p:nvPr>
        </p:nvSpPr>
        <p:spPr/>
        <p:txBody>
          <a:bodyPr/>
          <a:lstStyle/>
          <a:p>
            <a:r>
              <a:rPr lang="en-US"/>
              <a:t>Plant Disease Prediction using Deep Learning</a:t>
            </a:r>
            <a:endParaRPr lang="en-IN"/>
          </a:p>
        </p:txBody>
      </p:sp>
      <p:sp>
        <p:nvSpPr>
          <p:cNvPr id="6" name="Slide Number Placeholder 5">
            <a:extLst>
              <a:ext uri="{FF2B5EF4-FFF2-40B4-BE49-F238E27FC236}">
                <a16:creationId xmlns:a16="http://schemas.microsoft.com/office/drawing/2014/main" id="{F127872F-CF10-3AA2-8525-DC17BA3866E2}"/>
              </a:ext>
            </a:extLst>
          </p:cNvPr>
          <p:cNvSpPr>
            <a:spLocks noGrp="1"/>
          </p:cNvSpPr>
          <p:nvPr>
            <p:ph type="sldNum" sz="quarter" idx="12"/>
          </p:nvPr>
        </p:nvSpPr>
        <p:spPr/>
        <p:txBody>
          <a:bodyPr/>
          <a:lstStyle/>
          <a:p>
            <a:fld id="{21B281D8-097D-4A05-8FD3-D9CFBA787683}" type="slidenum">
              <a:rPr lang="en-IN" smtClean="0"/>
              <a:t>‹#›</a:t>
            </a:fld>
            <a:endParaRPr lang="en-IN"/>
          </a:p>
        </p:txBody>
      </p:sp>
    </p:spTree>
    <p:extLst>
      <p:ext uri="{BB962C8B-B14F-4D97-AF65-F5344CB8AC3E}">
        <p14:creationId xmlns:p14="http://schemas.microsoft.com/office/powerpoint/2010/main" val="2556525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4A95A-4037-3DB0-00ED-275022434E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504A55-81CE-8C64-5DD9-A93D1B8D5C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5F97F9-249F-12C8-DEDF-969A98D251A4}"/>
              </a:ext>
            </a:extLst>
          </p:cNvPr>
          <p:cNvSpPr>
            <a:spLocks noGrp="1"/>
          </p:cNvSpPr>
          <p:nvPr>
            <p:ph type="dt" sz="half" idx="10"/>
          </p:nvPr>
        </p:nvSpPr>
        <p:spPr/>
        <p:txBody>
          <a:bodyPr/>
          <a:lstStyle/>
          <a:p>
            <a:fld id="{04E40741-8D14-4DD2-B7BE-3CBEDD276837}" type="datetime1">
              <a:rPr lang="en-IN" smtClean="0"/>
              <a:t>12-04-2025</a:t>
            </a:fld>
            <a:endParaRPr lang="en-IN"/>
          </a:p>
        </p:txBody>
      </p:sp>
      <p:sp>
        <p:nvSpPr>
          <p:cNvPr id="5" name="Footer Placeholder 4">
            <a:extLst>
              <a:ext uri="{FF2B5EF4-FFF2-40B4-BE49-F238E27FC236}">
                <a16:creationId xmlns:a16="http://schemas.microsoft.com/office/drawing/2014/main" id="{EBF15CA7-BAB6-73A5-7C8B-E01C90972FB3}"/>
              </a:ext>
            </a:extLst>
          </p:cNvPr>
          <p:cNvSpPr>
            <a:spLocks noGrp="1"/>
          </p:cNvSpPr>
          <p:nvPr>
            <p:ph type="ftr" sz="quarter" idx="11"/>
          </p:nvPr>
        </p:nvSpPr>
        <p:spPr/>
        <p:txBody>
          <a:bodyPr/>
          <a:lstStyle/>
          <a:p>
            <a:r>
              <a:rPr lang="en-US"/>
              <a:t>Plant Disease Prediction using Deep Learning</a:t>
            </a:r>
            <a:endParaRPr lang="en-IN"/>
          </a:p>
        </p:txBody>
      </p:sp>
      <p:sp>
        <p:nvSpPr>
          <p:cNvPr id="6" name="Slide Number Placeholder 5">
            <a:extLst>
              <a:ext uri="{FF2B5EF4-FFF2-40B4-BE49-F238E27FC236}">
                <a16:creationId xmlns:a16="http://schemas.microsoft.com/office/drawing/2014/main" id="{1DB4D7E6-FC4B-BA4C-3ED4-EFC88BA8170D}"/>
              </a:ext>
            </a:extLst>
          </p:cNvPr>
          <p:cNvSpPr>
            <a:spLocks noGrp="1"/>
          </p:cNvSpPr>
          <p:nvPr>
            <p:ph type="sldNum" sz="quarter" idx="12"/>
          </p:nvPr>
        </p:nvSpPr>
        <p:spPr/>
        <p:txBody>
          <a:bodyPr/>
          <a:lstStyle/>
          <a:p>
            <a:fld id="{21B281D8-097D-4A05-8FD3-D9CFBA787683}" type="slidenum">
              <a:rPr lang="en-IN" smtClean="0"/>
              <a:t>‹#›</a:t>
            </a:fld>
            <a:endParaRPr lang="en-IN"/>
          </a:p>
        </p:txBody>
      </p:sp>
    </p:spTree>
    <p:extLst>
      <p:ext uri="{BB962C8B-B14F-4D97-AF65-F5344CB8AC3E}">
        <p14:creationId xmlns:p14="http://schemas.microsoft.com/office/powerpoint/2010/main" val="3311060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5072AE-0A29-5ACF-F1EA-A3417E3B86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766244-2254-E104-29C1-BF7820E974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DDE8EE-B50C-36D0-09CC-B57C72B1EDE8}"/>
              </a:ext>
            </a:extLst>
          </p:cNvPr>
          <p:cNvSpPr>
            <a:spLocks noGrp="1"/>
          </p:cNvSpPr>
          <p:nvPr>
            <p:ph type="dt" sz="half" idx="10"/>
          </p:nvPr>
        </p:nvSpPr>
        <p:spPr/>
        <p:txBody>
          <a:bodyPr/>
          <a:lstStyle/>
          <a:p>
            <a:fld id="{5FFE0190-9CC4-4BCF-B955-D105912119FC}" type="datetime1">
              <a:rPr lang="en-IN" smtClean="0"/>
              <a:t>12-04-2025</a:t>
            </a:fld>
            <a:endParaRPr lang="en-IN"/>
          </a:p>
        </p:txBody>
      </p:sp>
      <p:sp>
        <p:nvSpPr>
          <p:cNvPr id="5" name="Footer Placeholder 4">
            <a:extLst>
              <a:ext uri="{FF2B5EF4-FFF2-40B4-BE49-F238E27FC236}">
                <a16:creationId xmlns:a16="http://schemas.microsoft.com/office/drawing/2014/main" id="{5B519135-F67A-9201-237D-ADD0F757B9DC}"/>
              </a:ext>
            </a:extLst>
          </p:cNvPr>
          <p:cNvSpPr>
            <a:spLocks noGrp="1"/>
          </p:cNvSpPr>
          <p:nvPr>
            <p:ph type="ftr" sz="quarter" idx="11"/>
          </p:nvPr>
        </p:nvSpPr>
        <p:spPr/>
        <p:txBody>
          <a:bodyPr/>
          <a:lstStyle/>
          <a:p>
            <a:r>
              <a:rPr lang="en-US"/>
              <a:t>Plant Disease Prediction using Deep Learning</a:t>
            </a:r>
            <a:endParaRPr lang="en-IN"/>
          </a:p>
        </p:txBody>
      </p:sp>
      <p:sp>
        <p:nvSpPr>
          <p:cNvPr id="6" name="Slide Number Placeholder 5">
            <a:extLst>
              <a:ext uri="{FF2B5EF4-FFF2-40B4-BE49-F238E27FC236}">
                <a16:creationId xmlns:a16="http://schemas.microsoft.com/office/drawing/2014/main" id="{FC6BE6AC-942D-BA5E-A784-E263D956439E}"/>
              </a:ext>
            </a:extLst>
          </p:cNvPr>
          <p:cNvSpPr>
            <a:spLocks noGrp="1"/>
          </p:cNvSpPr>
          <p:nvPr>
            <p:ph type="sldNum" sz="quarter" idx="12"/>
          </p:nvPr>
        </p:nvSpPr>
        <p:spPr/>
        <p:txBody>
          <a:bodyPr/>
          <a:lstStyle/>
          <a:p>
            <a:fld id="{21B281D8-097D-4A05-8FD3-D9CFBA787683}" type="slidenum">
              <a:rPr lang="en-IN" smtClean="0"/>
              <a:t>‹#›</a:t>
            </a:fld>
            <a:endParaRPr lang="en-IN"/>
          </a:p>
        </p:txBody>
      </p:sp>
    </p:spTree>
    <p:extLst>
      <p:ext uri="{BB962C8B-B14F-4D97-AF65-F5344CB8AC3E}">
        <p14:creationId xmlns:p14="http://schemas.microsoft.com/office/powerpoint/2010/main" val="2585861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173D6-96E7-2260-44D4-97B885A4F9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72C4C4-CC64-561E-693C-F813CE6999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FD84E7-8625-E783-5E1C-F94D0A2857AD}"/>
              </a:ext>
            </a:extLst>
          </p:cNvPr>
          <p:cNvSpPr>
            <a:spLocks noGrp="1"/>
          </p:cNvSpPr>
          <p:nvPr>
            <p:ph type="dt" sz="half" idx="10"/>
          </p:nvPr>
        </p:nvSpPr>
        <p:spPr/>
        <p:txBody>
          <a:bodyPr/>
          <a:lstStyle/>
          <a:p>
            <a:fld id="{498287BF-891D-43A2-84F8-B2B99F2334D6}" type="datetime1">
              <a:rPr lang="en-IN" smtClean="0"/>
              <a:t>12-04-2025</a:t>
            </a:fld>
            <a:endParaRPr lang="en-IN"/>
          </a:p>
        </p:txBody>
      </p:sp>
      <p:sp>
        <p:nvSpPr>
          <p:cNvPr id="5" name="Footer Placeholder 4">
            <a:extLst>
              <a:ext uri="{FF2B5EF4-FFF2-40B4-BE49-F238E27FC236}">
                <a16:creationId xmlns:a16="http://schemas.microsoft.com/office/drawing/2014/main" id="{4D572BCB-81B7-7713-1623-6E8EFDB9997A}"/>
              </a:ext>
            </a:extLst>
          </p:cNvPr>
          <p:cNvSpPr>
            <a:spLocks noGrp="1"/>
          </p:cNvSpPr>
          <p:nvPr>
            <p:ph type="ftr" sz="quarter" idx="11"/>
          </p:nvPr>
        </p:nvSpPr>
        <p:spPr/>
        <p:txBody>
          <a:bodyPr/>
          <a:lstStyle/>
          <a:p>
            <a:r>
              <a:rPr lang="en-US"/>
              <a:t>Plant Disease Prediction using Deep Learning</a:t>
            </a:r>
            <a:endParaRPr lang="en-IN"/>
          </a:p>
        </p:txBody>
      </p:sp>
      <p:sp>
        <p:nvSpPr>
          <p:cNvPr id="6" name="Slide Number Placeholder 5">
            <a:extLst>
              <a:ext uri="{FF2B5EF4-FFF2-40B4-BE49-F238E27FC236}">
                <a16:creationId xmlns:a16="http://schemas.microsoft.com/office/drawing/2014/main" id="{D249BE40-604E-27A6-9C25-F07FF05EB6AD}"/>
              </a:ext>
            </a:extLst>
          </p:cNvPr>
          <p:cNvSpPr>
            <a:spLocks noGrp="1"/>
          </p:cNvSpPr>
          <p:nvPr>
            <p:ph type="sldNum" sz="quarter" idx="12"/>
          </p:nvPr>
        </p:nvSpPr>
        <p:spPr/>
        <p:txBody>
          <a:bodyPr/>
          <a:lstStyle/>
          <a:p>
            <a:fld id="{21B281D8-097D-4A05-8FD3-D9CFBA787683}" type="slidenum">
              <a:rPr lang="en-IN" smtClean="0"/>
              <a:t>‹#›</a:t>
            </a:fld>
            <a:endParaRPr lang="en-IN"/>
          </a:p>
        </p:txBody>
      </p:sp>
    </p:spTree>
    <p:extLst>
      <p:ext uri="{BB962C8B-B14F-4D97-AF65-F5344CB8AC3E}">
        <p14:creationId xmlns:p14="http://schemas.microsoft.com/office/powerpoint/2010/main" val="2669153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88737-44F4-7E61-4060-A16280B423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9E10DA-89CE-40F3-7A0B-0877B636D0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0C7C84-B307-9A9C-4792-F85899567301}"/>
              </a:ext>
            </a:extLst>
          </p:cNvPr>
          <p:cNvSpPr>
            <a:spLocks noGrp="1"/>
          </p:cNvSpPr>
          <p:nvPr>
            <p:ph type="dt" sz="half" idx="10"/>
          </p:nvPr>
        </p:nvSpPr>
        <p:spPr/>
        <p:txBody>
          <a:bodyPr/>
          <a:lstStyle/>
          <a:p>
            <a:fld id="{E2CBB59E-B987-4182-A6EF-E322BFFCCEF6}" type="datetime1">
              <a:rPr lang="en-IN" smtClean="0"/>
              <a:t>12-04-2025</a:t>
            </a:fld>
            <a:endParaRPr lang="en-IN"/>
          </a:p>
        </p:txBody>
      </p:sp>
      <p:sp>
        <p:nvSpPr>
          <p:cNvPr id="5" name="Footer Placeholder 4">
            <a:extLst>
              <a:ext uri="{FF2B5EF4-FFF2-40B4-BE49-F238E27FC236}">
                <a16:creationId xmlns:a16="http://schemas.microsoft.com/office/drawing/2014/main" id="{6C365BBD-9502-1BFD-3C07-A6777985FED5}"/>
              </a:ext>
            </a:extLst>
          </p:cNvPr>
          <p:cNvSpPr>
            <a:spLocks noGrp="1"/>
          </p:cNvSpPr>
          <p:nvPr>
            <p:ph type="ftr" sz="quarter" idx="11"/>
          </p:nvPr>
        </p:nvSpPr>
        <p:spPr/>
        <p:txBody>
          <a:bodyPr/>
          <a:lstStyle/>
          <a:p>
            <a:r>
              <a:rPr lang="en-US"/>
              <a:t>Plant Disease Prediction using Deep Learning</a:t>
            </a:r>
            <a:endParaRPr lang="en-IN"/>
          </a:p>
        </p:txBody>
      </p:sp>
      <p:sp>
        <p:nvSpPr>
          <p:cNvPr id="6" name="Slide Number Placeholder 5">
            <a:extLst>
              <a:ext uri="{FF2B5EF4-FFF2-40B4-BE49-F238E27FC236}">
                <a16:creationId xmlns:a16="http://schemas.microsoft.com/office/drawing/2014/main" id="{2D21A279-80FB-E5ED-880C-78C48E379F22}"/>
              </a:ext>
            </a:extLst>
          </p:cNvPr>
          <p:cNvSpPr>
            <a:spLocks noGrp="1"/>
          </p:cNvSpPr>
          <p:nvPr>
            <p:ph type="sldNum" sz="quarter" idx="12"/>
          </p:nvPr>
        </p:nvSpPr>
        <p:spPr/>
        <p:txBody>
          <a:bodyPr/>
          <a:lstStyle/>
          <a:p>
            <a:fld id="{21B281D8-097D-4A05-8FD3-D9CFBA787683}" type="slidenum">
              <a:rPr lang="en-IN" smtClean="0"/>
              <a:t>‹#›</a:t>
            </a:fld>
            <a:endParaRPr lang="en-IN"/>
          </a:p>
        </p:txBody>
      </p:sp>
    </p:spTree>
    <p:extLst>
      <p:ext uri="{BB962C8B-B14F-4D97-AF65-F5344CB8AC3E}">
        <p14:creationId xmlns:p14="http://schemas.microsoft.com/office/powerpoint/2010/main" val="2022716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449E-0DEC-B78C-4E7B-F61FDA713B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FF5C24-16F0-2552-BEC5-BB76DE1550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251506-68EA-494A-D261-0F322CEEB3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7E3061-382D-A571-BF9D-18402668AECB}"/>
              </a:ext>
            </a:extLst>
          </p:cNvPr>
          <p:cNvSpPr>
            <a:spLocks noGrp="1"/>
          </p:cNvSpPr>
          <p:nvPr>
            <p:ph type="dt" sz="half" idx="10"/>
          </p:nvPr>
        </p:nvSpPr>
        <p:spPr/>
        <p:txBody>
          <a:bodyPr/>
          <a:lstStyle/>
          <a:p>
            <a:fld id="{F656C869-F7DD-4937-B60F-38D7A03D076D}" type="datetime1">
              <a:rPr lang="en-IN" smtClean="0"/>
              <a:t>12-04-2025</a:t>
            </a:fld>
            <a:endParaRPr lang="en-IN"/>
          </a:p>
        </p:txBody>
      </p:sp>
      <p:sp>
        <p:nvSpPr>
          <p:cNvPr id="6" name="Footer Placeholder 5">
            <a:extLst>
              <a:ext uri="{FF2B5EF4-FFF2-40B4-BE49-F238E27FC236}">
                <a16:creationId xmlns:a16="http://schemas.microsoft.com/office/drawing/2014/main" id="{B28D7F28-F657-348C-7C9D-FB00B583A588}"/>
              </a:ext>
            </a:extLst>
          </p:cNvPr>
          <p:cNvSpPr>
            <a:spLocks noGrp="1"/>
          </p:cNvSpPr>
          <p:nvPr>
            <p:ph type="ftr" sz="quarter" idx="11"/>
          </p:nvPr>
        </p:nvSpPr>
        <p:spPr/>
        <p:txBody>
          <a:bodyPr/>
          <a:lstStyle/>
          <a:p>
            <a:r>
              <a:rPr lang="en-US"/>
              <a:t>Plant Disease Prediction using Deep Learning</a:t>
            </a:r>
            <a:endParaRPr lang="en-IN"/>
          </a:p>
        </p:txBody>
      </p:sp>
      <p:sp>
        <p:nvSpPr>
          <p:cNvPr id="7" name="Slide Number Placeholder 6">
            <a:extLst>
              <a:ext uri="{FF2B5EF4-FFF2-40B4-BE49-F238E27FC236}">
                <a16:creationId xmlns:a16="http://schemas.microsoft.com/office/drawing/2014/main" id="{0A794A22-27AC-CD33-7CC1-21DB7D9A81A5}"/>
              </a:ext>
            </a:extLst>
          </p:cNvPr>
          <p:cNvSpPr>
            <a:spLocks noGrp="1"/>
          </p:cNvSpPr>
          <p:nvPr>
            <p:ph type="sldNum" sz="quarter" idx="12"/>
          </p:nvPr>
        </p:nvSpPr>
        <p:spPr/>
        <p:txBody>
          <a:bodyPr/>
          <a:lstStyle/>
          <a:p>
            <a:fld id="{21B281D8-097D-4A05-8FD3-D9CFBA787683}" type="slidenum">
              <a:rPr lang="en-IN" smtClean="0"/>
              <a:t>‹#›</a:t>
            </a:fld>
            <a:endParaRPr lang="en-IN"/>
          </a:p>
        </p:txBody>
      </p:sp>
    </p:spTree>
    <p:extLst>
      <p:ext uri="{BB962C8B-B14F-4D97-AF65-F5344CB8AC3E}">
        <p14:creationId xmlns:p14="http://schemas.microsoft.com/office/powerpoint/2010/main" val="3222330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2CC0A-3B9D-CC47-DDC4-6C72572D8A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2FE451-486C-10D1-06EA-58DE96E577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6A3499-F22D-D807-3493-E2F0C49179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AABCB9-9CD2-7B94-E9C5-3399601276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B18075-CFB0-C671-1F8A-B0E384D89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072879-D512-D0C4-73E6-63941AFD80C4}"/>
              </a:ext>
            </a:extLst>
          </p:cNvPr>
          <p:cNvSpPr>
            <a:spLocks noGrp="1"/>
          </p:cNvSpPr>
          <p:nvPr>
            <p:ph type="dt" sz="half" idx="10"/>
          </p:nvPr>
        </p:nvSpPr>
        <p:spPr/>
        <p:txBody>
          <a:bodyPr/>
          <a:lstStyle/>
          <a:p>
            <a:fld id="{B79F9CBF-65C1-461A-A30D-B1EC7C392969}" type="datetime1">
              <a:rPr lang="en-IN" smtClean="0"/>
              <a:t>12-04-2025</a:t>
            </a:fld>
            <a:endParaRPr lang="en-IN"/>
          </a:p>
        </p:txBody>
      </p:sp>
      <p:sp>
        <p:nvSpPr>
          <p:cNvPr id="8" name="Footer Placeholder 7">
            <a:extLst>
              <a:ext uri="{FF2B5EF4-FFF2-40B4-BE49-F238E27FC236}">
                <a16:creationId xmlns:a16="http://schemas.microsoft.com/office/drawing/2014/main" id="{2DC78382-886F-699D-14BC-E55B41E444E7}"/>
              </a:ext>
            </a:extLst>
          </p:cNvPr>
          <p:cNvSpPr>
            <a:spLocks noGrp="1"/>
          </p:cNvSpPr>
          <p:nvPr>
            <p:ph type="ftr" sz="quarter" idx="11"/>
          </p:nvPr>
        </p:nvSpPr>
        <p:spPr/>
        <p:txBody>
          <a:bodyPr/>
          <a:lstStyle/>
          <a:p>
            <a:r>
              <a:rPr lang="en-US"/>
              <a:t>Plant Disease Prediction using Deep Learning</a:t>
            </a:r>
            <a:endParaRPr lang="en-IN"/>
          </a:p>
        </p:txBody>
      </p:sp>
      <p:sp>
        <p:nvSpPr>
          <p:cNvPr id="9" name="Slide Number Placeholder 8">
            <a:extLst>
              <a:ext uri="{FF2B5EF4-FFF2-40B4-BE49-F238E27FC236}">
                <a16:creationId xmlns:a16="http://schemas.microsoft.com/office/drawing/2014/main" id="{02262205-0590-4B3C-2A1A-2551914CB35A}"/>
              </a:ext>
            </a:extLst>
          </p:cNvPr>
          <p:cNvSpPr>
            <a:spLocks noGrp="1"/>
          </p:cNvSpPr>
          <p:nvPr>
            <p:ph type="sldNum" sz="quarter" idx="12"/>
          </p:nvPr>
        </p:nvSpPr>
        <p:spPr/>
        <p:txBody>
          <a:bodyPr/>
          <a:lstStyle/>
          <a:p>
            <a:fld id="{21B281D8-097D-4A05-8FD3-D9CFBA787683}" type="slidenum">
              <a:rPr lang="en-IN" smtClean="0"/>
              <a:t>‹#›</a:t>
            </a:fld>
            <a:endParaRPr lang="en-IN"/>
          </a:p>
        </p:txBody>
      </p:sp>
    </p:spTree>
    <p:extLst>
      <p:ext uri="{BB962C8B-B14F-4D97-AF65-F5344CB8AC3E}">
        <p14:creationId xmlns:p14="http://schemas.microsoft.com/office/powerpoint/2010/main" val="120633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89049-DCD0-99FD-EC51-5FAC786D00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E5D28A-8049-2377-F15D-5AC77A8C6E14}"/>
              </a:ext>
            </a:extLst>
          </p:cNvPr>
          <p:cNvSpPr>
            <a:spLocks noGrp="1"/>
          </p:cNvSpPr>
          <p:nvPr>
            <p:ph type="dt" sz="half" idx="10"/>
          </p:nvPr>
        </p:nvSpPr>
        <p:spPr/>
        <p:txBody>
          <a:bodyPr/>
          <a:lstStyle/>
          <a:p>
            <a:fld id="{F54709E8-766B-47D7-B1D6-6A4D16FDA379}" type="datetime1">
              <a:rPr lang="en-IN" smtClean="0"/>
              <a:t>12-04-2025</a:t>
            </a:fld>
            <a:endParaRPr lang="en-IN"/>
          </a:p>
        </p:txBody>
      </p:sp>
      <p:sp>
        <p:nvSpPr>
          <p:cNvPr id="4" name="Footer Placeholder 3">
            <a:extLst>
              <a:ext uri="{FF2B5EF4-FFF2-40B4-BE49-F238E27FC236}">
                <a16:creationId xmlns:a16="http://schemas.microsoft.com/office/drawing/2014/main" id="{E9100378-FC4B-3FFB-E2E2-75BF486820DF}"/>
              </a:ext>
            </a:extLst>
          </p:cNvPr>
          <p:cNvSpPr>
            <a:spLocks noGrp="1"/>
          </p:cNvSpPr>
          <p:nvPr>
            <p:ph type="ftr" sz="quarter" idx="11"/>
          </p:nvPr>
        </p:nvSpPr>
        <p:spPr/>
        <p:txBody>
          <a:bodyPr/>
          <a:lstStyle/>
          <a:p>
            <a:r>
              <a:rPr lang="en-US"/>
              <a:t>Plant Disease Prediction using Deep Learning</a:t>
            </a:r>
            <a:endParaRPr lang="en-IN"/>
          </a:p>
        </p:txBody>
      </p:sp>
      <p:sp>
        <p:nvSpPr>
          <p:cNvPr id="5" name="Slide Number Placeholder 4">
            <a:extLst>
              <a:ext uri="{FF2B5EF4-FFF2-40B4-BE49-F238E27FC236}">
                <a16:creationId xmlns:a16="http://schemas.microsoft.com/office/drawing/2014/main" id="{F39F479C-8B55-6509-F7EC-7A7D3FAC260A}"/>
              </a:ext>
            </a:extLst>
          </p:cNvPr>
          <p:cNvSpPr>
            <a:spLocks noGrp="1"/>
          </p:cNvSpPr>
          <p:nvPr>
            <p:ph type="sldNum" sz="quarter" idx="12"/>
          </p:nvPr>
        </p:nvSpPr>
        <p:spPr/>
        <p:txBody>
          <a:bodyPr/>
          <a:lstStyle/>
          <a:p>
            <a:fld id="{21B281D8-097D-4A05-8FD3-D9CFBA787683}" type="slidenum">
              <a:rPr lang="en-IN" smtClean="0"/>
              <a:t>‹#›</a:t>
            </a:fld>
            <a:endParaRPr lang="en-IN"/>
          </a:p>
        </p:txBody>
      </p:sp>
    </p:spTree>
    <p:extLst>
      <p:ext uri="{BB962C8B-B14F-4D97-AF65-F5344CB8AC3E}">
        <p14:creationId xmlns:p14="http://schemas.microsoft.com/office/powerpoint/2010/main" val="1260040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9F80ED-EE87-47C0-3071-F22E97791351}"/>
              </a:ext>
            </a:extLst>
          </p:cNvPr>
          <p:cNvSpPr>
            <a:spLocks noGrp="1"/>
          </p:cNvSpPr>
          <p:nvPr>
            <p:ph type="dt" sz="half" idx="10"/>
          </p:nvPr>
        </p:nvSpPr>
        <p:spPr/>
        <p:txBody>
          <a:bodyPr/>
          <a:lstStyle/>
          <a:p>
            <a:fld id="{787AC68A-3A4F-4537-ACBA-10BA16088175}" type="datetime1">
              <a:rPr lang="en-IN" smtClean="0"/>
              <a:t>12-04-2025</a:t>
            </a:fld>
            <a:endParaRPr lang="en-IN"/>
          </a:p>
        </p:txBody>
      </p:sp>
      <p:sp>
        <p:nvSpPr>
          <p:cNvPr id="3" name="Footer Placeholder 2">
            <a:extLst>
              <a:ext uri="{FF2B5EF4-FFF2-40B4-BE49-F238E27FC236}">
                <a16:creationId xmlns:a16="http://schemas.microsoft.com/office/drawing/2014/main" id="{F7B1FFB1-4570-F146-660F-1A70DA77E858}"/>
              </a:ext>
            </a:extLst>
          </p:cNvPr>
          <p:cNvSpPr>
            <a:spLocks noGrp="1"/>
          </p:cNvSpPr>
          <p:nvPr>
            <p:ph type="ftr" sz="quarter" idx="11"/>
          </p:nvPr>
        </p:nvSpPr>
        <p:spPr/>
        <p:txBody>
          <a:bodyPr/>
          <a:lstStyle/>
          <a:p>
            <a:r>
              <a:rPr lang="en-US"/>
              <a:t>Plant Disease Prediction using Deep Learning</a:t>
            </a:r>
            <a:endParaRPr lang="en-IN"/>
          </a:p>
        </p:txBody>
      </p:sp>
      <p:sp>
        <p:nvSpPr>
          <p:cNvPr id="4" name="Slide Number Placeholder 3">
            <a:extLst>
              <a:ext uri="{FF2B5EF4-FFF2-40B4-BE49-F238E27FC236}">
                <a16:creationId xmlns:a16="http://schemas.microsoft.com/office/drawing/2014/main" id="{D8CF67C6-882E-0D5A-3BA8-98073E15BC30}"/>
              </a:ext>
            </a:extLst>
          </p:cNvPr>
          <p:cNvSpPr>
            <a:spLocks noGrp="1"/>
          </p:cNvSpPr>
          <p:nvPr>
            <p:ph type="sldNum" sz="quarter" idx="12"/>
          </p:nvPr>
        </p:nvSpPr>
        <p:spPr/>
        <p:txBody>
          <a:bodyPr/>
          <a:lstStyle/>
          <a:p>
            <a:fld id="{21B281D8-097D-4A05-8FD3-D9CFBA787683}" type="slidenum">
              <a:rPr lang="en-IN" smtClean="0"/>
              <a:t>‹#›</a:t>
            </a:fld>
            <a:endParaRPr lang="en-IN"/>
          </a:p>
        </p:txBody>
      </p:sp>
    </p:spTree>
    <p:extLst>
      <p:ext uri="{BB962C8B-B14F-4D97-AF65-F5344CB8AC3E}">
        <p14:creationId xmlns:p14="http://schemas.microsoft.com/office/powerpoint/2010/main" val="1695365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16377-B7BE-404F-BDC8-107936EA39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BA7622-B60C-802D-BD0A-9C2BBBE96A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2B29E3-7459-88DE-D2C5-9F1A6399F2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424874-6BB2-79FB-3E32-97A97BFA47B8}"/>
              </a:ext>
            </a:extLst>
          </p:cNvPr>
          <p:cNvSpPr>
            <a:spLocks noGrp="1"/>
          </p:cNvSpPr>
          <p:nvPr>
            <p:ph type="dt" sz="half" idx="10"/>
          </p:nvPr>
        </p:nvSpPr>
        <p:spPr/>
        <p:txBody>
          <a:bodyPr/>
          <a:lstStyle/>
          <a:p>
            <a:fld id="{A34B71E4-D360-4F70-B8BE-F369BBA7134D}" type="datetime1">
              <a:rPr lang="en-IN" smtClean="0"/>
              <a:t>12-04-2025</a:t>
            </a:fld>
            <a:endParaRPr lang="en-IN"/>
          </a:p>
        </p:txBody>
      </p:sp>
      <p:sp>
        <p:nvSpPr>
          <p:cNvPr id="6" name="Footer Placeholder 5">
            <a:extLst>
              <a:ext uri="{FF2B5EF4-FFF2-40B4-BE49-F238E27FC236}">
                <a16:creationId xmlns:a16="http://schemas.microsoft.com/office/drawing/2014/main" id="{73AFB596-667E-1E19-CB67-81DA95BF3299}"/>
              </a:ext>
            </a:extLst>
          </p:cNvPr>
          <p:cNvSpPr>
            <a:spLocks noGrp="1"/>
          </p:cNvSpPr>
          <p:nvPr>
            <p:ph type="ftr" sz="quarter" idx="11"/>
          </p:nvPr>
        </p:nvSpPr>
        <p:spPr/>
        <p:txBody>
          <a:bodyPr/>
          <a:lstStyle/>
          <a:p>
            <a:r>
              <a:rPr lang="en-US"/>
              <a:t>Plant Disease Prediction using Deep Learning</a:t>
            </a:r>
            <a:endParaRPr lang="en-IN"/>
          </a:p>
        </p:txBody>
      </p:sp>
      <p:sp>
        <p:nvSpPr>
          <p:cNvPr id="7" name="Slide Number Placeholder 6">
            <a:extLst>
              <a:ext uri="{FF2B5EF4-FFF2-40B4-BE49-F238E27FC236}">
                <a16:creationId xmlns:a16="http://schemas.microsoft.com/office/drawing/2014/main" id="{53F70B9E-E30B-844E-E0AE-F6B17A55FCB3}"/>
              </a:ext>
            </a:extLst>
          </p:cNvPr>
          <p:cNvSpPr>
            <a:spLocks noGrp="1"/>
          </p:cNvSpPr>
          <p:nvPr>
            <p:ph type="sldNum" sz="quarter" idx="12"/>
          </p:nvPr>
        </p:nvSpPr>
        <p:spPr/>
        <p:txBody>
          <a:bodyPr/>
          <a:lstStyle/>
          <a:p>
            <a:fld id="{21B281D8-097D-4A05-8FD3-D9CFBA787683}" type="slidenum">
              <a:rPr lang="en-IN" smtClean="0"/>
              <a:t>‹#›</a:t>
            </a:fld>
            <a:endParaRPr lang="en-IN"/>
          </a:p>
        </p:txBody>
      </p:sp>
    </p:spTree>
    <p:extLst>
      <p:ext uri="{BB962C8B-B14F-4D97-AF65-F5344CB8AC3E}">
        <p14:creationId xmlns:p14="http://schemas.microsoft.com/office/powerpoint/2010/main" val="2798510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BD91A-0FB1-0FE6-4657-A3CF6A6BC0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D2B02F8-10F2-2080-711B-89FBFC1789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C66237-7C57-BBF1-9EF0-7145ED2A9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82F9AD-B5AE-FE74-092D-64BBA5F2A580}"/>
              </a:ext>
            </a:extLst>
          </p:cNvPr>
          <p:cNvSpPr>
            <a:spLocks noGrp="1"/>
          </p:cNvSpPr>
          <p:nvPr>
            <p:ph type="dt" sz="half" idx="10"/>
          </p:nvPr>
        </p:nvSpPr>
        <p:spPr/>
        <p:txBody>
          <a:bodyPr/>
          <a:lstStyle/>
          <a:p>
            <a:fld id="{A7A8DE5D-5B68-475D-B7E6-87493956FDB2}" type="datetime1">
              <a:rPr lang="en-IN" smtClean="0"/>
              <a:t>12-04-2025</a:t>
            </a:fld>
            <a:endParaRPr lang="en-IN"/>
          </a:p>
        </p:txBody>
      </p:sp>
      <p:sp>
        <p:nvSpPr>
          <p:cNvPr id="6" name="Footer Placeholder 5">
            <a:extLst>
              <a:ext uri="{FF2B5EF4-FFF2-40B4-BE49-F238E27FC236}">
                <a16:creationId xmlns:a16="http://schemas.microsoft.com/office/drawing/2014/main" id="{44A1D84B-0BDF-D29C-3DB8-8F36FE80FCCF}"/>
              </a:ext>
            </a:extLst>
          </p:cNvPr>
          <p:cNvSpPr>
            <a:spLocks noGrp="1"/>
          </p:cNvSpPr>
          <p:nvPr>
            <p:ph type="ftr" sz="quarter" idx="11"/>
          </p:nvPr>
        </p:nvSpPr>
        <p:spPr/>
        <p:txBody>
          <a:bodyPr/>
          <a:lstStyle/>
          <a:p>
            <a:r>
              <a:rPr lang="en-US"/>
              <a:t>Plant Disease Prediction using Deep Learning</a:t>
            </a:r>
            <a:endParaRPr lang="en-IN"/>
          </a:p>
        </p:txBody>
      </p:sp>
      <p:sp>
        <p:nvSpPr>
          <p:cNvPr id="7" name="Slide Number Placeholder 6">
            <a:extLst>
              <a:ext uri="{FF2B5EF4-FFF2-40B4-BE49-F238E27FC236}">
                <a16:creationId xmlns:a16="http://schemas.microsoft.com/office/drawing/2014/main" id="{A8E6B74F-AEDC-3041-C96B-FBDB70F3DDFA}"/>
              </a:ext>
            </a:extLst>
          </p:cNvPr>
          <p:cNvSpPr>
            <a:spLocks noGrp="1"/>
          </p:cNvSpPr>
          <p:nvPr>
            <p:ph type="sldNum" sz="quarter" idx="12"/>
          </p:nvPr>
        </p:nvSpPr>
        <p:spPr/>
        <p:txBody>
          <a:bodyPr/>
          <a:lstStyle/>
          <a:p>
            <a:fld id="{21B281D8-097D-4A05-8FD3-D9CFBA787683}" type="slidenum">
              <a:rPr lang="en-IN" smtClean="0"/>
              <a:t>‹#›</a:t>
            </a:fld>
            <a:endParaRPr lang="en-IN"/>
          </a:p>
        </p:txBody>
      </p:sp>
    </p:spTree>
    <p:extLst>
      <p:ext uri="{BB962C8B-B14F-4D97-AF65-F5344CB8AC3E}">
        <p14:creationId xmlns:p14="http://schemas.microsoft.com/office/powerpoint/2010/main" val="197099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A163BE-5BC7-2FC0-F2C9-47C35B7034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3A0834-9874-5400-C4E5-688FB20D33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C17198-7985-E3F7-4D95-D2A031FDE2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0C6ED1-46AC-41BC-BEF4-4E07D5B93B25}" type="datetime1">
              <a:rPr lang="en-IN" smtClean="0"/>
              <a:t>12-04-2025</a:t>
            </a:fld>
            <a:endParaRPr lang="en-IN"/>
          </a:p>
        </p:txBody>
      </p:sp>
      <p:sp>
        <p:nvSpPr>
          <p:cNvPr id="5" name="Footer Placeholder 4">
            <a:extLst>
              <a:ext uri="{FF2B5EF4-FFF2-40B4-BE49-F238E27FC236}">
                <a16:creationId xmlns:a16="http://schemas.microsoft.com/office/drawing/2014/main" id="{5261AD11-73B8-40EA-4CFD-AC61764133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Plant Disease Prediction using Deep Learning</a:t>
            </a:r>
            <a:endParaRPr lang="en-IN"/>
          </a:p>
        </p:txBody>
      </p:sp>
      <p:sp>
        <p:nvSpPr>
          <p:cNvPr id="6" name="Slide Number Placeholder 5">
            <a:extLst>
              <a:ext uri="{FF2B5EF4-FFF2-40B4-BE49-F238E27FC236}">
                <a16:creationId xmlns:a16="http://schemas.microsoft.com/office/drawing/2014/main" id="{B721A50E-9E39-EB0E-8839-94C5B94AC8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281D8-097D-4A05-8FD3-D9CFBA787683}" type="slidenum">
              <a:rPr lang="en-IN" smtClean="0"/>
              <a:t>‹#›</a:t>
            </a:fld>
            <a:endParaRPr lang="en-IN"/>
          </a:p>
        </p:txBody>
      </p:sp>
    </p:spTree>
    <p:extLst>
      <p:ext uri="{BB962C8B-B14F-4D97-AF65-F5344CB8AC3E}">
        <p14:creationId xmlns:p14="http://schemas.microsoft.com/office/powerpoint/2010/main" val="1478221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siddhardhan23/plant-disease-prediction-cnn-deep-leanring-project/blob/main/model_training_notebook/Plant_Disease_Prediction_CNN_Image_Classifier.ipynb" TargetMode="External"/><Relationship Id="rId2" Type="http://schemas.openxmlformats.org/officeDocument/2006/relationships/hyperlink" Target="https://www.ncbi.nlm.nih.gov/books/NBK597497/figure/ch3.Fig18/"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ompetitions/plant-pathology-2020-fgvc7/data"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1B097-DC7E-7071-29AD-7E0C3855F9B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1160B01-C56D-F42B-8E5B-9070290FBC02}"/>
              </a:ext>
            </a:extLst>
          </p:cNvPr>
          <p:cNvSpPr txBox="1"/>
          <p:nvPr/>
        </p:nvSpPr>
        <p:spPr>
          <a:xfrm>
            <a:off x="1043231" y="1833369"/>
            <a:ext cx="10105533"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Plant Disease Detection using CNN</a:t>
            </a:r>
            <a:endParaRPr lang="en-US" sz="40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E6BE6F51-3E2F-F61C-2DE1-6B201BC74457}"/>
              </a:ext>
            </a:extLst>
          </p:cNvPr>
          <p:cNvSpPr txBox="1"/>
          <p:nvPr/>
        </p:nvSpPr>
        <p:spPr>
          <a:xfrm>
            <a:off x="3256168" y="3993580"/>
            <a:ext cx="567965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CB.EN.P2EBS24003        Anish Arun Sandaye</a:t>
            </a:r>
          </a:p>
          <a:p>
            <a:r>
              <a:rPr lang="en-US" dirty="0">
                <a:latin typeface="Times New Roman" panose="02020603050405020304" pitchFamily="18" charset="0"/>
                <a:cs typeface="Times New Roman" panose="02020603050405020304" pitchFamily="18" charset="0"/>
              </a:rPr>
              <a:t>CB.EN.P2EBS24006        </a:t>
            </a:r>
            <a:r>
              <a:rPr lang="en-US" dirty="0" err="1">
                <a:latin typeface="Times New Roman" panose="02020603050405020304" pitchFamily="18" charset="0"/>
                <a:cs typeface="Times New Roman" panose="02020603050405020304" pitchFamily="18" charset="0"/>
              </a:rPr>
              <a:t>Cheppalli</a:t>
            </a:r>
            <a:r>
              <a:rPr lang="en-US" dirty="0">
                <a:latin typeface="Times New Roman" panose="02020603050405020304" pitchFamily="18" charset="0"/>
                <a:cs typeface="Times New Roman" panose="02020603050405020304" pitchFamily="18" charset="0"/>
              </a:rPr>
              <a:t> Naga Sai Varun Reddy</a:t>
            </a:r>
          </a:p>
        </p:txBody>
      </p:sp>
      <p:sp>
        <p:nvSpPr>
          <p:cNvPr id="2" name="TextBox 1">
            <a:extLst>
              <a:ext uri="{FF2B5EF4-FFF2-40B4-BE49-F238E27FC236}">
                <a16:creationId xmlns:a16="http://schemas.microsoft.com/office/drawing/2014/main" id="{4572C4F3-3BC6-8E3D-C438-C958A976EADC}"/>
              </a:ext>
            </a:extLst>
          </p:cNvPr>
          <p:cNvSpPr txBox="1"/>
          <p:nvPr/>
        </p:nvSpPr>
        <p:spPr>
          <a:xfrm>
            <a:off x="3256170" y="2806383"/>
            <a:ext cx="5679649"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Batch No: 2</a:t>
            </a:r>
          </a:p>
        </p:txBody>
      </p:sp>
      <p:sp>
        <p:nvSpPr>
          <p:cNvPr id="17" name="TextBox 16">
            <a:extLst>
              <a:ext uri="{FF2B5EF4-FFF2-40B4-BE49-F238E27FC236}">
                <a16:creationId xmlns:a16="http://schemas.microsoft.com/office/drawing/2014/main" id="{749103A3-1828-3F5D-BA5E-A042AC767E4E}"/>
              </a:ext>
            </a:extLst>
          </p:cNvPr>
          <p:cNvSpPr txBox="1"/>
          <p:nvPr/>
        </p:nvSpPr>
        <p:spPr>
          <a:xfrm>
            <a:off x="3256169" y="3495912"/>
            <a:ext cx="5679649"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Team Members</a:t>
            </a:r>
          </a:p>
        </p:txBody>
      </p:sp>
      <p:sp>
        <p:nvSpPr>
          <p:cNvPr id="8" name="Rectangle 7">
            <a:extLst>
              <a:ext uri="{FF2B5EF4-FFF2-40B4-BE49-F238E27FC236}">
                <a16:creationId xmlns:a16="http://schemas.microsoft.com/office/drawing/2014/main" id="{EB4A5DB8-E1F9-0354-9787-864C93A30AC3}"/>
              </a:ext>
            </a:extLst>
          </p:cNvPr>
          <p:cNvSpPr/>
          <p:nvPr/>
        </p:nvSpPr>
        <p:spPr>
          <a:xfrm>
            <a:off x="816988" y="0"/>
            <a:ext cx="10558021" cy="1168610"/>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pitchFamily="18" charset="0"/>
                <a:cs typeface="Times New Roman" panose="02020603050405020304" pitchFamily="18" charset="0"/>
              </a:rPr>
              <a:t>21ES613 – Machine Learning for Embedded Applications</a:t>
            </a:r>
          </a:p>
        </p:txBody>
      </p:sp>
      <p:sp>
        <p:nvSpPr>
          <p:cNvPr id="9" name="Rectangle 8">
            <a:extLst>
              <a:ext uri="{FF2B5EF4-FFF2-40B4-BE49-F238E27FC236}">
                <a16:creationId xmlns:a16="http://schemas.microsoft.com/office/drawing/2014/main" id="{E680C209-E383-8495-72CE-7CA2B91F7082}"/>
              </a:ext>
            </a:extLst>
          </p:cNvPr>
          <p:cNvSpPr/>
          <p:nvPr/>
        </p:nvSpPr>
        <p:spPr>
          <a:xfrm>
            <a:off x="11528611" y="6289562"/>
            <a:ext cx="539168" cy="480785"/>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a:t>
            </a:r>
          </a:p>
        </p:txBody>
      </p:sp>
      <p:grpSp>
        <p:nvGrpSpPr>
          <p:cNvPr id="10" name="Group 9">
            <a:extLst>
              <a:ext uri="{FF2B5EF4-FFF2-40B4-BE49-F238E27FC236}">
                <a16:creationId xmlns:a16="http://schemas.microsoft.com/office/drawing/2014/main" id="{B5B9CEF9-6378-CA94-84B9-B8EBAA9D8C49}"/>
              </a:ext>
            </a:extLst>
          </p:cNvPr>
          <p:cNvGrpSpPr/>
          <p:nvPr/>
        </p:nvGrpSpPr>
        <p:grpSpPr>
          <a:xfrm rot="10800000">
            <a:off x="11478637" y="-1"/>
            <a:ext cx="713363" cy="6858003"/>
            <a:chOff x="0" y="-6"/>
            <a:chExt cx="4619385" cy="2541261"/>
          </a:xfrm>
        </p:grpSpPr>
        <p:sp>
          <p:nvSpPr>
            <p:cNvPr id="11" name="Rectangle 10">
              <a:extLst>
                <a:ext uri="{FF2B5EF4-FFF2-40B4-BE49-F238E27FC236}">
                  <a16:creationId xmlns:a16="http://schemas.microsoft.com/office/drawing/2014/main" id="{7E79CF22-9E85-619E-E0EA-E73A4141A573}"/>
                </a:ext>
              </a:extLst>
            </p:cNvPr>
            <p:cNvSpPr/>
            <p:nvPr/>
          </p:nvSpPr>
          <p:spPr>
            <a:xfrm>
              <a:off x="0" y="0"/>
              <a:ext cx="480786" cy="2541255"/>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A1A7A171-38FF-E9D7-E965-273322CB9F6B}"/>
                </a:ext>
              </a:extLst>
            </p:cNvPr>
            <p:cNvSpPr/>
            <p:nvPr/>
          </p:nvSpPr>
          <p:spPr>
            <a:xfrm rot="16200000">
              <a:off x="2301230" y="-2301219"/>
              <a:ext cx="16941" cy="4619368"/>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4" name="TextBox 3">
            <a:extLst>
              <a:ext uri="{FF2B5EF4-FFF2-40B4-BE49-F238E27FC236}">
                <a16:creationId xmlns:a16="http://schemas.microsoft.com/office/drawing/2014/main" id="{9FF011EC-06F0-1485-0679-3CB4171ECCC3}"/>
              </a:ext>
            </a:extLst>
          </p:cNvPr>
          <p:cNvSpPr txBox="1"/>
          <p:nvPr/>
        </p:nvSpPr>
        <p:spPr>
          <a:xfrm>
            <a:off x="3048779" y="5769070"/>
            <a:ext cx="6094428" cy="646331"/>
          </a:xfrm>
          <a:prstGeom prst="rect">
            <a:avLst/>
          </a:prstGeom>
          <a:noFill/>
        </p:spPr>
        <p:txBody>
          <a:bodyPr wrap="square">
            <a:spAutoFit/>
          </a:bodyPr>
          <a:lstStyle/>
          <a:p>
            <a:pPr algn="ctr"/>
            <a:r>
              <a:rPr lang="en-IN" dirty="0">
                <a:latin typeface="Times New Roman" panose="02020603050405020304" pitchFamily="18" charset="0"/>
                <a:cs typeface="Times New Roman" panose="02020603050405020304" pitchFamily="18" charset="0"/>
              </a:rPr>
              <a:t>Amrita School of Engineering, Coimbatore </a:t>
            </a:r>
          </a:p>
          <a:p>
            <a:pPr algn="ctr"/>
            <a:r>
              <a:rPr lang="en-IN" dirty="0">
                <a:latin typeface="Times New Roman" panose="02020603050405020304" pitchFamily="18" charset="0"/>
                <a:cs typeface="Times New Roman" panose="02020603050405020304" pitchFamily="18" charset="0"/>
              </a:rPr>
              <a:t>Amrita Vishwa Vidyapeetham</a:t>
            </a:r>
          </a:p>
        </p:txBody>
      </p:sp>
      <p:pic>
        <p:nvPicPr>
          <p:cNvPr id="3" name="Image 1">
            <a:extLst>
              <a:ext uri="{FF2B5EF4-FFF2-40B4-BE49-F238E27FC236}">
                <a16:creationId xmlns:a16="http://schemas.microsoft.com/office/drawing/2014/main" id="{220A8918-35FA-C7CF-74FE-CE0E483316AE}"/>
              </a:ext>
            </a:extLst>
          </p:cNvPr>
          <p:cNvPicPr>
            <a:picLocks/>
          </p:cNvPicPr>
          <p:nvPr/>
        </p:nvPicPr>
        <p:blipFill>
          <a:blip r:embed="rId3" cstate="print"/>
          <a:stretch>
            <a:fillRect/>
          </a:stretch>
        </p:blipFill>
        <p:spPr>
          <a:xfrm>
            <a:off x="4666461" y="5028972"/>
            <a:ext cx="2859078" cy="611762"/>
          </a:xfrm>
          <a:prstGeom prst="rect">
            <a:avLst/>
          </a:prstGeom>
        </p:spPr>
      </p:pic>
    </p:spTree>
    <p:extLst>
      <p:ext uri="{BB962C8B-B14F-4D97-AF65-F5344CB8AC3E}">
        <p14:creationId xmlns:p14="http://schemas.microsoft.com/office/powerpoint/2010/main" val="983144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DA51B-807C-BE81-FE78-0CAB01BBC940}"/>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A04B6C9C-B905-06B5-54B8-C1F84FAEA456}"/>
              </a:ext>
            </a:extLst>
          </p:cNvPr>
          <p:cNvGrpSpPr/>
          <p:nvPr/>
        </p:nvGrpSpPr>
        <p:grpSpPr>
          <a:xfrm>
            <a:off x="0" y="0"/>
            <a:ext cx="2541255" cy="2541255"/>
            <a:chOff x="0" y="0"/>
            <a:chExt cx="2541255" cy="2541255"/>
          </a:xfrm>
        </p:grpSpPr>
        <p:sp>
          <p:nvSpPr>
            <p:cNvPr id="3" name="Rectangle 2">
              <a:extLst>
                <a:ext uri="{FF2B5EF4-FFF2-40B4-BE49-F238E27FC236}">
                  <a16:creationId xmlns:a16="http://schemas.microsoft.com/office/drawing/2014/main" id="{C7A9DE65-E6EC-86B7-D8A9-60DF118A4405}"/>
                </a:ext>
              </a:extLst>
            </p:cNvPr>
            <p:cNvSpPr/>
            <p:nvPr/>
          </p:nvSpPr>
          <p:spPr>
            <a:xfrm>
              <a:off x="0" y="0"/>
              <a:ext cx="480786" cy="2541255"/>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62D7911F-EEA2-CF30-A946-0518D819AFA4}"/>
                </a:ext>
              </a:extLst>
            </p:cNvPr>
            <p:cNvSpPr/>
            <p:nvPr/>
          </p:nvSpPr>
          <p:spPr>
            <a:xfrm rot="16200000">
              <a:off x="1030235" y="-1030234"/>
              <a:ext cx="480786" cy="2541255"/>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6" name="Rectangle 5">
            <a:extLst>
              <a:ext uri="{FF2B5EF4-FFF2-40B4-BE49-F238E27FC236}">
                <a16:creationId xmlns:a16="http://schemas.microsoft.com/office/drawing/2014/main" id="{A1B3007C-3A74-0987-9A26-16FDBCFBD46A}"/>
              </a:ext>
            </a:extLst>
          </p:cNvPr>
          <p:cNvSpPr/>
          <p:nvPr/>
        </p:nvSpPr>
        <p:spPr>
          <a:xfrm>
            <a:off x="11528611" y="6289562"/>
            <a:ext cx="539168" cy="480785"/>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10</a:t>
            </a:r>
          </a:p>
        </p:txBody>
      </p:sp>
      <p:grpSp>
        <p:nvGrpSpPr>
          <p:cNvPr id="7" name="Group 6">
            <a:extLst>
              <a:ext uri="{FF2B5EF4-FFF2-40B4-BE49-F238E27FC236}">
                <a16:creationId xmlns:a16="http://schemas.microsoft.com/office/drawing/2014/main" id="{6F3E6919-C341-64C1-AAC8-72C5821E6C1E}"/>
              </a:ext>
            </a:extLst>
          </p:cNvPr>
          <p:cNvGrpSpPr/>
          <p:nvPr/>
        </p:nvGrpSpPr>
        <p:grpSpPr>
          <a:xfrm rot="10800000">
            <a:off x="11478637" y="-1"/>
            <a:ext cx="713363" cy="6858003"/>
            <a:chOff x="0" y="-6"/>
            <a:chExt cx="4619385" cy="2541261"/>
          </a:xfrm>
        </p:grpSpPr>
        <p:sp>
          <p:nvSpPr>
            <p:cNvPr id="8" name="Rectangle 7">
              <a:extLst>
                <a:ext uri="{FF2B5EF4-FFF2-40B4-BE49-F238E27FC236}">
                  <a16:creationId xmlns:a16="http://schemas.microsoft.com/office/drawing/2014/main" id="{BE57006A-7A10-42CD-6060-9E7320AA226F}"/>
                </a:ext>
              </a:extLst>
            </p:cNvPr>
            <p:cNvSpPr/>
            <p:nvPr/>
          </p:nvSpPr>
          <p:spPr>
            <a:xfrm>
              <a:off x="0" y="0"/>
              <a:ext cx="480786" cy="2541255"/>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C1619FFB-77B2-361B-0775-A9479DD3C727}"/>
                </a:ext>
              </a:extLst>
            </p:cNvPr>
            <p:cNvSpPr/>
            <p:nvPr/>
          </p:nvSpPr>
          <p:spPr>
            <a:xfrm rot="16200000">
              <a:off x="2301230" y="-2301219"/>
              <a:ext cx="16941" cy="4619368"/>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grpSp>
        <p:nvGrpSpPr>
          <p:cNvPr id="2124" name="Group 2123">
            <a:extLst>
              <a:ext uri="{FF2B5EF4-FFF2-40B4-BE49-F238E27FC236}">
                <a16:creationId xmlns:a16="http://schemas.microsoft.com/office/drawing/2014/main" id="{285468DF-FBA5-9C01-D17F-4971A6E03040}"/>
              </a:ext>
            </a:extLst>
          </p:cNvPr>
          <p:cNvGrpSpPr/>
          <p:nvPr/>
        </p:nvGrpSpPr>
        <p:grpSpPr>
          <a:xfrm>
            <a:off x="831399" y="660398"/>
            <a:ext cx="10935741" cy="2789953"/>
            <a:chOff x="861765" y="2217655"/>
            <a:chExt cx="10935741" cy="2789953"/>
          </a:xfrm>
        </p:grpSpPr>
        <p:sp>
          <p:nvSpPr>
            <p:cNvPr id="11" name="Rectangle 10">
              <a:extLst>
                <a:ext uri="{FF2B5EF4-FFF2-40B4-BE49-F238E27FC236}">
                  <a16:creationId xmlns:a16="http://schemas.microsoft.com/office/drawing/2014/main" id="{01BE51C8-F3BD-A078-17E6-4169C115022F}"/>
                </a:ext>
              </a:extLst>
            </p:cNvPr>
            <p:cNvSpPr/>
            <p:nvPr/>
          </p:nvSpPr>
          <p:spPr>
            <a:xfrm>
              <a:off x="861765" y="3097166"/>
              <a:ext cx="1033023" cy="101809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Input Layer</a:t>
              </a:r>
            </a:p>
          </p:txBody>
        </p:sp>
        <p:sp>
          <p:nvSpPr>
            <p:cNvPr id="13" name="Rectangle 12">
              <a:extLst>
                <a:ext uri="{FF2B5EF4-FFF2-40B4-BE49-F238E27FC236}">
                  <a16:creationId xmlns:a16="http://schemas.microsoft.com/office/drawing/2014/main" id="{8EC1CA62-1DF2-779A-7508-3892084994B3}"/>
                </a:ext>
              </a:extLst>
            </p:cNvPr>
            <p:cNvSpPr/>
            <p:nvPr/>
          </p:nvSpPr>
          <p:spPr>
            <a:xfrm>
              <a:off x="2187277" y="3097162"/>
              <a:ext cx="1033023" cy="101809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Conv2D</a:t>
              </a:r>
            </a:p>
          </p:txBody>
        </p:sp>
        <p:sp>
          <p:nvSpPr>
            <p:cNvPr id="15" name="Rectangle 14">
              <a:extLst>
                <a:ext uri="{FF2B5EF4-FFF2-40B4-BE49-F238E27FC236}">
                  <a16:creationId xmlns:a16="http://schemas.microsoft.com/office/drawing/2014/main" id="{EC3BB11F-4653-D394-0812-1FDF62CCCFCC}"/>
                </a:ext>
              </a:extLst>
            </p:cNvPr>
            <p:cNvSpPr/>
            <p:nvPr/>
          </p:nvSpPr>
          <p:spPr>
            <a:xfrm>
              <a:off x="3520337" y="3097161"/>
              <a:ext cx="1033023" cy="101809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MaxPooling2D</a:t>
              </a:r>
            </a:p>
          </p:txBody>
        </p:sp>
        <p:sp>
          <p:nvSpPr>
            <p:cNvPr id="16" name="Rectangle 15">
              <a:extLst>
                <a:ext uri="{FF2B5EF4-FFF2-40B4-BE49-F238E27FC236}">
                  <a16:creationId xmlns:a16="http://schemas.microsoft.com/office/drawing/2014/main" id="{56AFC1B3-667B-7BBF-E565-07B35036EEC0}"/>
                </a:ext>
              </a:extLst>
            </p:cNvPr>
            <p:cNvSpPr/>
            <p:nvPr/>
          </p:nvSpPr>
          <p:spPr>
            <a:xfrm>
              <a:off x="4881512" y="3097160"/>
              <a:ext cx="1033023" cy="101809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Conv2D_1</a:t>
              </a:r>
            </a:p>
          </p:txBody>
        </p:sp>
        <p:sp>
          <p:nvSpPr>
            <p:cNvPr id="19" name="Rectangle 18">
              <a:extLst>
                <a:ext uri="{FF2B5EF4-FFF2-40B4-BE49-F238E27FC236}">
                  <a16:creationId xmlns:a16="http://schemas.microsoft.com/office/drawing/2014/main" id="{4185E304-0F32-3FBA-FA04-6E231AF1243B}"/>
                </a:ext>
              </a:extLst>
            </p:cNvPr>
            <p:cNvSpPr/>
            <p:nvPr/>
          </p:nvSpPr>
          <p:spPr>
            <a:xfrm>
              <a:off x="6180797" y="3097159"/>
              <a:ext cx="1033023" cy="101809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MaxPooling2D_1</a:t>
              </a:r>
            </a:p>
          </p:txBody>
        </p:sp>
        <p:sp>
          <p:nvSpPr>
            <p:cNvPr id="20" name="Rectangle 19">
              <a:extLst>
                <a:ext uri="{FF2B5EF4-FFF2-40B4-BE49-F238E27FC236}">
                  <a16:creationId xmlns:a16="http://schemas.microsoft.com/office/drawing/2014/main" id="{39B12783-51E2-27D8-CC28-18C2FAC23F04}"/>
                </a:ext>
              </a:extLst>
            </p:cNvPr>
            <p:cNvSpPr/>
            <p:nvPr/>
          </p:nvSpPr>
          <p:spPr>
            <a:xfrm>
              <a:off x="7519763" y="3094077"/>
              <a:ext cx="1033023" cy="101809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Conv2D_2</a:t>
              </a:r>
            </a:p>
          </p:txBody>
        </p:sp>
        <p:sp>
          <p:nvSpPr>
            <p:cNvPr id="21" name="Rectangle 20">
              <a:extLst>
                <a:ext uri="{FF2B5EF4-FFF2-40B4-BE49-F238E27FC236}">
                  <a16:creationId xmlns:a16="http://schemas.microsoft.com/office/drawing/2014/main" id="{5C4E3292-0464-2699-8FD9-35A0CC9299EF}"/>
                </a:ext>
              </a:extLst>
            </p:cNvPr>
            <p:cNvSpPr/>
            <p:nvPr/>
          </p:nvSpPr>
          <p:spPr>
            <a:xfrm>
              <a:off x="8795328" y="3094076"/>
              <a:ext cx="1033023" cy="101809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MaxPooling2D_2</a:t>
              </a:r>
            </a:p>
          </p:txBody>
        </p:sp>
        <p:sp>
          <p:nvSpPr>
            <p:cNvPr id="23" name="Rectangle 22">
              <a:extLst>
                <a:ext uri="{FF2B5EF4-FFF2-40B4-BE49-F238E27FC236}">
                  <a16:creationId xmlns:a16="http://schemas.microsoft.com/office/drawing/2014/main" id="{E848081E-C4C4-E9AB-D5FB-C06547430344}"/>
                </a:ext>
              </a:extLst>
            </p:cNvPr>
            <p:cNvSpPr/>
            <p:nvPr/>
          </p:nvSpPr>
          <p:spPr>
            <a:xfrm>
              <a:off x="10279020" y="2217655"/>
              <a:ext cx="260447" cy="278995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Flatten</a:t>
              </a:r>
            </a:p>
          </p:txBody>
        </p:sp>
        <p:sp>
          <p:nvSpPr>
            <p:cNvPr id="24" name="Rectangle 23">
              <a:extLst>
                <a:ext uri="{FF2B5EF4-FFF2-40B4-BE49-F238E27FC236}">
                  <a16:creationId xmlns:a16="http://schemas.microsoft.com/office/drawing/2014/main" id="{B4CF1FAE-A1A2-AB90-FF62-56650A8B3150}"/>
                </a:ext>
              </a:extLst>
            </p:cNvPr>
            <p:cNvSpPr/>
            <p:nvPr/>
          </p:nvSpPr>
          <p:spPr>
            <a:xfrm>
              <a:off x="11487301" y="2680841"/>
              <a:ext cx="260448" cy="29492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16369993-9CE0-4B4D-1812-76E42F0DD7FD}"/>
                </a:ext>
              </a:extLst>
            </p:cNvPr>
            <p:cNvSpPr/>
            <p:nvPr/>
          </p:nvSpPr>
          <p:spPr>
            <a:xfrm>
              <a:off x="11499829" y="3156416"/>
              <a:ext cx="260448" cy="29492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1013AEEA-45E2-A7FB-EFA5-B0BCAB895A14}"/>
                </a:ext>
              </a:extLst>
            </p:cNvPr>
            <p:cNvSpPr/>
            <p:nvPr/>
          </p:nvSpPr>
          <p:spPr>
            <a:xfrm>
              <a:off x="11507776" y="3628669"/>
              <a:ext cx="260448" cy="29492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7" name="Rectangle 26">
              <a:extLst>
                <a:ext uri="{FF2B5EF4-FFF2-40B4-BE49-F238E27FC236}">
                  <a16:creationId xmlns:a16="http://schemas.microsoft.com/office/drawing/2014/main" id="{45C3F04C-E47A-5AC1-3F22-1E9E62571443}"/>
                </a:ext>
              </a:extLst>
            </p:cNvPr>
            <p:cNvSpPr/>
            <p:nvPr/>
          </p:nvSpPr>
          <p:spPr>
            <a:xfrm>
              <a:off x="11537058" y="4138672"/>
              <a:ext cx="260448" cy="29492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cxnSp>
          <p:nvCxnSpPr>
            <p:cNvPr id="29" name="Straight Connector 28">
              <a:extLst>
                <a:ext uri="{FF2B5EF4-FFF2-40B4-BE49-F238E27FC236}">
                  <a16:creationId xmlns:a16="http://schemas.microsoft.com/office/drawing/2014/main" id="{E469F7B0-2AA2-CEE2-2CB5-F324717A7760}"/>
                </a:ext>
              </a:extLst>
            </p:cNvPr>
            <p:cNvCxnSpPr>
              <a:cxnSpLocks/>
              <a:stCxn id="11" idx="3"/>
              <a:endCxn id="13" idx="1"/>
            </p:cNvCxnSpPr>
            <p:nvPr/>
          </p:nvCxnSpPr>
          <p:spPr>
            <a:xfrm flipV="1">
              <a:off x="1894788" y="3606210"/>
              <a:ext cx="292489" cy="4"/>
            </a:xfrm>
            <a:prstGeom prst="line">
              <a:avLst/>
            </a:prstGeom>
          </p:spPr>
          <p:style>
            <a:lnRef idx="1">
              <a:schemeClr val="accent2"/>
            </a:lnRef>
            <a:fillRef idx="0">
              <a:schemeClr val="accent2"/>
            </a:fillRef>
            <a:effectRef idx="0">
              <a:schemeClr val="accent2"/>
            </a:effectRef>
            <a:fontRef idx="minor">
              <a:schemeClr val="tx1"/>
            </a:fontRef>
          </p:style>
        </p:cxnSp>
        <p:cxnSp>
          <p:nvCxnSpPr>
            <p:cNvPr id="59" name="Straight Connector 58">
              <a:extLst>
                <a:ext uri="{FF2B5EF4-FFF2-40B4-BE49-F238E27FC236}">
                  <a16:creationId xmlns:a16="http://schemas.microsoft.com/office/drawing/2014/main" id="{CD864BBF-1C0E-0457-F985-ADF3E094E006}"/>
                </a:ext>
              </a:extLst>
            </p:cNvPr>
            <p:cNvCxnSpPr>
              <a:cxnSpLocks/>
              <a:stCxn id="23" idx="3"/>
              <a:endCxn id="25" idx="1"/>
            </p:cNvCxnSpPr>
            <p:nvPr/>
          </p:nvCxnSpPr>
          <p:spPr>
            <a:xfrm flipV="1">
              <a:off x="10539467" y="3303880"/>
              <a:ext cx="960362" cy="308752"/>
            </a:xfrm>
            <a:prstGeom prst="line">
              <a:avLst/>
            </a:prstGeom>
          </p:spPr>
          <p:style>
            <a:lnRef idx="1">
              <a:schemeClr val="accent2"/>
            </a:lnRef>
            <a:fillRef idx="0">
              <a:schemeClr val="accent2"/>
            </a:fillRef>
            <a:effectRef idx="0">
              <a:schemeClr val="accent2"/>
            </a:effectRef>
            <a:fontRef idx="minor">
              <a:schemeClr val="tx1"/>
            </a:fontRef>
          </p:style>
        </p:cxnSp>
        <p:cxnSp>
          <p:nvCxnSpPr>
            <p:cNvPr id="2049" name="Straight Connector 2048">
              <a:extLst>
                <a:ext uri="{FF2B5EF4-FFF2-40B4-BE49-F238E27FC236}">
                  <a16:creationId xmlns:a16="http://schemas.microsoft.com/office/drawing/2014/main" id="{7375C372-ADAE-EE89-5227-7858E27AA449}"/>
                </a:ext>
              </a:extLst>
            </p:cNvPr>
            <p:cNvCxnSpPr>
              <a:cxnSpLocks/>
              <a:stCxn id="23" idx="3"/>
              <a:endCxn id="24" idx="1"/>
            </p:cNvCxnSpPr>
            <p:nvPr/>
          </p:nvCxnSpPr>
          <p:spPr>
            <a:xfrm flipV="1">
              <a:off x="10539467" y="2828305"/>
              <a:ext cx="947834" cy="784327"/>
            </a:xfrm>
            <a:prstGeom prst="line">
              <a:avLst/>
            </a:prstGeom>
          </p:spPr>
          <p:style>
            <a:lnRef idx="1">
              <a:schemeClr val="accent2"/>
            </a:lnRef>
            <a:fillRef idx="0">
              <a:schemeClr val="accent2"/>
            </a:fillRef>
            <a:effectRef idx="0">
              <a:schemeClr val="accent2"/>
            </a:effectRef>
            <a:fontRef idx="minor">
              <a:schemeClr val="tx1"/>
            </a:fontRef>
          </p:style>
        </p:cxnSp>
        <p:cxnSp>
          <p:nvCxnSpPr>
            <p:cNvPr id="2053" name="Straight Connector 2052">
              <a:extLst>
                <a:ext uri="{FF2B5EF4-FFF2-40B4-BE49-F238E27FC236}">
                  <a16:creationId xmlns:a16="http://schemas.microsoft.com/office/drawing/2014/main" id="{50F57382-6105-08AF-AD11-745ED3786D83}"/>
                </a:ext>
              </a:extLst>
            </p:cNvPr>
            <p:cNvCxnSpPr>
              <a:cxnSpLocks/>
              <a:stCxn id="23" idx="3"/>
              <a:endCxn id="26" idx="1"/>
            </p:cNvCxnSpPr>
            <p:nvPr/>
          </p:nvCxnSpPr>
          <p:spPr>
            <a:xfrm>
              <a:off x="10539467" y="3612632"/>
              <a:ext cx="968309" cy="163501"/>
            </a:xfrm>
            <a:prstGeom prst="line">
              <a:avLst/>
            </a:prstGeom>
          </p:spPr>
          <p:style>
            <a:lnRef idx="1">
              <a:schemeClr val="accent2"/>
            </a:lnRef>
            <a:fillRef idx="0">
              <a:schemeClr val="accent2"/>
            </a:fillRef>
            <a:effectRef idx="0">
              <a:schemeClr val="accent2"/>
            </a:effectRef>
            <a:fontRef idx="minor">
              <a:schemeClr val="tx1"/>
            </a:fontRef>
          </p:style>
        </p:cxnSp>
        <p:cxnSp>
          <p:nvCxnSpPr>
            <p:cNvPr id="2057" name="Straight Connector 2056">
              <a:extLst>
                <a:ext uri="{FF2B5EF4-FFF2-40B4-BE49-F238E27FC236}">
                  <a16:creationId xmlns:a16="http://schemas.microsoft.com/office/drawing/2014/main" id="{CD391B5F-F4B6-605E-C72F-6AD0D43FF5D3}"/>
                </a:ext>
              </a:extLst>
            </p:cNvPr>
            <p:cNvCxnSpPr>
              <a:cxnSpLocks/>
              <a:endCxn id="26" idx="1"/>
            </p:cNvCxnSpPr>
            <p:nvPr/>
          </p:nvCxnSpPr>
          <p:spPr>
            <a:xfrm>
              <a:off x="10536280" y="2458252"/>
              <a:ext cx="971496" cy="1317881"/>
            </a:xfrm>
            <a:prstGeom prst="line">
              <a:avLst/>
            </a:prstGeom>
          </p:spPr>
          <p:style>
            <a:lnRef idx="1">
              <a:schemeClr val="accent2"/>
            </a:lnRef>
            <a:fillRef idx="0">
              <a:schemeClr val="accent2"/>
            </a:fillRef>
            <a:effectRef idx="0">
              <a:schemeClr val="accent2"/>
            </a:effectRef>
            <a:fontRef idx="minor">
              <a:schemeClr val="tx1"/>
            </a:fontRef>
          </p:style>
        </p:cxnSp>
        <p:cxnSp>
          <p:nvCxnSpPr>
            <p:cNvPr id="2060" name="Straight Connector 2059">
              <a:extLst>
                <a:ext uri="{FF2B5EF4-FFF2-40B4-BE49-F238E27FC236}">
                  <a16:creationId xmlns:a16="http://schemas.microsoft.com/office/drawing/2014/main" id="{9DE3B2D3-E850-F62F-9790-A0AFB0F6508F}"/>
                </a:ext>
              </a:extLst>
            </p:cNvPr>
            <p:cNvCxnSpPr>
              <a:cxnSpLocks/>
              <a:endCxn id="27" idx="1"/>
            </p:cNvCxnSpPr>
            <p:nvPr/>
          </p:nvCxnSpPr>
          <p:spPr>
            <a:xfrm>
              <a:off x="10539467" y="2462422"/>
              <a:ext cx="997591" cy="1823714"/>
            </a:xfrm>
            <a:prstGeom prst="line">
              <a:avLst/>
            </a:prstGeom>
          </p:spPr>
          <p:style>
            <a:lnRef idx="1">
              <a:schemeClr val="accent2"/>
            </a:lnRef>
            <a:fillRef idx="0">
              <a:schemeClr val="accent2"/>
            </a:fillRef>
            <a:effectRef idx="0">
              <a:schemeClr val="accent2"/>
            </a:effectRef>
            <a:fontRef idx="minor">
              <a:schemeClr val="tx1"/>
            </a:fontRef>
          </p:style>
        </p:cxnSp>
        <p:cxnSp>
          <p:nvCxnSpPr>
            <p:cNvPr id="2062" name="Straight Connector 2061">
              <a:extLst>
                <a:ext uri="{FF2B5EF4-FFF2-40B4-BE49-F238E27FC236}">
                  <a16:creationId xmlns:a16="http://schemas.microsoft.com/office/drawing/2014/main" id="{23921B90-2412-8CFD-5F5D-9D3035041F57}"/>
                </a:ext>
              </a:extLst>
            </p:cNvPr>
            <p:cNvCxnSpPr>
              <a:cxnSpLocks/>
              <a:stCxn id="23" idx="3"/>
              <a:endCxn id="27" idx="1"/>
            </p:cNvCxnSpPr>
            <p:nvPr/>
          </p:nvCxnSpPr>
          <p:spPr>
            <a:xfrm>
              <a:off x="10539467" y="3612632"/>
              <a:ext cx="997591" cy="673504"/>
            </a:xfrm>
            <a:prstGeom prst="line">
              <a:avLst/>
            </a:prstGeom>
          </p:spPr>
          <p:style>
            <a:lnRef idx="1">
              <a:schemeClr val="accent2"/>
            </a:lnRef>
            <a:fillRef idx="0">
              <a:schemeClr val="accent2"/>
            </a:fillRef>
            <a:effectRef idx="0">
              <a:schemeClr val="accent2"/>
            </a:effectRef>
            <a:fontRef idx="minor">
              <a:schemeClr val="tx1"/>
            </a:fontRef>
          </p:style>
        </p:cxnSp>
        <p:cxnSp>
          <p:nvCxnSpPr>
            <p:cNvPr id="2064" name="Straight Connector 2063">
              <a:extLst>
                <a:ext uri="{FF2B5EF4-FFF2-40B4-BE49-F238E27FC236}">
                  <a16:creationId xmlns:a16="http://schemas.microsoft.com/office/drawing/2014/main" id="{80B4D806-7F14-163B-738F-281DF0A0677D}"/>
                </a:ext>
              </a:extLst>
            </p:cNvPr>
            <p:cNvCxnSpPr>
              <a:cxnSpLocks/>
              <a:endCxn id="25" idx="1"/>
            </p:cNvCxnSpPr>
            <p:nvPr/>
          </p:nvCxnSpPr>
          <p:spPr>
            <a:xfrm>
              <a:off x="10531520" y="2479613"/>
              <a:ext cx="968309" cy="824267"/>
            </a:xfrm>
            <a:prstGeom prst="line">
              <a:avLst/>
            </a:prstGeom>
          </p:spPr>
          <p:style>
            <a:lnRef idx="1">
              <a:schemeClr val="accent2"/>
            </a:lnRef>
            <a:fillRef idx="0">
              <a:schemeClr val="accent2"/>
            </a:fillRef>
            <a:effectRef idx="0">
              <a:schemeClr val="accent2"/>
            </a:effectRef>
            <a:fontRef idx="minor">
              <a:schemeClr val="tx1"/>
            </a:fontRef>
          </p:style>
        </p:cxnSp>
        <p:cxnSp>
          <p:nvCxnSpPr>
            <p:cNvPr id="2066" name="Straight Connector 2065">
              <a:extLst>
                <a:ext uri="{FF2B5EF4-FFF2-40B4-BE49-F238E27FC236}">
                  <a16:creationId xmlns:a16="http://schemas.microsoft.com/office/drawing/2014/main" id="{ADB2E743-7BB7-F011-BB6F-476051FE880F}"/>
                </a:ext>
              </a:extLst>
            </p:cNvPr>
            <p:cNvCxnSpPr>
              <a:cxnSpLocks/>
              <a:endCxn id="27" idx="1"/>
            </p:cNvCxnSpPr>
            <p:nvPr/>
          </p:nvCxnSpPr>
          <p:spPr>
            <a:xfrm>
              <a:off x="10548633" y="2465765"/>
              <a:ext cx="988425" cy="1820371"/>
            </a:xfrm>
            <a:prstGeom prst="line">
              <a:avLst/>
            </a:prstGeom>
          </p:spPr>
          <p:style>
            <a:lnRef idx="1">
              <a:schemeClr val="accent2"/>
            </a:lnRef>
            <a:fillRef idx="0">
              <a:schemeClr val="accent2"/>
            </a:fillRef>
            <a:effectRef idx="0">
              <a:schemeClr val="accent2"/>
            </a:effectRef>
            <a:fontRef idx="minor">
              <a:schemeClr val="tx1"/>
            </a:fontRef>
          </p:style>
        </p:cxnSp>
        <p:cxnSp>
          <p:nvCxnSpPr>
            <p:cNvPr id="2059" name="Straight Connector 2058">
              <a:extLst>
                <a:ext uri="{FF2B5EF4-FFF2-40B4-BE49-F238E27FC236}">
                  <a16:creationId xmlns:a16="http://schemas.microsoft.com/office/drawing/2014/main" id="{B8013575-105B-C4FC-0ABC-611D033F8D0F}"/>
                </a:ext>
              </a:extLst>
            </p:cNvPr>
            <p:cNvCxnSpPr>
              <a:cxnSpLocks/>
              <a:endCxn id="24" idx="1"/>
            </p:cNvCxnSpPr>
            <p:nvPr/>
          </p:nvCxnSpPr>
          <p:spPr>
            <a:xfrm flipV="1">
              <a:off x="10548633" y="2828305"/>
              <a:ext cx="938668" cy="238109"/>
            </a:xfrm>
            <a:prstGeom prst="line">
              <a:avLst/>
            </a:prstGeom>
          </p:spPr>
          <p:style>
            <a:lnRef idx="1">
              <a:schemeClr val="accent2"/>
            </a:lnRef>
            <a:fillRef idx="0">
              <a:schemeClr val="accent2"/>
            </a:fillRef>
            <a:effectRef idx="0">
              <a:schemeClr val="accent2"/>
            </a:effectRef>
            <a:fontRef idx="minor">
              <a:schemeClr val="tx1"/>
            </a:fontRef>
          </p:style>
        </p:cxnSp>
        <p:cxnSp>
          <p:nvCxnSpPr>
            <p:cNvPr id="2065" name="Straight Connector 2064">
              <a:extLst>
                <a:ext uri="{FF2B5EF4-FFF2-40B4-BE49-F238E27FC236}">
                  <a16:creationId xmlns:a16="http://schemas.microsoft.com/office/drawing/2014/main" id="{6E6F676E-575E-0883-D5B8-9229B5ED9CCF}"/>
                </a:ext>
              </a:extLst>
            </p:cNvPr>
            <p:cNvCxnSpPr>
              <a:cxnSpLocks/>
              <a:endCxn id="24" idx="1"/>
            </p:cNvCxnSpPr>
            <p:nvPr/>
          </p:nvCxnSpPr>
          <p:spPr>
            <a:xfrm flipV="1">
              <a:off x="10551995" y="2828305"/>
              <a:ext cx="935306" cy="1209786"/>
            </a:xfrm>
            <a:prstGeom prst="line">
              <a:avLst/>
            </a:prstGeom>
          </p:spPr>
          <p:style>
            <a:lnRef idx="1">
              <a:schemeClr val="accent2"/>
            </a:lnRef>
            <a:fillRef idx="0">
              <a:schemeClr val="accent2"/>
            </a:fillRef>
            <a:effectRef idx="0">
              <a:schemeClr val="accent2"/>
            </a:effectRef>
            <a:fontRef idx="minor">
              <a:schemeClr val="tx1"/>
            </a:fontRef>
          </p:style>
        </p:cxnSp>
        <p:cxnSp>
          <p:nvCxnSpPr>
            <p:cNvPr id="2079" name="Straight Connector 2078">
              <a:extLst>
                <a:ext uri="{FF2B5EF4-FFF2-40B4-BE49-F238E27FC236}">
                  <a16:creationId xmlns:a16="http://schemas.microsoft.com/office/drawing/2014/main" id="{F1EACDF1-B52D-9525-0196-C239D0531B70}"/>
                </a:ext>
              </a:extLst>
            </p:cNvPr>
            <p:cNvCxnSpPr>
              <a:cxnSpLocks/>
              <a:endCxn id="24" idx="1"/>
            </p:cNvCxnSpPr>
            <p:nvPr/>
          </p:nvCxnSpPr>
          <p:spPr>
            <a:xfrm flipV="1">
              <a:off x="10533381" y="2828305"/>
              <a:ext cx="953920" cy="1759179"/>
            </a:xfrm>
            <a:prstGeom prst="line">
              <a:avLst/>
            </a:prstGeom>
          </p:spPr>
          <p:style>
            <a:lnRef idx="1">
              <a:schemeClr val="accent2"/>
            </a:lnRef>
            <a:fillRef idx="0">
              <a:schemeClr val="accent2"/>
            </a:fillRef>
            <a:effectRef idx="0">
              <a:schemeClr val="accent2"/>
            </a:effectRef>
            <a:fontRef idx="minor">
              <a:schemeClr val="tx1"/>
            </a:fontRef>
          </p:style>
        </p:cxnSp>
        <p:cxnSp>
          <p:nvCxnSpPr>
            <p:cNvPr id="2081" name="Straight Connector 2080">
              <a:extLst>
                <a:ext uri="{FF2B5EF4-FFF2-40B4-BE49-F238E27FC236}">
                  <a16:creationId xmlns:a16="http://schemas.microsoft.com/office/drawing/2014/main" id="{CFBD52C7-0E9A-E014-BB65-4D19B35F66B8}"/>
                </a:ext>
              </a:extLst>
            </p:cNvPr>
            <p:cNvCxnSpPr>
              <a:cxnSpLocks/>
              <a:endCxn id="25" idx="1"/>
            </p:cNvCxnSpPr>
            <p:nvPr/>
          </p:nvCxnSpPr>
          <p:spPr>
            <a:xfrm flipV="1">
              <a:off x="10559942" y="3303880"/>
              <a:ext cx="939887" cy="1244214"/>
            </a:xfrm>
            <a:prstGeom prst="line">
              <a:avLst/>
            </a:prstGeom>
          </p:spPr>
          <p:style>
            <a:lnRef idx="1">
              <a:schemeClr val="accent2"/>
            </a:lnRef>
            <a:fillRef idx="0">
              <a:schemeClr val="accent2"/>
            </a:fillRef>
            <a:effectRef idx="0">
              <a:schemeClr val="accent2"/>
            </a:effectRef>
            <a:fontRef idx="minor">
              <a:schemeClr val="tx1"/>
            </a:fontRef>
          </p:style>
        </p:cxnSp>
        <p:cxnSp>
          <p:nvCxnSpPr>
            <p:cNvPr id="2084" name="Straight Connector 2083">
              <a:extLst>
                <a:ext uri="{FF2B5EF4-FFF2-40B4-BE49-F238E27FC236}">
                  <a16:creationId xmlns:a16="http://schemas.microsoft.com/office/drawing/2014/main" id="{20780EDC-7BC8-7C81-41DA-067C2003F5CD}"/>
                </a:ext>
              </a:extLst>
            </p:cNvPr>
            <p:cNvCxnSpPr>
              <a:cxnSpLocks/>
              <a:endCxn id="25" idx="1"/>
            </p:cNvCxnSpPr>
            <p:nvPr/>
          </p:nvCxnSpPr>
          <p:spPr>
            <a:xfrm flipV="1">
              <a:off x="10571509" y="3303880"/>
              <a:ext cx="928320" cy="722844"/>
            </a:xfrm>
            <a:prstGeom prst="line">
              <a:avLst/>
            </a:prstGeom>
          </p:spPr>
          <p:style>
            <a:lnRef idx="1">
              <a:schemeClr val="accent2"/>
            </a:lnRef>
            <a:fillRef idx="0">
              <a:schemeClr val="accent2"/>
            </a:fillRef>
            <a:effectRef idx="0">
              <a:schemeClr val="accent2"/>
            </a:effectRef>
            <a:fontRef idx="minor">
              <a:schemeClr val="tx1"/>
            </a:fontRef>
          </p:style>
        </p:cxnSp>
        <p:cxnSp>
          <p:nvCxnSpPr>
            <p:cNvPr id="2087" name="Straight Connector 2086">
              <a:extLst>
                <a:ext uri="{FF2B5EF4-FFF2-40B4-BE49-F238E27FC236}">
                  <a16:creationId xmlns:a16="http://schemas.microsoft.com/office/drawing/2014/main" id="{F8FE7446-3E72-12D2-4470-9341E32DA8F5}"/>
                </a:ext>
              </a:extLst>
            </p:cNvPr>
            <p:cNvCxnSpPr>
              <a:cxnSpLocks/>
              <a:endCxn id="25" idx="1"/>
            </p:cNvCxnSpPr>
            <p:nvPr/>
          </p:nvCxnSpPr>
          <p:spPr>
            <a:xfrm>
              <a:off x="10540686" y="3066414"/>
              <a:ext cx="959143" cy="237466"/>
            </a:xfrm>
            <a:prstGeom prst="line">
              <a:avLst/>
            </a:prstGeom>
          </p:spPr>
          <p:style>
            <a:lnRef idx="1">
              <a:schemeClr val="accent2"/>
            </a:lnRef>
            <a:fillRef idx="0">
              <a:schemeClr val="accent2"/>
            </a:fillRef>
            <a:effectRef idx="0">
              <a:schemeClr val="accent2"/>
            </a:effectRef>
            <a:fontRef idx="minor">
              <a:schemeClr val="tx1"/>
            </a:fontRef>
          </p:style>
        </p:cxnSp>
        <p:cxnSp>
          <p:nvCxnSpPr>
            <p:cNvPr id="2090" name="Straight Connector 2089">
              <a:extLst>
                <a:ext uri="{FF2B5EF4-FFF2-40B4-BE49-F238E27FC236}">
                  <a16:creationId xmlns:a16="http://schemas.microsoft.com/office/drawing/2014/main" id="{23448854-BBB5-A0A1-D601-78FD658C60A4}"/>
                </a:ext>
              </a:extLst>
            </p:cNvPr>
            <p:cNvCxnSpPr>
              <a:cxnSpLocks/>
              <a:endCxn id="26" idx="1"/>
            </p:cNvCxnSpPr>
            <p:nvPr/>
          </p:nvCxnSpPr>
          <p:spPr>
            <a:xfrm>
              <a:off x="10528333" y="3077134"/>
              <a:ext cx="979443" cy="698999"/>
            </a:xfrm>
            <a:prstGeom prst="line">
              <a:avLst/>
            </a:prstGeom>
          </p:spPr>
          <p:style>
            <a:lnRef idx="1">
              <a:schemeClr val="accent2"/>
            </a:lnRef>
            <a:fillRef idx="0">
              <a:schemeClr val="accent2"/>
            </a:fillRef>
            <a:effectRef idx="0">
              <a:schemeClr val="accent2"/>
            </a:effectRef>
            <a:fontRef idx="minor">
              <a:schemeClr val="tx1"/>
            </a:fontRef>
          </p:style>
        </p:cxnSp>
        <p:cxnSp>
          <p:nvCxnSpPr>
            <p:cNvPr id="2093" name="Straight Connector 2092">
              <a:extLst>
                <a:ext uri="{FF2B5EF4-FFF2-40B4-BE49-F238E27FC236}">
                  <a16:creationId xmlns:a16="http://schemas.microsoft.com/office/drawing/2014/main" id="{3295979C-30A0-F95A-05FF-706C08391B38}"/>
                </a:ext>
              </a:extLst>
            </p:cNvPr>
            <p:cNvCxnSpPr>
              <a:cxnSpLocks/>
              <a:endCxn id="26" idx="1"/>
            </p:cNvCxnSpPr>
            <p:nvPr/>
          </p:nvCxnSpPr>
          <p:spPr>
            <a:xfrm flipV="1">
              <a:off x="10539467" y="3776133"/>
              <a:ext cx="968309" cy="265301"/>
            </a:xfrm>
            <a:prstGeom prst="line">
              <a:avLst/>
            </a:prstGeom>
          </p:spPr>
          <p:style>
            <a:lnRef idx="1">
              <a:schemeClr val="accent2"/>
            </a:lnRef>
            <a:fillRef idx="0">
              <a:schemeClr val="accent2"/>
            </a:fillRef>
            <a:effectRef idx="0">
              <a:schemeClr val="accent2"/>
            </a:effectRef>
            <a:fontRef idx="minor">
              <a:schemeClr val="tx1"/>
            </a:fontRef>
          </p:style>
        </p:cxnSp>
        <p:cxnSp>
          <p:nvCxnSpPr>
            <p:cNvPr id="2096" name="Straight Connector 2095">
              <a:extLst>
                <a:ext uri="{FF2B5EF4-FFF2-40B4-BE49-F238E27FC236}">
                  <a16:creationId xmlns:a16="http://schemas.microsoft.com/office/drawing/2014/main" id="{AC1D6131-350E-7B44-F57C-BEC8B22FB970}"/>
                </a:ext>
              </a:extLst>
            </p:cNvPr>
            <p:cNvCxnSpPr>
              <a:cxnSpLocks/>
              <a:endCxn id="26" idx="1"/>
            </p:cNvCxnSpPr>
            <p:nvPr/>
          </p:nvCxnSpPr>
          <p:spPr>
            <a:xfrm flipV="1">
              <a:off x="10539467" y="3776133"/>
              <a:ext cx="968309" cy="771961"/>
            </a:xfrm>
            <a:prstGeom prst="line">
              <a:avLst/>
            </a:prstGeom>
          </p:spPr>
          <p:style>
            <a:lnRef idx="1">
              <a:schemeClr val="accent2"/>
            </a:lnRef>
            <a:fillRef idx="0">
              <a:schemeClr val="accent2"/>
            </a:fillRef>
            <a:effectRef idx="0">
              <a:schemeClr val="accent2"/>
            </a:effectRef>
            <a:fontRef idx="minor">
              <a:schemeClr val="tx1"/>
            </a:fontRef>
          </p:style>
        </p:cxnSp>
        <p:cxnSp>
          <p:nvCxnSpPr>
            <p:cNvPr id="2099" name="Straight Connector 2098">
              <a:extLst>
                <a:ext uri="{FF2B5EF4-FFF2-40B4-BE49-F238E27FC236}">
                  <a16:creationId xmlns:a16="http://schemas.microsoft.com/office/drawing/2014/main" id="{A0C5ED24-C78D-C12D-ADEC-98F1B5F98998}"/>
                </a:ext>
              </a:extLst>
            </p:cNvPr>
            <p:cNvCxnSpPr>
              <a:cxnSpLocks/>
              <a:endCxn id="27" idx="1"/>
            </p:cNvCxnSpPr>
            <p:nvPr/>
          </p:nvCxnSpPr>
          <p:spPr>
            <a:xfrm>
              <a:off x="10547414" y="3077134"/>
              <a:ext cx="989644" cy="1209002"/>
            </a:xfrm>
            <a:prstGeom prst="line">
              <a:avLst/>
            </a:prstGeom>
          </p:spPr>
          <p:style>
            <a:lnRef idx="1">
              <a:schemeClr val="accent2"/>
            </a:lnRef>
            <a:fillRef idx="0">
              <a:schemeClr val="accent2"/>
            </a:fillRef>
            <a:effectRef idx="0">
              <a:schemeClr val="accent2"/>
            </a:effectRef>
            <a:fontRef idx="minor">
              <a:schemeClr val="tx1"/>
            </a:fontRef>
          </p:style>
        </p:cxnSp>
        <p:cxnSp>
          <p:nvCxnSpPr>
            <p:cNvPr id="2103" name="Straight Connector 2102">
              <a:extLst>
                <a:ext uri="{FF2B5EF4-FFF2-40B4-BE49-F238E27FC236}">
                  <a16:creationId xmlns:a16="http://schemas.microsoft.com/office/drawing/2014/main" id="{B7962DE4-A6D2-180E-071B-3EF581263E04}"/>
                </a:ext>
              </a:extLst>
            </p:cNvPr>
            <p:cNvCxnSpPr>
              <a:cxnSpLocks/>
              <a:endCxn id="27" idx="1"/>
            </p:cNvCxnSpPr>
            <p:nvPr/>
          </p:nvCxnSpPr>
          <p:spPr>
            <a:xfrm>
              <a:off x="10559942" y="4048811"/>
              <a:ext cx="977116" cy="237325"/>
            </a:xfrm>
            <a:prstGeom prst="line">
              <a:avLst/>
            </a:prstGeom>
          </p:spPr>
          <p:style>
            <a:lnRef idx="1">
              <a:schemeClr val="accent2"/>
            </a:lnRef>
            <a:fillRef idx="0">
              <a:schemeClr val="accent2"/>
            </a:fillRef>
            <a:effectRef idx="0">
              <a:schemeClr val="accent2"/>
            </a:effectRef>
            <a:fontRef idx="minor">
              <a:schemeClr val="tx1"/>
            </a:fontRef>
          </p:style>
        </p:cxnSp>
        <p:cxnSp>
          <p:nvCxnSpPr>
            <p:cNvPr id="2106" name="Straight Connector 2105">
              <a:extLst>
                <a:ext uri="{FF2B5EF4-FFF2-40B4-BE49-F238E27FC236}">
                  <a16:creationId xmlns:a16="http://schemas.microsoft.com/office/drawing/2014/main" id="{0ED8125F-0F7E-BA1A-32DC-0BFE7B778AE9}"/>
                </a:ext>
              </a:extLst>
            </p:cNvPr>
            <p:cNvCxnSpPr>
              <a:cxnSpLocks/>
              <a:endCxn id="27" idx="1"/>
            </p:cNvCxnSpPr>
            <p:nvPr/>
          </p:nvCxnSpPr>
          <p:spPr>
            <a:xfrm flipV="1">
              <a:off x="10559942" y="4286136"/>
              <a:ext cx="977116" cy="225179"/>
            </a:xfrm>
            <a:prstGeom prst="line">
              <a:avLst/>
            </a:prstGeom>
          </p:spPr>
          <p:style>
            <a:lnRef idx="1">
              <a:schemeClr val="accent2"/>
            </a:lnRef>
            <a:fillRef idx="0">
              <a:schemeClr val="accent2"/>
            </a:fillRef>
            <a:effectRef idx="0">
              <a:schemeClr val="accent2"/>
            </a:effectRef>
            <a:fontRef idx="minor">
              <a:schemeClr val="tx1"/>
            </a:fontRef>
          </p:style>
        </p:cxnSp>
        <p:cxnSp>
          <p:nvCxnSpPr>
            <p:cNvPr id="2109" name="Straight Connector 2108">
              <a:extLst>
                <a:ext uri="{FF2B5EF4-FFF2-40B4-BE49-F238E27FC236}">
                  <a16:creationId xmlns:a16="http://schemas.microsoft.com/office/drawing/2014/main" id="{D21692F9-428C-FE1B-0C0B-7D07B1BB50F9}"/>
                </a:ext>
              </a:extLst>
            </p:cNvPr>
            <p:cNvCxnSpPr>
              <a:cxnSpLocks/>
              <a:endCxn id="24" idx="1"/>
            </p:cNvCxnSpPr>
            <p:nvPr/>
          </p:nvCxnSpPr>
          <p:spPr>
            <a:xfrm>
              <a:off x="10530660" y="2487284"/>
              <a:ext cx="956641" cy="341021"/>
            </a:xfrm>
            <a:prstGeom prst="line">
              <a:avLst/>
            </a:prstGeom>
          </p:spPr>
          <p:style>
            <a:lnRef idx="1">
              <a:schemeClr val="accent2"/>
            </a:lnRef>
            <a:fillRef idx="0">
              <a:schemeClr val="accent2"/>
            </a:fillRef>
            <a:effectRef idx="0">
              <a:schemeClr val="accent2"/>
            </a:effectRef>
            <a:fontRef idx="minor">
              <a:schemeClr val="tx1"/>
            </a:fontRef>
          </p:style>
        </p:cxnSp>
        <p:cxnSp>
          <p:nvCxnSpPr>
            <p:cNvPr id="2112" name="Straight Connector 2111">
              <a:extLst>
                <a:ext uri="{FF2B5EF4-FFF2-40B4-BE49-F238E27FC236}">
                  <a16:creationId xmlns:a16="http://schemas.microsoft.com/office/drawing/2014/main" id="{A0D86FDA-042A-7C42-A21D-860C73D3048C}"/>
                </a:ext>
              </a:extLst>
            </p:cNvPr>
            <p:cNvCxnSpPr>
              <a:cxnSpLocks/>
              <a:endCxn id="15" idx="1"/>
            </p:cNvCxnSpPr>
            <p:nvPr/>
          </p:nvCxnSpPr>
          <p:spPr>
            <a:xfrm>
              <a:off x="3195327" y="3603123"/>
              <a:ext cx="325010" cy="3086"/>
            </a:xfrm>
            <a:prstGeom prst="line">
              <a:avLst/>
            </a:prstGeom>
          </p:spPr>
          <p:style>
            <a:lnRef idx="1">
              <a:schemeClr val="accent2"/>
            </a:lnRef>
            <a:fillRef idx="0">
              <a:schemeClr val="accent2"/>
            </a:fillRef>
            <a:effectRef idx="0">
              <a:schemeClr val="accent2"/>
            </a:effectRef>
            <a:fontRef idx="minor">
              <a:schemeClr val="tx1"/>
            </a:fontRef>
          </p:style>
        </p:cxnSp>
        <p:cxnSp>
          <p:nvCxnSpPr>
            <p:cNvPr id="2114" name="Straight Connector 2113">
              <a:extLst>
                <a:ext uri="{FF2B5EF4-FFF2-40B4-BE49-F238E27FC236}">
                  <a16:creationId xmlns:a16="http://schemas.microsoft.com/office/drawing/2014/main" id="{011DD030-720B-66A3-FA06-54053719EFC1}"/>
                </a:ext>
              </a:extLst>
            </p:cNvPr>
            <p:cNvCxnSpPr>
              <a:cxnSpLocks/>
            </p:cNvCxnSpPr>
            <p:nvPr/>
          </p:nvCxnSpPr>
          <p:spPr>
            <a:xfrm>
              <a:off x="4555283" y="3574917"/>
              <a:ext cx="325010" cy="3086"/>
            </a:xfrm>
            <a:prstGeom prst="line">
              <a:avLst/>
            </a:prstGeom>
          </p:spPr>
          <p:style>
            <a:lnRef idx="1">
              <a:schemeClr val="accent2"/>
            </a:lnRef>
            <a:fillRef idx="0">
              <a:schemeClr val="accent2"/>
            </a:fillRef>
            <a:effectRef idx="0">
              <a:schemeClr val="accent2"/>
            </a:effectRef>
            <a:fontRef idx="minor">
              <a:schemeClr val="tx1"/>
            </a:fontRef>
          </p:style>
        </p:cxnSp>
        <p:cxnSp>
          <p:nvCxnSpPr>
            <p:cNvPr id="2115" name="Straight Connector 2114">
              <a:extLst>
                <a:ext uri="{FF2B5EF4-FFF2-40B4-BE49-F238E27FC236}">
                  <a16:creationId xmlns:a16="http://schemas.microsoft.com/office/drawing/2014/main" id="{54D2F4C7-407E-DE51-E5DB-F72B5DDEB35A}"/>
                </a:ext>
              </a:extLst>
            </p:cNvPr>
            <p:cNvCxnSpPr>
              <a:cxnSpLocks/>
            </p:cNvCxnSpPr>
            <p:nvPr/>
          </p:nvCxnSpPr>
          <p:spPr>
            <a:xfrm>
              <a:off x="5896263" y="3593770"/>
              <a:ext cx="325010" cy="3086"/>
            </a:xfrm>
            <a:prstGeom prst="line">
              <a:avLst/>
            </a:prstGeom>
          </p:spPr>
          <p:style>
            <a:lnRef idx="1">
              <a:schemeClr val="accent2"/>
            </a:lnRef>
            <a:fillRef idx="0">
              <a:schemeClr val="accent2"/>
            </a:fillRef>
            <a:effectRef idx="0">
              <a:schemeClr val="accent2"/>
            </a:effectRef>
            <a:fontRef idx="minor">
              <a:schemeClr val="tx1"/>
            </a:fontRef>
          </p:style>
        </p:cxnSp>
        <p:cxnSp>
          <p:nvCxnSpPr>
            <p:cNvPr id="2116" name="Straight Connector 2115">
              <a:extLst>
                <a:ext uri="{FF2B5EF4-FFF2-40B4-BE49-F238E27FC236}">
                  <a16:creationId xmlns:a16="http://schemas.microsoft.com/office/drawing/2014/main" id="{FC351C27-8232-73E5-3330-704835766561}"/>
                </a:ext>
              </a:extLst>
            </p:cNvPr>
            <p:cNvCxnSpPr>
              <a:cxnSpLocks/>
            </p:cNvCxnSpPr>
            <p:nvPr/>
          </p:nvCxnSpPr>
          <p:spPr>
            <a:xfrm>
              <a:off x="7192898" y="3584425"/>
              <a:ext cx="325010" cy="3086"/>
            </a:xfrm>
            <a:prstGeom prst="line">
              <a:avLst/>
            </a:prstGeom>
          </p:spPr>
          <p:style>
            <a:lnRef idx="1">
              <a:schemeClr val="accent2"/>
            </a:lnRef>
            <a:fillRef idx="0">
              <a:schemeClr val="accent2"/>
            </a:fillRef>
            <a:effectRef idx="0">
              <a:schemeClr val="accent2"/>
            </a:effectRef>
            <a:fontRef idx="minor">
              <a:schemeClr val="tx1"/>
            </a:fontRef>
          </p:style>
        </p:cxnSp>
        <p:cxnSp>
          <p:nvCxnSpPr>
            <p:cNvPr id="2117" name="Straight Connector 2116">
              <a:extLst>
                <a:ext uri="{FF2B5EF4-FFF2-40B4-BE49-F238E27FC236}">
                  <a16:creationId xmlns:a16="http://schemas.microsoft.com/office/drawing/2014/main" id="{982D5BE8-09E2-AAF5-7C3E-88C0F775BEE7}"/>
                </a:ext>
              </a:extLst>
            </p:cNvPr>
            <p:cNvCxnSpPr>
              <a:cxnSpLocks/>
            </p:cNvCxnSpPr>
            <p:nvPr/>
          </p:nvCxnSpPr>
          <p:spPr>
            <a:xfrm>
              <a:off x="8495627" y="3605603"/>
              <a:ext cx="325010" cy="3086"/>
            </a:xfrm>
            <a:prstGeom prst="line">
              <a:avLst/>
            </a:prstGeom>
          </p:spPr>
          <p:style>
            <a:lnRef idx="1">
              <a:schemeClr val="accent2"/>
            </a:lnRef>
            <a:fillRef idx="0">
              <a:schemeClr val="accent2"/>
            </a:fillRef>
            <a:effectRef idx="0">
              <a:schemeClr val="accent2"/>
            </a:effectRef>
            <a:fontRef idx="minor">
              <a:schemeClr val="tx1"/>
            </a:fontRef>
          </p:style>
        </p:cxnSp>
        <p:cxnSp>
          <p:nvCxnSpPr>
            <p:cNvPr id="2118" name="Straight Connector 2117">
              <a:extLst>
                <a:ext uri="{FF2B5EF4-FFF2-40B4-BE49-F238E27FC236}">
                  <a16:creationId xmlns:a16="http://schemas.microsoft.com/office/drawing/2014/main" id="{0717028A-909C-3199-D188-F533193EE648}"/>
                </a:ext>
              </a:extLst>
            </p:cNvPr>
            <p:cNvCxnSpPr>
              <a:cxnSpLocks/>
            </p:cNvCxnSpPr>
            <p:nvPr/>
          </p:nvCxnSpPr>
          <p:spPr>
            <a:xfrm flipV="1">
              <a:off x="9818165" y="2217655"/>
              <a:ext cx="448327" cy="899537"/>
            </a:xfrm>
            <a:prstGeom prst="line">
              <a:avLst/>
            </a:prstGeom>
          </p:spPr>
          <p:style>
            <a:lnRef idx="1">
              <a:schemeClr val="accent2"/>
            </a:lnRef>
            <a:fillRef idx="0">
              <a:schemeClr val="accent2"/>
            </a:fillRef>
            <a:effectRef idx="0">
              <a:schemeClr val="accent2"/>
            </a:effectRef>
            <a:fontRef idx="minor">
              <a:schemeClr val="tx1"/>
            </a:fontRef>
          </p:style>
        </p:cxnSp>
        <p:cxnSp>
          <p:nvCxnSpPr>
            <p:cNvPr id="2121" name="Straight Connector 2120">
              <a:extLst>
                <a:ext uri="{FF2B5EF4-FFF2-40B4-BE49-F238E27FC236}">
                  <a16:creationId xmlns:a16="http://schemas.microsoft.com/office/drawing/2014/main" id="{4B6E5025-C1B1-BBCF-F90A-AA39358CAE12}"/>
                </a:ext>
              </a:extLst>
            </p:cNvPr>
            <p:cNvCxnSpPr>
              <a:cxnSpLocks/>
            </p:cNvCxnSpPr>
            <p:nvPr/>
          </p:nvCxnSpPr>
          <p:spPr>
            <a:xfrm>
              <a:off x="9841565" y="4048811"/>
              <a:ext cx="431368" cy="958797"/>
            </a:xfrm>
            <a:prstGeom prst="line">
              <a:avLst/>
            </a:prstGeom>
          </p:spPr>
          <p:style>
            <a:lnRef idx="1">
              <a:schemeClr val="accent2"/>
            </a:lnRef>
            <a:fillRef idx="0">
              <a:schemeClr val="accent2"/>
            </a:fillRef>
            <a:effectRef idx="0">
              <a:schemeClr val="accent2"/>
            </a:effectRef>
            <a:fontRef idx="minor">
              <a:schemeClr val="tx1"/>
            </a:fontRef>
          </p:style>
        </p:cxnSp>
      </p:grpSp>
      <p:pic>
        <p:nvPicPr>
          <p:cNvPr id="2125" name="Picture 2124">
            <a:extLst>
              <a:ext uri="{FF2B5EF4-FFF2-40B4-BE49-F238E27FC236}">
                <a16:creationId xmlns:a16="http://schemas.microsoft.com/office/drawing/2014/main" id="{355A7BBF-F194-F400-57B6-613A4F0B551B}"/>
              </a:ext>
            </a:extLst>
          </p:cNvPr>
          <p:cNvPicPr>
            <a:picLocks noChangeAspect="1"/>
          </p:cNvPicPr>
          <p:nvPr/>
        </p:nvPicPr>
        <p:blipFill>
          <a:blip r:embed="rId2"/>
          <a:srcRect t="976"/>
          <a:stretch/>
        </p:blipFill>
        <p:spPr>
          <a:xfrm>
            <a:off x="3837904" y="3051525"/>
            <a:ext cx="3778510" cy="3684706"/>
          </a:xfrm>
          <a:prstGeom prst="rect">
            <a:avLst/>
          </a:prstGeom>
        </p:spPr>
      </p:pic>
    </p:spTree>
    <p:extLst>
      <p:ext uri="{BB962C8B-B14F-4D97-AF65-F5344CB8AC3E}">
        <p14:creationId xmlns:p14="http://schemas.microsoft.com/office/powerpoint/2010/main" val="1069539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481D0-EC01-6BA2-F554-8D357DB0B2BE}"/>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21EB089F-0068-B923-6F23-EA013E03266B}"/>
              </a:ext>
            </a:extLst>
          </p:cNvPr>
          <p:cNvGrpSpPr/>
          <p:nvPr/>
        </p:nvGrpSpPr>
        <p:grpSpPr>
          <a:xfrm>
            <a:off x="0" y="0"/>
            <a:ext cx="2541255" cy="2541255"/>
            <a:chOff x="0" y="0"/>
            <a:chExt cx="2541255" cy="2541255"/>
          </a:xfrm>
        </p:grpSpPr>
        <p:sp>
          <p:nvSpPr>
            <p:cNvPr id="3" name="Rectangle 2">
              <a:extLst>
                <a:ext uri="{FF2B5EF4-FFF2-40B4-BE49-F238E27FC236}">
                  <a16:creationId xmlns:a16="http://schemas.microsoft.com/office/drawing/2014/main" id="{C061F0FA-ADF9-51DF-D5A3-7E86FE883DE7}"/>
                </a:ext>
              </a:extLst>
            </p:cNvPr>
            <p:cNvSpPr/>
            <p:nvPr/>
          </p:nvSpPr>
          <p:spPr>
            <a:xfrm>
              <a:off x="0" y="0"/>
              <a:ext cx="480786" cy="2541255"/>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7169F41A-C90A-8CD2-EA64-9A10148D87A8}"/>
                </a:ext>
              </a:extLst>
            </p:cNvPr>
            <p:cNvSpPr/>
            <p:nvPr/>
          </p:nvSpPr>
          <p:spPr>
            <a:xfrm rot="16200000">
              <a:off x="1030235" y="-1030234"/>
              <a:ext cx="480786" cy="2541255"/>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5" name="TextBox 4">
            <a:extLst>
              <a:ext uri="{FF2B5EF4-FFF2-40B4-BE49-F238E27FC236}">
                <a16:creationId xmlns:a16="http://schemas.microsoft.com/office/drawing/2014/main" id="{780A5EFA-2C64-40B5-47F7-30456FBA3DAF}"/>
              </a:ext>
            </a:extLst>
          </p:cNvPr>
          <p:cNvSpPr txBox="1"/>
          <p:nvPr/>
        </p:nvSpPr>
        <p:spPr>
          <a:xfrm>
            <a:off x="560868" y="764065"/>
            <a:ext cx="11070263" cy="2585323"/>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Step 5: </a:t>
            </a:r>
            <a:r>
              <a:rPr lang="en-IN" dirty="0">
                <a:latin typeface="Times New Roman" panose="02020603050405020304" pitchFamily="18" charset="0"/>
                <a:cs typeface="Times New Roman" panose="02020603050405020304" pitchFamily="18" charset="0"/>
              </a:rPr>
              <a:t>Model Training</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Adam Optimizer: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Adaptive Learning: Adjusts learning rate for each parameter (no manual tuning for each layer)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Fast Convergence: Typically faster than SGD or Momentum alone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Works Well by Default: Commonly works great with minimal tuning (</a:t>
            </a:r>
            <a:r>
              <a:rPr lang="en-US" dirty="0" err="1">
                <a:latin typeface="Times New Roman" panose="02020603050405020304" pitchFamily="18" charset="0"/>
                <a:cs typeface="Times New Roman" panose="02020603050405020304" pitchFamily="18" charset="0"/>
              </a:rPr>
              <a:t>learning_rate</a:t>
            </a:r>
            <a:r>
              <a:rPr lang="en-US" dirty="0">
                <a:latin typeface="Times New Roman" panose="02020603050405020304" pitchFamily="18" charset="0"/>
                <a:cs typeface="Times New Roman" panose="02020603050405020304" pitchFamily="18" charset="0"/>
              </a:rPr>
              <a:t>=0.001)</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model adjusts its weights using gradient descent (via </a:t>
            </a:r>
            <a:r>
              <a:rPr lang="en-US" dirty="0" err="1">
                <a:latin typeface="Times New Roman" panose="02020603050405020304" pitchFamily="18" charset="0"/>
                <a:cs typeface="Times New Roman" panose="02020603050405020304" pitchFamily="18" charset="0"/>
              </a:rPr>
              <a:t>adam</a:t>
            </a:r>
            <a:r>
              <a:rPr lang="en-US" dirty="0">
                <a:latin typeface="Times New Roman" panose="02020603050405020304" pitchFamily="18" charset="0"/>
                <a:cs typeface="Times New Roman" panose="02020603050405020304" pitchFamily="18" charset="0"/>
              </a:rPr>
              <a:t> optimizer).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Training was run for several epochs with data augmentation enabled to mitigate class imbalance.</a:t>
            </a:r>
          </a:p>
        </p:txBody>
      </p:sp>
      <p:sp>
        <p:nvSpPr>
          <p:cNvPr id="6" name="Rectangle 5">
            <a:extLst>
              <a:ext uri="{FF2B5EF4-FFF2-40B4-BE49-F238E27FC236}">
                <a16:creationId xmlns:a16="http://schemas.microsoft.com/office/drawing/2014/main" id="{C67E84D7-2576-9E52-7E7F-ACEB53B4BC76}"/>
              </a:ext>
            </a:extLst>
          </p:cNvPr>
          <p:cNvSpPr/>
          <p:nvPr/>
        </p:nvSpPr>
        <p:spPr>
          <a:xfrm>
            <a:off x="11528611" y="6289562"/>
            <a:ext cx="539168" cy="480785"/>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11</a:t>
            </a:r>
          </a:p>
        </p:txBody>
      </p:sp>
      <p:grpSp>
        <p:nvGrpSpPr>
          <p:cNvPr id="7" name="Group 6">
            <a:extLst>
              <a:ext uri="{FF2B5EF4-FFF2-40B4-BE49-F238E27FC236}">
                <a16:creationId xmlns:a16="http://schemas.microsoft.com/office/drawing/2014/main" id="{2CA2D215-DF1C-B189-40EA-4824292A9452}"/>
              </a:ext>
            </a:extLst>
          </p:cNvPr>
          <p:cNvGrpSpPr/>
          <p:nvPr/>
        </p:nvGrpSpPr>
        <p:grpSpPr>
          <a:xfrm rot="10800000">
            <a:off x="11478637" y="-1"/>
            <a:ext cx="713363" cy="6858003"/>
            <a:chOff x="0" y="-6"/>
            <a:chExt cx="4619385" cy="2541261"/>
          </a:xfrm>
        </p:grpSpPr>
        <p:sp>
          <p:nvSpPr>
            <p:cNvPr id="8" name="Rectangle 7">
              <a:extLst>
                <a:ext uri="{FF2B5EF4-FFF2-40B4-BE49-F238E27FC236}">
                  <a16:creationId xmlns:a16="http://schemas.microsoft.com/office/drawing/2014/main" id="{F8B33D2E-7393-1BC7-30D1-383DCB92E3F4}"/>
                </a:ext>
              </a:extLst>
            </p:cNvPr>
            <p:cNvSpPr/>
            <p:nvPr/>
          </p:nvSpPr>
          <p:spPr>
            <a:xfrm>
              <a:off x="0" y="0"/>
              <a:ext cx="480786" cy="2541255"/>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50239AC5-E512-AEE8-290F-87CDB3634177}"/>
                </a:ext>
              </a:extLst>
            </p:cNvPr>
            <p:cNvSpPr/>
            <p:nvPr/>
          </p:nvSpPr>
          <p:spPr>
            <a:xfrm rot="16200000">
              <a:off x="2301230" y="-2301219"/>
              <a:ext cx="16941" cy="4619368"/>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pic>
        <p:nvPicPr>
          <p:cNvPr id="19" name="Picture 18">
            <a:extLst>
              <a:ext uri="{FF2B5EF4-FFF2-40B4-BE49-F238E27FC236}">
                <a16:creationId xmlns:a16="http://schemas.microsoft.com/office/drawing/2014/main" id="{84804C43-8DC4-5C3A-1B36-B994792127E9}"/>
              </a:ext>
            </a:extLst>
          </p:cNvPr>
          <p:cNvPicPr>
            <a:picLocks noChangeAspect="1"/>
          </p:cNvPicPr>
          <p:nvPr/>
        </p:nvPicPr>
        <p:blipFill>
          <a:blip r:embed="rId2"/>
          <a:stretch>
            <a:fillRect/>
          </a:stretch>
        </p:blipFill>
        <p:spPr>
          <a:xfrm>
            <a:off x="1913641" y="3632666"/>
            <a:ext cx="7204413" cy="2851766"/>
          </a:xfrm>
          <a:prstGeom prst="rect">
            <a:avLst/>
          </a:prstGeom>
          <a:ln>
            <a:solidFill>
              <a:schemeClr val="tx1"/>
            </a:solidFill>
          </a:ln>
        </p:spPr>
      </p:pic>
    </p:spTree>
    <p:extLst>
      <p:ext uri="{BB962C8B-B14F-4D97-AF65-F5344CB8AC3E}">
        <p14:creationId xmlns:p14="http://schemas.microsoft.com/office/powerpoint/2010/main" val="4286921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DAA69-6320-5EBA-8D22-B91599514BFF}"/>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DA0EBD50-3286-33AB-76F4-B04782184DE7}"/>
              </a:ext>
            </a:extLst>
          </p:cNvPr>
          <p:cNvGrpSpPr/>
          <p:nvPr/>
        </p:nvGrpSpPr>
        <p:grpSpPr>
          <a:xfrm>
            <a:off x="0" y="0"/>
            <a:ext cx="2541255" cy="2541255"/>
            <a:chOff x="0" y="0"/>
            <a:chExt cx="2541255" cy="2541255"/>
          </a:xfrm>
        </p:grpSpPr>
        <p:sp>
          <p:nvSpPr>
            <p:cNvPr id="3" name="Rectangle 2">
              <a:extLst>
                <a:ext uri="{FF2B5EF4-FFF2-40B4-BE49-F238E27FC236}">
                  <a16:creationId xmlns:a16="http://schemas.microsoft.com/office/drawing/2014/main" id="{7A3C509F-A0A8-1167-06C0-25F1D33FA55C}"/>
                </a:ext>
              </a:extLst>
            </p:cNvPr>
            <p:cNvSpPr/>
            <p:nvPr/>
          </p:nvSpPr>
          <p:spPr>
            <a:xfrm>
              <a:off x="0" y="0"/>
              <a:ext cx="480786" cy="2541255"/>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4104B7C2-4D8D-9A62-1F31-F26555CF6034}"/>
                </a:ext>
              </a:extLst>
            </p:cNvPr>
            <p:cNvSpPr/>
            <p:nvPr/>
          </p:nvSpPr>
          <p:spPr>
            <a:xfrm rot="16200000">
              <a:off x="1030235" y="-1030234"/>
              <a:ext cx="480786" cy="2541255"/>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5" name="TextBox 4">
            <a:extLst>
              <a:ext uri="{FF2B5EF4-FFF2-40B4-BE49-F238E27FC236}">
                <a16:creationId xmlns:a16="http://schemas.microsoft.com/office/drawing/2014/main" id="{17BE724E-E0BA-6E13-D53A-5E340572A157}"/>
              </a:ext>
            </a:extLst>
          </p:cNvPr>
          <p:cNvSpPr txBox="1"/>
          <p:nvPr/>
        </p:nvSpPr>
        <p:spPr>
          <a:xfrm>
            <a:off x="560868" y="764065"/>
            <a:ext cx="11070263" cy="1477328"/>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Step 6: Model Validation and Evaluation</a:t>
            </a:r>
          </a:p>
          <a:p>
            <a:r>
              <a:rPr lang="en-US" dirty="0">
                <a:latin typeface="Times New Roman" panose="02020603050405020304" pitchFamily="18" charset="0"/>
                <a:cs typeface="Times New Roman" panose="02020603050405020304" pitchFamily="18" charset="0"/>
              </a:rPr>
              <a:t>Model performance was evaluated on a validation set of 365 images.</a:t>
            </a:r>
          </a:p>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measures how well the model has learned the classification.</a:t>
            </a:r>
          </a:p>
          <a:p>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B9198FA-6D49-273E-A6C3-56E35CDACE28}"/>
              </a:ext>
            </a:extLst>
          </p:cNvPr>
          <p:cNvSpPr/>
          <p:nvPr/>
        </p:nvSpPr>
        <p:spPr>
          <a:xfrm>
            <a:off x="11528611" y="6289562"/>
            <a:ext cx="539168" cy="480785"/>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12</a:t>
            </a:r>
          </a:p>
        </p:txBody>
      </p:sp>
      <p:grpSp>
        <p:nvGrpSpPr>
          <p:cNvPr id="7" name="Group 6">
            <a:extLst>
              <a:ext uri="{FF2B5EF4-FFF2-40B4-BE49-F238E27FC236}">
                <a16:creationId xmlns:a16="http://schemas.microsoft.com/office/drawing/2014/main" id="{82B46582-9471-D96B-D3C2-D459AB32E833}"/>
              </a:ext>
            </a:extLst>
          </p:cNvPr>
          <p:cNvGrpSpPr/>
          <p:nvPr/>
        </p:nvGrpSpPr>
        <p:grpSpPr>
          <a:xfrm rot="10800000">
            <a:off x="11478637" y="-1"/>
            <a:ext cx="713363" cy="6858003"/>
            <a:chOff x="0" y="-6"/>
            <a:chExt cx="4619385" cy="2541261"/>
          </a:xfrm>
        </p:grpSpPr>
        <p:sp>
          <p:nvSpPr>
            <p:cNvPr id="8" name="Rectangle 7">
              <a:extLst>
                <a:ext uri="{FF2B5EF4-FFF2-40B4-BE49-F238E27FC236}">
                  <a16:creationId xmlns:a16="http://schemas.microsoft.com/office/drawing/2014/main" id="{0AA822E7-8A43-B59A-53C7-5CDD8FB135A1}"/>
                </a:ext>
              </a:extLst>
            </p:cNvPr>
            <p:cNvSpPr/>
            <p:nvPr/>
          </p:nvSpPr>
          <p:spPr>
            <a:xfrm>
              <a:off x="0" y="0"/>
              <a:ext cx="480786" cy="2541255"/>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5E5744FF-6871-00EE-A37E-098106E45F51}"/>
                </a:ext>
              </a:extLst>
            </p:cNvPr>
            <p:cNvSpPr/>
            <p:nvPr/>
          </p:nvSpPr>
          <p:spPr>
            <a:xfrm rot="16200000">
              <a:off x="2301230" y="-2301219"/>
              <a:ext cx="16941" cy="4619368"/>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pic>
        <p:nvPicPr>
          <p:cNvPr id="11" name="Picture 10">
            <a:extLst>
              <a:ext uri="{FF2B5EF4-FFF2-40B4-BE49-F238E27FC236}">
                <a16:creationId xmlns:a16="http://schemas.microsoft.com/office/drawing/2014/main" id="{271D8531-281F-50D0-927F-B727EB721840}"/>
              </a:ext>
            </a:extLst>
          </p:cNvPr>
          <p:cNvPicPr>
            <a:picLocks noChangeAspect="1"/>
          </p:cNvPicPr>
          <p:nvPr/>
        </p:nvPicPr>
        <p:blipFill>
          <a:blip r:embed="rId2"/>
          <a:stretch>
            <a:fillRect/>
          </a:stretch>
        </p:blipFill>
        <p:spPr>
          <a:xfrm>
            <a:off x="2444359" y="2168871"/>
            <a:ext cx="5049950" cy="4193214"/>
          </a:xfrm>
          <a:prstGeom prst="rect">
            <a:avLst/>
          </a:prstGeom>
          <a:ln>
            <a:solidFill>
              <a:schemeClr val="tx1"/>
            </a:solidFill>
          </a:ln>
        </p:spPr>
      </p:pic>
    </p:spTree>
    <p:extLst>
      <p:ext uri="{BB962C8B-B14F-4D97-AF65-F5344CB8AC3E}">
        <p14:creationId xmlns:p14="http://schemas.microsoft.com/office/powerpoint/2010/main" val="2664109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D8704-791B-F076-FDBA-737940621D8F}"/>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446F466F-47B4-789B-F4FF-4F8F60124A45}"/>
              </a:ext>
            </a:extLst>
          </p:cNvPr>
          <p:cNvGrpSpPr/>
          <p:nvPr/>
        </p:nvGrpSpPr>
        <p:grpSpPr>
          <a:xfrm>
            <a:off x="0" y="0"/>
            <a:ext cx="2541255" cy="2541255"/>
            <a:chOff x="0" y="0"/>
            <a:chExt cx="2541255" cy="2541255"/>
          </a:xfrm>
        </p:grpSpPr>
        <p:sp>
          <p:nvSpPr>
            <p:cNvPr id="3" name="Rectangle 2">
              <a:extLst>
                <a:ext uri="{FF2B5EF4-FFF2-40B4-BE49-F238E27FC236}">
                  <a16:creationId xmlns:a16="http://schemas.microsoft.com/office/drawing/2014/main" id="{E9BE6D63-4272-C44C-B712-DC68D8E700BD}"/>
                </a:ext>
              </a:extLst>
            </p:cNvPr>
            <p:cNvSpPr/>
            <p:nvPr/>
          </p:nvSpPr>
          <p:spPr>
            <a:xfrm>
              <a:off x="0" y="0"/>
              <a:ext cx="480786" cy="2541255"/>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F21CA43E-6402-C448-2124-DE2AFB861421}"/>
                </a:ext>
              </a:extLst>
            </p:cNvPr>
            <p:cNvSpPr/>
            <p:nvPr/>
          </p:nvSpPr>
          <p:spPr>
            <a:xfrm rot="16200000">
              <a:off x="1030235" y="-1030234"/>
              <a:ext cx="480786" cy="2541255"/>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6" name="Rectangle 5">
            <a:extLst>
              <a:ext uri="{FF2B5EF4-FFF2-40B4-BE49-F238E27FC236}">
                <a16:creationId xmlns:a16="http://schemas.microsoft.com/office/drawing/2014/main" id="{E326E941-D42A-434B-B742-8D9DFCCBC689}"/>
              </a:ext>
            </a:extLst>
          </p:cNvPr>
          <p:cNvSpPr/>
          <p:nvPr/>
        </p:nvSpPr>
        <p:spPr>
          <a:xfrm>
            <a:off x="11528611" y="6289562"/>
            <a:ext cx="539168" cy="480785"/>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13</a:t>
            </a:r>
          </a:p>
        </p:txBody>
      </p:sp>
      <p:grpSp>
        <p:nvGrpSpPr>
          <p:cNvPr id="7" name="Group 6">
            <a:extLst>
              <a:ext uri="{FF2B5EF4-FFF2-40B4-BE49-F238E27FC236}">
                <a16:creationId xmlns:a16="http://schemas.microsoft.com/office/drawing/2014/main" id="{1F62EC4C-A3AC-5DEB-27F1-7E41B79A2875}"/>
              </a:ext>
            </a:extLst>
          </p:cNvPr>
          <p:cNvGrpSpPr/>
          <p:nvPr/>
        </p:nvGrpSpPr>
        <p:grpSpPr>
          <a:xfrm rot="10800000">
            <a:off x="11478637" y="-1"/>
            <a:ext cx="713363" cy="6858003"/>
            <a:chOff x="0" y="-6"/>
            <a:chExt cx="4619385" cy="2541261"/>
          </a:xfrm>
        </p:grpSpPr>
        <p:sp>
          <p:nvSpPr>
            <p:cNvPr id="8" name="Rectangle 7">
              <a:extLst>
                <a:ext uri="{FF2B5EF4-FFF2-40B4-BE49-F238E27FC236}">
                  <a16:creationId xmlns:a16="http://schemas.microsoft.com/office/drawing/2014/main" id="{B8D09D64-C72C-7F04-9725-7F875B73F075}"/>
                </a:ext>
              </a:extLst>
            </p:cNvPr>
            <p:cNvSpPr/>
            <p:nvPr/>
          </p:nvSpPr>
          <p:spPr>
            <a:xfrm>
              <a:off x="0" y="0"/>
              <a:ext cx="480786" cy="2541255"/>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BAA676A6-7420-0D0D-8D71-0E63FA3625DB}"/>
                </a:ext>
              </a:extLst>
            </p:cNvPr>
            <p:cNvSpPr/>
            <p:nvPr/>
          </p:nvSpPr>
          <p:spPr>
            <a:xfrm rot="16200000">
              <a:off x="2301230" y="-2301219"/>
              <a:ext cx="16941" cy="4619368"/>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pic>
        <p:nvPicPr>
          <p:cNvPr id="12" name="Picture 11">
            <a:extLst>
              <a:ext uri="{FF2B5EF4-FFF2-40B4-BE49-F238E27FC236}">
                <a16:creationId xmlns:a16="http://schemas.microsoft.com/office/drawing/2014/main" id="{A9FE08A3-BAAE-879F-230A-50D0B2D12CB9}"/>
              </a:ext>
            </a:extLst>
          </p:cNvPr>
          <p:cNvPicPr>
            <a:picLocks noChangeAspect="1"/>
          </p:cNvPicPr>
          <p:nvPr/>
        </p:nvPicPr>
        <p:blipFill>
          <a:blip r:embed="rId2"/>
          <a:stretch>
            <a:fillRect/>
          </a:stretch>
        </p:blipFill>
        <p:spPr>
          <a:xfrm>
            <a:off x="6096000" y="1941672"/>
            <a:ext cx="5483495" cy="2734024"/>
          </a:xfrm>
          <a:prstGeom prst="rect">
            <a:avLst/>
          </a:prstGeom>
          <a:ln>
            <a:solidFill>
              <a:schemeClr val="tx1"/>
            </a:solidFill>
          </a:ln>
        </p:spPr>
      </p:pic>
      <p:pic>
        <p:nvPicPr>
          <p:cNvPr id="13" name="Picture 12">
            <a:extLst>
              <a:ext uri="{FF2B5EF4-FFF2-40B4-BE49-F238E27FC236}">
                <a16:creationId xmlns:a16="http://schemas.microsoft.com/office/drawing/2014/main" id="{6A51FE47-5906-BFEF-7C37-BE4476542392}"/>
              </a:ext>
            </a:extLst>
          </p:cNvPr>
          <p:cNvPicPr>
            <a:picLocks noChangeAspect="1"/>
          </p:cNvPicPr>
          <p:nvPr/>
        </p:nvPicPr>
        <p:blipFill>
          <a:blip r:embed="rId3"/>
          <a:stretch>
            <a:fillRect/>
          </a:stretch>
        </p:blipFill>
        <p:spPr>
          <a:xfrm>
            <a:off x="801491" y="1332943"/>
            <a:ext cx="4973804" cy="4192097"/>
          </a:xfrm>
          <a:prstGeom prst="rect">
            <a:avLst/>
          </a:prstGeom>
          <a:ln>
            <a:solidFill>
              <a:schemeClr val="tx1"/>
            </a:solidFill>
          </a:ln>
        </p:spPr>
      </p:pic>
    </p:spTree>
    <p:extLst>
      <p:ext uri="{BB962C8B-B14F-4D97-AF65-F5344CB8AC3E}">
        <p14:creationId xmlns:p14="http://schemas.microsoft.com/office/powerpoint/2010/main" val="3608885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FC7A5-D12D-7DB7-AE6F-5C28205724E9}"/>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93C405C2-E69A-88A3-9170-93D42F9CD325}"/>
              </a:ext>
            </a:extLst>
          </p:cNvPr>
          <p:cNvGrpSpPr/>
          <p:nvPr/>
        </p:nvGrpSpPr>
        <p:grpSpPr>
          <a:xfrm rot="10800000">
            <a:off x="11478637" y="-1"/>
            <a:ext cx="713363" cy="6858003"/>
            <a:chOff x="0" y="-6"/>
            <a:chExt cx="4619385" cy="2541261"/>
          </a:xfrm>
        </p:grpSpPr>
        <p:sp>
          <p:nvSpPr>
            <p:cNvPr id="3" name="Rectangle 2">
              <a:extLst>
                <a:ext uri="{FF2B5EF4-FFF2-40B4-BE49-F238E27FC236}">
                  <a16:creationId xmlns:a16="http://schemas.microsoft.com/office/drawing/2014/main" id="{272D0019-2E8E-B303-FCF8-7C1D6F6325AC}"/>
                </a:ext>
              </a:extLst>
            </p:cNvPr>
            <p:cNvSpPr/>
            <p:nvPr/>
          </p:nvSpPr>
          <p:spPr>
            <a:xfrm>
              <a:off x="0" y="0"/>
              <a:ext cx="480786" cy="2541255"/>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C7F007D4-F22E-D893-0594-9E45B5420299}"/>
                </a:ext>
              </a:extLst>
            </p:cNvPr>
            <p:cNvSpPr/>
            <p:nvPr/>
          </p:nvSpPr>
          <p:spPr>
            <a:xfrm rot="16200000">
              <a:off x="2301230" y="-2301219"/>
              <a:ext cx="16941" cy="4619368"/>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7" name="Rectangle 6">
            <a:extLst>
              <a:ext uri="{FF2B5EF4-FFF2-40B4-BE49-F238E27FC236}">
                <a16:creationId xmlns:a16="http://schemas.microsoft.com/office/drawing/2014/main" id="{159E8C11-38C9-80E8-978C-B0B0AA188F52}"/>
              </a:ext>
            </a:extLst>
          </p:cNvPr>
          <p:cNvSpPr/>
          <p:nvPr/>
        </p:nvSpPr>
        <p:spPr>
          <a:xfrm>
            <a:off x="11528611" y="6289562"/>
            <a:ext cx="539168" cy="480785"/>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14</a:t>
            </a:r>
          </a:p>
        </p:txBody>
      </p:sp>
      <p:sp>
        <p:nvSpPr>
          <p:cNvPr id="8" name="Rectangle 7">
            <a:extLst>
              <a:ext uri="{FF2B5EF4-FFF2-40B4-BE49-F238E27FC236}">
                <a16:creationId xmlns:a16="http://schemas.microsoft.com/office/drawing/2014/main" id="{D6F099E2-5ACE-A445-3B9E-BE1D60FBFB94}"/>
              </a:ext>
            </a:extLst>
          </p:cNvPr>
          <p:cNvSpPr/>
          <p:nvPr/>
        </p:nvSpPr>
        <p:spPr>
          <a:xfrm>
            <a:off x="816988" y="0"/>
            <a:ext cx="10558021" cy="1168610"/>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latin typeface="Times New Roman" panose="02020603050405020304" pitchFamily="18" charset="0"/>
                <a:cs typeface="Times New Roman" panose="02020603050405020304" pitchFamily="18" charset="0"/>
              </a:rPr>
              <a:t>Conclusion</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9A923BE-84E6-3F34-733D-34E7AA220C09}"/>
              </a:ext>
            </a:extLst>
          </p:cNvPr>
          <p:cNvSpPr txBox="1"/>
          <p:nvPr/>
        </p:nvSpPr>
        <p:spPr>
          <a:xfrm>
            <a:off x="816989" y="1434596"/>
            <a:ext cx="10485750" cy="313932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This project demonstrates the effectiveness of using deep learning, specifically Convolutional Neural Networks (CNNs), for automated plant disease detection based on leaf images.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complete pipeline—from image preprocessing and exploratory data analysis to CNN-based feature extraction, training, evaluation, and deployment— was successfully implemented with a focus on real-time, on-device diagnosis.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custom CNN architecture was developed to learn visual features directly from the images. The trained model was validated using multiple performance metrics and achieved competitive results, particularly in detecting rust and scab diseases. Although the model struggled with the underrepresented ‘multiple diseases‘ class, it showed promising generalization for the remaining categories.</a:t>
            </a:r>
          </a:p>
        </p:txBody>
      </p:sp>
    </p:spTree>
    <p:extLst>
      <p:ext uri="{BB962C8B-B14F-4D97-AF65-F5344CB8AC3E}">
        <p14:creationId xmlns:p14="http://schemas.microsoft.com/office/powerpoint/2010/main" val="2493350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536FF-E138-2FF5-939E-06DB5EA26526}"/>
            </a:ext>
          </a:extLst>
        </p:cNvPr>
        <p:cNvGrpSpPr/>
        <p:nvPr/>
      </p:nvGrpSpPr>
      <p:grpSpPr>
        <a:xfrm>
          <a:off x="0" y="0"/>
          <a:ext cx="0" cy="0"/>
          <a:chOff x="0" y="0"/>
          <a:chExt cx="0" cy="0"/>
        </a:xfrm>
      </p:grpSpPr>
      <p:sp>
        <p:nvSpPr>
          <p:cNvPr id="18" name="TextBox 17">
            <a:extLst>
              <a:ext uri="{FF2B5EF4-FFF2-40B4-BE49-F238E27FC236}">
                <a16:creationId xmlns:a16="http://schemas.microsoft.com/office/drawing/2014/main" id="{D75EA1B4-3FA2-C739-9D12-6441D23315E2}"/>
              </a:ext>
            </a:extLst>
          </p:cNvPr>
          <p:cNvSpPr txBox="1"/>
          <p:nvPr/>
        </p:nvSpPr>
        <p:spPr>
          <a:xfrm>
            <a:off x="744718" y="1197200"/>
            <a:ext cx="11317580" cy="5447645"/>
          </a:xfrm>
          <a:prstGeom prst="rect">
            <a:avLst/>
          </a:prstGeom>
          <a:noFill/>
        </p:spPr>
        <p:txBody>
          <a:bodyPr wrap="square" rtlCol="0">
            <a:spAutoFit/>
          </a:bodyPr>
          <a:lstStyle/>
          <a:p>
            <a:pPr>
              <a:buNone/>
            </a:pPr>
            <a:r>
              <a:rPr lang="en-IN" dirty="0">
                <a:latin typeface="Times New Roman" panose="02020603050405020304" pitchFamily="18" charset="0"/>
                <a:cs typeface="Times New Roman" panose="02020603050405020304" pitchFamily="18" charset="0"/>
              </a:rPr>
              <a:t>[1] S. Singh and S. Jain, "Detection and Classification of Plant Disease using Artificial Intelligence," in </a:t>
            </a:r>
            <a:r>
              <a:rPr lang="en-IN" i="1" dirty="0">
                <a:latin typeface="Times New Roman" panose="02020603050405020304" pitchFamily="18" charset="0"/>
                <a:cs typeface="Times New Roman" panose="02020603050405020304" pitchFamily="18" charset="0"/>
              </a:rPr>
              <a:t>2024 11th International Conference on Reliability, Infocom Technologies and Optimization (Trends and Future Directions) (ICRITO)</a:t>
            </a:r>
            <a:r>
              <a:rPr lang="en-IN" dirty="0">
                <a:latin typeface="Times New Roman" panose="02020603050405020304" pitchFamily="18" charset="0"/>
                <a:cs typeface="Times New Roman" panose="02020603050405020304" pitchFamily="18" charset="0"/>
              </a:rPr>
              <a:t>, Noida, India, 2024, pp. 1-6.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10.1109/ICRITO61523.2024.10522449.</a:t>
            </a:r>
          </a:p>
          <a:p>
            <a:pPr>
              <a:buNone/>
            </a:pPr>
            <a:endParaRPr lang="en-IN" sz="400" dirty="0">
              <a:latin typeface="Times New Roman" panose="02020603050405020304" pitchFamily="18" charset="0"/>
              <a:cs typeface="Times New Roman" panose="02020603050405020304" pitchFamily="18" charset="0"/>
            </a:endParaRPr>
          </a:p>
          <a:p>
            <a:pPr>
              <a:buNone/>
            </a:pPr>
            <a:r>
              <a:rPr lang="en-IN" dirty="0">
                <a:latin typeface="Times New Roman" panose="02020603050405020304" pitchFamily="18" charset="0"/>
                <a:cs typeface="Times New Roman" panose="02020603050405020304" pitchFamily="18" charset="0"/>
              </a:rPr>
              <a:t>[2] L. Li, S. Zhang, and B. Wang, "Plant Disease Detection and Classification by Deep Learning—A Review," </a:t>
            </a:r>
            <a:r>
              <a:rPr lang="en-IN" i="1" dirty="0">
                <a:latin typeface="Times New Roman" panose="02020603050405020304" pitchFamily="18" charset="0"/>
                <a:cs typeface="Times New Roman" panose="02020603050405020304" pitchFamily="18" charset="0"/>
              </a:rPr>
              <a:t>IEEE Access</a:t>
            </a:r>
            <a:r>
              <a:rPr lang="en-IN" dirty="0">
                <a:latin typeface="Times New Roman" panose="02020603050405020304" pitchFamily="18" charset="0"/>
                <a:cs typeface="Times New Roman" panose="02020603050405020304" pitchFamily="18" charset="0"/>
              </a:rPr>
              <a:t>, vol. 9, pp. 1-15, Apr. 2021.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10.1109/ACCESS.2021.3069646.</a:t>
            </a:r>
          </a:p>
          <a:p>
            <a:pPr>
              <a:buNone/>
            </a:pPr>
            <a:endParaRPr lang="en-IN" sz="400" dirty="0">
              <a:latin typeface="Times New Roman" panose="02020603050405020304" pitchFamily="18" charset="0"/>
              <a:cs typeface="Times New Roman" panose="02020603050405020304" pitchFamily="18" charset="0"/>
            </a:endParaRPr>
          </a:p>
          <a:p>
            <a:pPr>
              <a:buNone/>
            </a:pPr>
            <a:r>
              <a:rPr lang="en-IN" dirty="0">
                <a:latin typeface="Times New Roman" panose="02020603050405020304" pitchFamily="18" charset="0"/>
                <a:cs typeface="Times New Roman" panose="02020603050405020304" pitchFamily="18" charset="0"/>
              </a:rPr>
              <a:t>[3] G. Shrestha, Deepsikha, and M. Das, "Plant Disease Detection Using CNN," in </a:t>
            </a:r>
            <a:r>
              <a:rPr lang="en-IN" i="1" dirty="0">
                <a:latin typeface="Times New Roman" panose="02020603050405020304" pitchFamily="18" charset="0"/>
                <a:cs typeface="Times New Roman" panose="02020603050405020304" pitchFamily="18" charset="0"/>
              </a:rPr>
              <a:t>Proceedings of 2020 IEEE Applied Signal Processing Conference (ASPCON)</a:t>
            </a:r>
            <a:r>
              <a:rPr lang="en-IN" dirty="0">
                <a:latin typeface="Times New Roman" panose="02020603050405020304" pitchFamily="18" charset="0"/>
                <a:cs typeface="Times New Roman" panose="02020603050405020304" pitchFamily="18" charset="0"/>
              </a:rPr>
              <a:t>, Kolkata, India, 2020, pp. 1-5.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10.1109/ASPCON49795.2020.9276493.</a:t>
            </a:r>
          </a:p>
          <a:p>
            <a:r>
              <a:rPr lang="en-IN" dirty="0">
                <a:latin typeface="Times New Roman" panose="02020603050405020304" pitchFamily="18" charset="0"/>
                <a:cs typeface="Times New Roman" panose="02020603050405020304" pitchFamily="18" charset="0"/>
              </a:rPr>
              <a:t>[4] S. Ramesh, N. M., P. R., P. Bhat N., and S. N., "Plant Disease Detection Using Machine Learning," </a:t>
            </a:r>
            <a:r>
              <a:rPr lang="en-IN" i="1" dirty="0">
                <a:latin typeface="Times New Roman" panose="02020603050405020304" pitchFamily="18" charset="0"/>
                <a:cs typeface="Times New Roman" panose="02020603050405020304" pitchFamily="18" charset="0"/>
              </a:rPr>
              <a:t>2018 International Conference on Design Innovations for 3Cs Compute Communicate Control (ICDI3C)</a:t>
            </a:r>
            <a:r>
              <a:rPr lang="en-IN" dirty="0">
                <a:latin typeface="Times New Roman" panose="02020603050405020304" pitchFamily="18" charset="0"/>
                <a:cs typeface="Times New Roman" panose="02020603050405020304" pitchFamily="18" charset="0"/>
              </a:rPr>
              <a:t>, Bangalore, India, 2018, pp. 41-45,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10.1109/ICDI3C.2018.00017</a:t>
            </a:r>
            <a:endParaRPr lang="en-IN" sz="400" dirty="0">
              <a:latin typeface="Times New Roman" panose="02020603050405020304" pitchFamily="18" charset="0"/>
              <a:cs typeface="Times New Roman" panose="02020603050405020304" pitchFamily="18" charset="0"/>
            </a:endParaRPr>
          </a:p>
          <a:p>
            <a:pPr>
              <a:buNone/>
            </a:pPr>
            <a:endParaRPr lang="en-IN" sz="400" dirty="0">
              <a:latin typeface="Times New Roman" panose="02020603050405020304" pitchFamily="18" charset="0"/>
              <a:cs typeface="Times New Roman" panose="02020603050405020304" pitchFamily="18" charset="0"/>
            </a:endParaRPr>
          </a:p>
          <a:p>
            <a:pPr>
              <a:buNone/>
            </a:pPr>
            <a:r>
              <a:rPr lang="en-IN" dirty="0">
                <a:latin typeface="Times New Roman" panose="02020603050405020304" pitchFamily="18" charset="0"/>
                <a:cs typeface="Times New Roman" panose="02020603050405020304" pitchFamily="18" charset="0"/>
              </a:rPr>
              <a:t>[5] "Figure 18 - Evaluation and Comparison of Models," National </a:t>
            </a:r>
            <a:r>
              <a:rPr lang="en-IN" dirty="0" err="1">
                <a:latin typeface="Times New Roman" panose="02020603050405020304" pitchFamily="18" charset="0"/>
                <a:cs typeface="Times New Roman" panose="02020603050405020304" pitchFamily="18" charset="0"/>
              </a:rPr>
              <a:t>Center</a:t>
            </a:r>
            <a:r>
              <a:rPr lang="en-IN" dirty="0">
                <a:latin typeface="Times New Roman" panose="02020603050405020304" pitchFamily="18" charset="0"/>
                <a:cs typeface="Times New Roman" panose="02020603050405020304" pitchFamily="18" charset="0"/>
              </a:rPr>
              <a:t> for Biotechnology Information (NCBI), available at: </a:t>
            </a:r>
            <a:r>
              <a:rPr lang="en-IN" dirty="0">
                <a:latin typeface="Times New Roman" panose="02020603050405020304" pitchFamily="18" charset="0"/>
                <a:cs typeface="Times New Roman" panose="02020603050405020304" pitchFamily="18" charset="0"/>
                <a:hlinkClick r:id="rId2"/>
              </a:rPr>
              <a:t>https://www.ncbi.nlm.nih.gov/books/NBK597497/figure/ch3.Fig18/</a:t>
            </a:r>
            <a:r>
              <a:rPr lang="en-IN" dirty="0">
                <a:latin typeface="Times New Roman" panose="02020603050405020304" pitchFamily="18" charset="0"/>
                <a:cs typeface="Times New Roman" panose="02020603050405020304" pitchFamily="18" charset="0"/>
              </a:rPr>
              <a:t>.</a:t>
            </a:r>
          </a:p>
          <a:p>
            <a:pPr>
              <a:buNone/>
            </a:pPr>
            <a:endParaRPr lang="en-IN" sz="400" dirty="0">
              <a:latin typeface="Times New Roman" panose="02020603050405020304" pitchFamily="18" charset="0"/>
              <a:cs typeface="Times New Roman" panose="02020603050405020304" pitchFamily="18" charset="0"/>
            </a:endParaRPr>
          </a:p>
          <a:p>
            <a:pPr>
              <a:buNone/>
            </a:pPr>
            <a:r>
              <a:rPr lang="en-IN" dirty="0">
                <a:latin typeface="Times New Roman" panose="02020603050405020304" pitchFamily="18" charset="0"/>
                <a:cs typeface="Times New Roman" panose="02020603050405020304" pitchFamily="18" charset="0"/>
              </a:rPr>
              <a:t>[6] S. </a:t>
            </a:r>
            <a:r>
              <a:rPr lang="en-IN" dirty="0" err="1">
                <a:latin typeface="Times New Roman" panose="02020603050405020304" pitchFamily="18" charset="0"/>
                <a:cs typeface="Times New Roman" panose="02020603050405020304" pitchFamily="18" charset="0"/>
              </a:rPr>
              <a:t>Siddhardhan</a:t>
            </a:r>
            <a:r>
              <a:rPr lang="en-IN" dirty="0">
                <a:latin typeface="Times New Roman" panose="02020603050405020304" pitchFamily="18" charset="0"/>
                <a:cs typeface="Times New Roman" panose="02020603050405020304" pitchFamily="18" charset="0"/>
              </a:rPr>
              <a:t>, "Plant Disease Prediction Using CNN Deep Learning Project," </a:t>
            </a:r>
            <a:r>
              <a:rPr lang="en-IN" i="1" dirty="0">
                <a:latin typeface="Times New Roman" panose="02020603050405020304" pitchFamily="18" charset="0"/>
                <a:cs typeface="Times New Roman" panose="02020603050405020304" pitchFamily="18" charset="0"/>
              </a:rPr>
              <a:t>GitHub</a:t>
            </a:r>
            <a:r>
              <a:rPr lang="en-IN" dirty="0">
                <a:latin typeface="Times New Roman" panose="02020603050405020304" pitchFamily="18" charset="0"/>
                <a:cs typeface="Times New Roman" panose="02020603050405020304" pitchFamily="18" charset="0"/>
              </a:rPr>
              <a:t>, available at: </a:t>
            </a:r>
            <a:r>
              <a:rPr lang="en-IN" dirty="0">
                <a:latin typeface="Times New Roman" panose="02020603050405020304" pitchFamily="18" charset="0"/>
                <a:cs typeface="Times New Roman" panose="02020603050405020304" pitchFamily="18" charset="0"/>
                <a:hlinkClick r:id="rId3"/>
              </a:rPr>
              <a:t>https://github.com/siddhardhan23/plant-disease-prediction-cnn-deep-leanring-project/blob/main/model_training_notebook/Plant_Disease_Prediction_CNN_Image_Classifier.ipynb</a:t>
            </a:r>
            <a:r>
              <a:rPr lang="en-IN" dirty="0">
                <a:latin typeface="Times New Roman" panose="02020603050405020304" pitchFamily="18" charset="0"/>
                <a:cs typeface="Times New Roman" panose="02020603050405020304" pitchFamily="18" charset="0"/>
              </a:rPr>
              <a:t>.</a:t>
            </a:r>
          </a:p>
          <a:p>
            <a:pPr>
              <a:buNone/>
            </a:pPr>
            <a:endParaRPr lang="en-IN" sz="400" dirty="0">
              <a:latin typeface="Times New Roman" panose="02020603050405020304" pitchFamily="18" charset="0"/>
              <a:cs typeface="Times New Roman" panose="02020603050405020304" pitchFamily="18" charset="0"/>
            </a:endParaRPr>
          </a:p>
          <a:p>
            <a:pPr>
              <a:buNone/>
            </a:pPr>
            <a:endParaRPr lang="en-IN" sz="4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[7] A. M. A. Karol, D. </a:t>
            </a:r>
            <a:r>
              <a:rPr lang="en-IN" dirty="0" err="1">
                <a:latin typeface="Times New Roman" panose="02020603050405020304" pitchFamily="18" charset="0"/>
                <a:cs typeface="Times New Roman" panose="02020603050405020304" pitchFamily="18" charset="0"/>
              </a:rPr>
              <a:t>Gulhane</a:t>
            </a:r>
            <a:r>
              <a:rPr lang="en-IN" dirty="0">
                <a:latin typeface="Times New Roman" panose="02020603050405020304" pitchFamily="18" charset="0"/>
                <a:cs typeface="Times New Roman" panose="02020603050405020304" pitchFamily="18" charset="0"/>
              </a:rPr>
              <a:t>, and T. </a:t>
            </a:r>
            <a:r>
              <a:rPr lang="en-IN" dirty="0" err="1">
                <a:latin typeface="Times New Roman" panose="02020603050405020304" pitchFamily="18" charset="0"/>
                <a:cs typeface="Times New Roman" panose="02020603050405020304" pitchFamily="18" charset="0"/>
              </a:rPr>
              <a:t>Chandiwade</a:t>
            </a:r>
            <a:r>
              <a:rPr lang="en-IN" dirty="0">
                <a:latin typeface="Times New Roman" panose="02020603050405020304" pitchFamily="18" charset="0"/>
                <a:cs typeface="Times New Roman" panose="02020603050405020304" pitchFamily="18" charset="0"/>
              </a:rPr>
              <a:t>, "Plant Disease Detection using CNN &amp; Remedy," </a:t>
            </a:r>
            <a:r>
              <a:rPr lang="en-IN" i="1" dirty="0">
                <a:latin typeface="Times New Roman" panose="02020603050405020304" pitchFamily="18" charset="0"/>
                <a:cs typeface="Times New Roman" panose="02020603050405020304" pitchFamily="18" charset="0"/>
              </a:rPr>
              <a:t>International Journal of Advanced Research in Electrical, Electronics and Instrumentation Engineering</a:t>
            </a:r>
            <a:r>
              <a:rPr lang="en-IN" dirty="0">
                <a:latin typeface="Times New Roman" panose="02020603050405020304" pitchFamily="18" charset="0"/>
                <a:cs typeface="Times New Roman" panose="02020603050405020304" pitchFamily="18" charset="0"/>
              </a:rPr>
              <a:t>, vol. 8, no. 3, pp. 622-628, Mar. 2019. DOI: 10.15662/IJAREEIE.2019.0803014.</a:t>
            </a:r>
          </a:p>
        </p:txBody>
      </p:sp>
      <p:sp>
        <p:nvSpPr>
          <p:cNvPr id="6" name="Rectangle 5">
            <a:extLst>
              <a:ext uri="{FF2B5EF4-FFF2-40B4-BE49-F238E27FC236}">
                <a16:creationId xmlns:a16="http://schemas.microsoft.com/office/drawing/2014/main" id="{0785D9BB-F1A4-5349-3E42-E76E21D80B67}"/>
              </a:ext>
            </a:extLst>
          </p:cNvPr>
          <p:cNvSpPr/>
          <p:nvPr/>
        </p:nvSpPr>
        <p:spPr>
          <a:xfrm>
            <a:off x="11528611" y="6289562"/>
            <a:ext cx="539168" cy="480785"/>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15</a:t>
            </a:r>
          </a:p>
        </p:txBody>
      </p:sp>
      <p:grpSp>
        <p:nvGrpSpPr>
          <p:cNvPr id="7" name="Group 6">
            <a:extLst>
              <a:ext uri="{FF2B5EF4-FFF2-40B4-BE49-F238E27FC236}">
                <a16:creationId xmlns:a16="http://schemas.microsoft.com/office/drawing/2014/main" id="{EC416CD6-4D29-64C8-6F74-3DE6377A8C8D}"/>
              </a:ext>
            </a:extLst>
          </p:cNvPr>
          <p:cNvGrpSpPr/>
          <p:nvPr/>
        </p:nvGrpSpPr>
        <p:grpSpPr>
          <a:xfrm rot="10800000">
            <a:off x="11478637" y="-1"/>
            <a:ext cx="713363" cy="6858003"/>
            <a:chOff x="0" y="-6"/>
            <a:chExt cx="4619385" cy="2541261"/>
          </a:xfrm>
        </p:grpSpPr>
        <p:sp>
          <p:nvSpPr>
            <p:cNvPr id="8" name="Rectangle 7">
              <a:extLst>
                <a:ext uri="{FF2B5EF4-FFF2-40B4-BE49-F238E27FC236}">
                  <a16:creationId xmlns:a16="http://schemas.microsoft.com/office/drawing/2014/main" id="{4200B410-EB71-B1CF-BDA4-0A7FB8385F67}"/>
                </a:ext>
              </a:extLst>
            </p:cNvPr>
            <p:cNvSpPr/>
            <p:nvPr/>
          </p:nvSpPr>
          <p:spPr>
            <a:xfrm>
              <a:off x="0" y="0"/>
              <a:ext cx="480786" cy="2541255"/>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0A342A2F-8F3C-DCD9-69AF-E85549B95307}"/>
                </a:ext>
              </a:extLst>
            </p:cNvPr>
            <p:cNvSpPr/>
            <p:nvPr/>
          </p:nvSpPr>
          <p:spPr>
            <a:xfrm rot="16200000">
              <a:off x="2301230" y="-2301219"/>
              <a:ext cx="16941" cy="4619368"/>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11" name="Rectangle 10">
            <a:extLst>
              <a:ext uri="{FF2B5EF4-FFF2-40B4-BE49-F238E27FC236}">
                <a16:creationId xmlns:a16="http://schemas.microsoft.com/office/drawing/2014/main" id="{A76C6DCE-CBE7-D85B-3046-E8B6A1F01946}"/>
              </a:ext>
            </a:extLst>
          </p:cNvPr>
          <p:cNvSpPr/>
          <p:nvPr/>
        </p:nvSpPr>
        <p:spPr>
          <a:xfrm>
            <a:off x="816988" y="0"/>
            <a:ext cx="10558021" cy="1168610"/>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28810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C09290-B5EF-7347-6BC4-49550163614C}"/>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EB6E8F8F-FF53-E4F7-8DE7-BD8AC5C725EF}"/>
              </a:ext>
            </a:extLst>
          </p:cNvPr>
          <p:cNvSpPr/>
          <p:nvPr/>
        </p:nvSpPr>
        <p:spPr>
          <a:xfrm>
            <a:off x="754141" y="1667227"/>
            <a:ext cx="358218" cy="328205"/>
          </a:xfrm>
          <a:prstGeom prst="ellipse">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1F7FB62A-1F0D-0E20-21C7-9A5D63D84B9B}"/>
              </a:ext>
            </a:extLst>
          </p:cNvPr>
          <p:cNvSpPr txBox="1"/>
          <p:nvPr/>
        </p:nvSpPr>
        <p:spPr>
          <a:xfrm>
            <a:off x="1329173" y="1338606"/>
            <a:ext cx="8955461" cy="2050818"/>
          </a:xfrm>
          <a:prstGeom prst="rect">
            <a:avLst/>
          </a:prstGeom>
          <a:noFill/>
        </p:spPr>
        <p:txBody>
          <a:bodyPr wrap="square" rtlCol="0">
            <a:spAutoFit/>
          </a:bodyPr>
          <a:lstStyle/>
          <a:p>
            <a:pPr>
              <a:lnSpc>
                <a:spcPct val="250000"/>
              </a:lnSpc>
            </a:pPr>
            <a:r>
              <a:rPr lang="en-US" dirty="0">
                <a:latin typeface="Times New Roman" panose="02020603050405020304" pitchFamily="18" charset="0"/>
                <a:cs typeface="Times New Roman" panose="02020603050405020304" pitchFamily="18" charset="0"/>
              </a:rPr>
              <a:t>To develop an automated system for detecting and classifying apple leaf diseases using CNN. </a:t>
            </a:r>
          </a:p>
          <a:p>
            <a:pPr>
              <a:lnSpc>
                <a:spcPct val="250000"/>
              </a:lnSpc>
            </a:pPr>
            <a:r>
              <a:rPr lang="en-US" dirty="0">
                <a:latin typeface="Times New Roman" panose="02020603050405020304" pitchFamily="18" charset="0"/>
                <a:cs typeface="Times New Roman" panose="02020603050405020304" pitchFamily="18" charset="0"/>
              </a:rPr>
              <a:t>To achieve a high level of accuracy</a:t>
            </a:r>
          </a:p>
          <a:p>
            <a:pPr>
              <a:lnSpc>
                <a:spcPct val="250000"/>
              </a:lnSpc>
            </a:pPr>
            <a:r>
              <a:rPr lang="en-US" dirty="0">
                <a:latin typeface="Times New Roman" panose="02020603050405020304" pitchFamily="18" charset="0"/>
                <a:cs typeface="Times New Roman" panose="02020603050405020304" pitchFamily="18" charset="0"/>
              </a:rPr>
              <a:t>To reduce the time and effort required by farmers to manually detect diseases</a:t>
            </a:r>
          </a:p>
        </p:txBody>
      </p:sp>
      <p:sp>
        <p:nvSpPr>
          <p:cNvPr id="8" name="Oval 7">
            <a:extLst>
              <a:ext uri="{FF2B5EF4-FFF2-40B4-BE49-F238E27FC236}">
                <a16:creationId xmlns:a16="http://schemas.microsoft.com/office/drawing/2014/main" id="{27A4EF65-E2A7-21F5-2EEF-6C5D02BF5DF4}"/>
              </a:ext>
            </a:extLst>
          </p:cNvPr>
          <p:cNvSpPr/>
          <p:nvPr/>
        </p:nvSpPr>
        <p:spPr>
          <a:xfrm>
            <a:off x="754141" y="1667227"/>
            <a:ext cx="358218" cy="328205"/>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FDFE8E01-4181-2718-F9A0-B344DB7B3FE9}"/>
              </a:ext>
            </a:extLst>
          </p:cNvPr>
          <p:cNvSpPr/>
          <p:nvPr/>
        </p:nvSpPr>
        <p:spPr>
          <a:xfrm>
            <a:off x="754141" y="2349217"/>
            <a:ext cx="358218" cy="328205"/>
          </a:xfrm>
          <a:prstGeom prst="ellipse">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CBD4357C-BD94-E613-5998-FFFDDA8F95E2}"/>
              </a:ext>
            </a:extLst>
          </p:cNvPr>
          <p:cNvSpPr/>
          <p:nvPr/>
        </p:nvSpPr>
        <p:spPr>
          <a:xfrm>
            <a:off x="754141" y="2349217"/>
            <a:ext cx="358218" cy="328205"/>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E766021B-61B2-5D3E-0B73-94E995F770AE}"/>
              </a:ext>
            </a:extLst>
          </p:cNvPr>
          <p:cNvSpPr/>
          <p:nvPr/>
        </p:nvSpPr>
        <p:spPr>
          <a:xfrm>
            <a:off x="754141" y="3031207"/>
            <a:ext cx="358218" cy="328205"/>
          </a:xfrm>
          <a:prstGeom prst="ellipse">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9E956D9A-9867-4B85-E7EF-CF357B483C3B}"/>
              </a:ext>
            </a:extLst>
          </p:cNvPr>
          <p:cNvSpPr/>
          <p:nvPr/>
        </p:nvSpPr>
        <p:spPr>
          <a:xfrm>
            <a:off x="754141" y="3031207"/>
            <a:ext cx="358218" cy="328205"/>
          </a:xfrm>
          <a:prstGeom prst="ellipse">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A54FCD-A5CB-E092-5842-31F3B33B867A}"/>
              </a:ext>
            </a:extLst>
          </p:cNvPr>
          <p:cNvSpPr/>
          <p:nvPr/>
        </p:nvSpPr>
        <p:spPr>
          <a:xfrm>
            <a:off x="11528611" y="6289562"/>
            <a:ext cx="539168" cy="480785"/>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a:t>
            </a:r>
          </a:p>
        </p:txBody>
      </p:sp>
      <p:grpSp>
        <p:nvGrpSpPr>
          <p:cNvPr id="7" name="Group 6">
            <a:extLst>
              <a:ext uri="{FF2B5EF4-FFF2-40B4-BE49-F238E27FC236}">
                <a16:creationId xmlns:a16="http://schemas.microsoft.com/office/drawing/2014/main" id="{9D13B6CC-B313-2B81-A527-582660CDC079}"/>
              </a:ext>
            </a:extLst>
          </p:cNvPr>
          <p:cNvGrpSpPr/>
          <p:nvPr/>
        </p:nvGrpSpPr>
        <p:grpSpPr>
          <a:xfrm rot="10800000">
            <a:off x="11478637" y="-1"/>
            <a:ext cx="713363" cy="6858003"/>
            <a:chOff x="0" y="-6"/>
            <a:chExt cx="4619385" cy="2541261"/>
          </a:xfrm>
        </p:grpSpPr>
        <p:sp>
          <p:nvSpPr>
            <p:cNvPr id="11" name="Rectangle 10">
              <a:extLst>
                <a:ext uri="{FF2B5EF4-FFF2-40B4-BE49-F238E27FC236}">
                  <a16:creationId xmlns:a16="http://schemas.microsoft.com/office/drawing/2014/main" id="{81D266CF-6C0E-9E21-666A-1361929BB0D5}"/>
                </a:ext>
              </a:extLst>
            </p:cNvPr>
            <p:cNvSpPr/>
            <p:nvPr/>
          </p:nvSpPr>
          <p:spPr>
            <a:xfrm>
              <a:off x="0" y="0"/>
              <a:ext cx="480786" cy="2541255"/>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6CEF6A35-D4C2-BF9D-D2DB-20958DB27F16}"/>
                </a:ext>
              </a:extLst>
            </p:cNvPr>
            <p:cNvSpPr/>
            <p:nvPr/>
          </p:nvSpPr>
          <p:spPr>
            <a:xfrm rot="16200000">
              <a:off x="2301230" y="-2301219"/>
              <a:ext cx="16941" cy="4619368"/>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19" name="Rectangle 18">
            <a:extLst>
              <a:ext uri="{FF2B5EF4-FFF2-40B4-BE49-F238E27FC236}">
                <a16:creationId xmlns:a16="http://schemas.microsoft.com/office/drawing/2014/main" id="{31E82431-67B9-DDD9-A850-9D4F8B35C98F}"/>
              </a:ext>
            </a:extLst>
          </p:cNvPr>
          <p:cNvSpPr/>
          <p:nvPr/>
        </p:nvSpPr>
        <p:spPr>
          <a:xfrm>
            <a:off x="816988" y="0"/>
            <a:ext cx="10558021" cy="1168610"/>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81858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FE44B96A-A916-89BB-3488-27F37A312001}"/>
              </a:ext>
            </a:extLst>
          </p:cNvPr>
          <p:cNvGraphicFramePr>
            <a:graphicFrameLocks noGrp="1"/>
          </p:cNvGraphicFramePr>
          <p:nvPr>
            <p:extLst>
              <p:ext uri="{D42A27DB-BD31-4B8C-83A1-F6EECF244321}">
                <p14:modId xmlns:p14="http://schemas.microsoft.com/office/powerpoint/2010/main" val="397418121"/>
              </p:ext>
            </p:extLst>
          </p:nvPr>
        </p:nvGraphicFramePr>
        <p:xfrm>
          <a:off x="825372" y="1270526"/>
          <a:ext cx="10533929" cy="5400040"/>
        </p:xfrm>
        <a:graphic>
          <a:graphicData uri="http://schemas.openxmlformats.org/drawingml/2006/table">
            <a:tbl>
              <a:tblPr firstRow="1" bandRow="1">
                <a:tableStyleId>{5940675A-B579-460E-94D1-54222C63F5DA}</a:tableStyleId>
              </a:tblPr>
              <a:tblGrid>
                <a:gridCol w="1399356">
                  <a:extLst>
                    <a:ext uri="{9D8B030D-6E8A-4147-A177-3AD203B41FA5}">
                      <a16:colId xmlns:a16="http://schemas.microsoft.com/office/drawing/2014/main" val="2006952486"/>
                    </a:ext>
                  </a:extLst>
                </a:gridCol>
                <a:gridCol w="3440784">
                  <a:extLst>
                    <a:ext uri="{9D8B030D-6E8A-4147-A177-3AD203B41FA5}">
                      <a16:colId xmlns:a16="http://schemas.microsoft.com/office/drawing/2014/main" val="3888952658"/>
                    </a:ext>
                  </a:extLst>
                </a:gridCol>
                <a:gridCol w="5693789">
                  <a:extLst>
                    <a:ext uri="{9D8B030D-6E8A-4147-A177-3AD203B41FA5}">
                      <a16:colId xmlns:a16="http://schemas.microsoft.com/office/drawing/2014/main" val="387081587"/>
                    </a:ext>
                  </a:extLst>
                </a:gridCol>
              </a:tblGrid>
              <a:tr h="370840">
                <a:tc>
                  <a:txBody>
                    <a:bodyPr/>
                    <a:lstStyle/>
                    <a:p>
                      <a:r>
                        <a:rPr lang="en-IN" b="1" dirty="0">
                          <a:latin typeface="Times New Roman" panose="02020603050405020304" pitchFamily="18" charset="0"/>
                          <a:cs typeface="Times New Roman" panose="02020603050405020304" pitchFamily="18" charset="0"/>
                        </a:rPr>
                        <a:t>Year/Paper</a:t>
                      </a:r>
                    </a:p>
                  </a:txBody>
                  <a:tcPr/>
                </a:tc>
                <a:tc>
                  <a:txBody>
                    <a:bodyPr/>
                    <a:lstStyle/>
                    <a:p>
                      <a:r>
                        <a:rPr lang="en-IN" b="1" dirty="0">
                          <a:latin typeface="Times New Roman" panose="02020603050405020304" pitchFamily="18" charset="0"/>
                          <a:cs typeface="Times New Roman" panose="02020603050405020304" pitchFamily="18" charset="0"/>
                        </a:rPr>
                        <a:t>Title</a:t>
                      </a:r>
                    </a:p>
                  </a:txBody>
                  <a:tcPr/>
                </a:tc>
                <a:tc>
                  <a:txBody>
                    <a:bodyPr/>
                    <a:lstStyle/>
                    <a:p>
                      <a:r>
                        <a:rPr lang="en-IN" b="1" dirty="0">
                          <a:latin typeface="Times New Roman" panose="02020603050405020304" pitchFamily="18" charset="0"/>
                          <a:cs typeface="Times New Roman" panose="02020603050405020304" pitchFamily="18" charset="0"/>
                        </a:rPr>
                        <a:t>Remarks</a:t>
                      </a:r>
                    </a:p>
                  </a:txBody>
                  <a:tcPr/>
                </a:tc>
                <a:extLst>
                  <a:ext uri="{0D108BD9-81ED-4DB2-BD59-A6C34878D82A}">
                    <a16:rowId xmlns:a16="http://schemas.microsoft.com/office/drawing/2014/main" val="498616177"/>
                  </a:ext>
                </a:extLst>
              </a:tr>
              <a:tr h="370840">
                <a:tc>
                  <a:txBody>
                    <a:bodyPr/>
                    <a:lstStyle/>
                    <a:p>
                      <a:r>
                        <a:rPr lang="en-IN" dirty="0">
                          <a:latin typeface="Times New Roman" panose="02020603050405020304" pitchFamily="18" charset="0"/>
                          <a:cs typeface="Times New Roman" panose="02020603050405020304" pitchFamily="18" charset="0"/>
                        </a:rPr>
                        <a:t>2024</a:t>
                      </a:r>
                    </a:p>
                    <a:p>
                      <a:r>
                        <a:rPr lang="en-IN" dirty="0">
                          <a:latin typeface="Times New Roman" panose="02020603050405020304" pitchFamily="18" charset="0"/>
                          <a:cs typeface="Times New Roman" panose="02020603050405020304" pitchFamily="18" charset="0"/>
                        </a:rPr>
                        <a:t>IEEE Conference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Detection and Classification of Plant Disease using Artificial Intelligence[1]</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Four CNN models (</a:t>
                      </a:r>
                      <a:r>
                        <a:rPr lang="en-US" dirty="0" err="1">
                          <a:latin typeface="Times New Roman" panose="02020603050405020304" pitchFamily="18" charset="0"/>
                          <a:cs typeface="Times New Roman" panose="02020603050405020304" pitchFamily="18" charset="0"/>
                        </a:rPr>
                        <a:t>GoogleNet</a:t>
                      </a:r>
                      <a:r>
                        <a:rPr lang="en-US" dirty="0">
                          <a:latin typeface="Times New Roman" panose="02020603050405020304" pitchFamily="18" charset="0"/>
                          <a:cs typeface="Times New Roman" panose="02020603050405020304" pitchFamily="18" charset="0"/>
                        </a:rPr>
                        <a:t>, ResNet-18, </a:t>
                      </a:r>
                      <a:r>
                        <a:rPr lang="en-US" dirty="0" err="1">
                          <a:latin typeface="Times New Roman" panose="02020603050405020304" pitchFamily="18" charset="0"/>
                          <a:cs typeface="Times New Roman" panose="02020603050405020304" pitchFamily="18" charset="0"/>
                        </a:rPr>
                        <a:t>AlexNet</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SqueezeNet</a:t>
                      </a:r>
                      <a:r>
                        <a:rPr lang="en-US" dirty="0">
                          <a:latin typeface="Times New Roman" panose="02020603050405020304" pitchFamily="18" charset="0"/>
                          <a:cs typeface="Times New Roman" panose="02020603050405020304" pitchFamily="18" charset="0"/>
                        </a:rPr>
                        <a:t>) were evaluated for grapevine leaf disease classification.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ResNet-18 achieved the highest performance accuracy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78364471"/>
                  </a:ext>
                </a:extLst>
              </a:tr>
              <a:tr h="370840">
                <a:tc>
                  <a:txBody>
                    <a:bodyPr/>
                    <a:lstStyle/>
                    <a:p>
                      <a:r>
                        <a:rPr lang="en-IN" dirty="0">
                          <a:latin typeface="Times New Roman" panose="02020603050405020304" pitchFamily="18" charset="0"/>
                          <a:cs typeface="Times New Roman" panose="02020603050405020304" pitchFamily="18" charset="0"/>
                        </a:rPr>
                        <a:t>2022</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IEEE Conference</a:t>
                      </a:r>
                    </a:p>
                  </a:txBody>
                  <a:tcPr/>
                </a:tc>
                <a:tc>
                  <a:txBody>
                    <a:bodyPr/>
                    <a:lstStyle/>
                    <a:p>
                      <a:r>
                        <a:rPr lang="en-US" dirty="0">
                          <a:latin typeface="Times New Roman" panose="02020603050405020304" pitchFamily="18" charset="0"/>
                          <a:cs typeface="Times New Roman" panose="02020603050405020304" pitchFamily="18" charset="0"/>
                        </a:rPr>
                        <a:t>Plant disease detection using convolution neural network </a:t>
                      </a:r>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The CNN model achieved an average accuracy of 87%, with the best configuration reaching 95% accuracy. Despite its simplicity, the model proved efficient and accurate enough for practical use with randomized </a:t>
                      </a:r>
                      <a:r>
                        <a:rPr lang="en-US" dirty="0">
                          <a:latin typeface="Times New Roman" panose="02020603050405020304" pitchFamily="18" charset="0"/>
                          <a:cs typeface="Times New Roman" panose="02020603050405020304" pitchFamily="18" charset="0"/>
                        </a:rPr>
                        <a:t>datasets.</a:t>
                      </a:r>
                    </a:p>
                  </a:txBody>
                  <a:tcPr/>
                </a:tc>
                <a:extLst>
                  <a:ext uri="{0D108BD9-81ED-4DB2-BD59-A6C34878D82A}">
                    <a16:rowId xmlns:a16="http://schemas.microsoft.com/office/drawing/2014/main" val="4060314837"/>
                  </a:ext>
                </a:extLst>
              </a:tr>
              <a:tr h="370840">
                <a:tc>
                  <a:txBody>
                    <a:bodyPr/>
                    <a:lstStyle/>
                    <a:p>
                      <a:r>
                        <a:rPr lang="en-IN" dirty="0">
                          <a:latin typeface="Times New Roman" panose="02020603050405020304" pitchFamily="18" charset="0"/>
                          <a:cs typeface="Times New Roman" panose="02020603050405020304" pitchFamily="18" charset="0"/>
                        </a:rPr>
                        <a:t>2021</a:t>
                      </a:r>
                    </a:p>
                    <a:p>
                      <a:r>
                        <a:rPr lang="en-IN" dirty="0">
                          <a:latin typeface="Times New Roman" panose="02020603050405020304" pitchFamily="18" charset="0"/>
                          <a:cs typeface="Times New Roman" panose="02020603050405020304" pitchFamily="18" charset="0"/>
                        </a:rPr>
                        <a:t>IEEE Journal</a:t>
                      </a:r>
                    </a:p>
                  </a:txBody>
                  <a:tcPr/>
                </a:tc>
                <a:tc>
                  <a:txBody>
                    <a:bodyPr/>
                    <a:lstStyle/>
                    <a:p>
                      <a:r>
                        <a:rPr lang="en-US" dirty="0">
                          <a:latin typeface="Times New Roman" panose="02020603050405020304" pitchFamily="18" charset="0"/>
                          <a:cs typeface="Times New Roman" panose="02020603050405020304" pitchFamily="18" charset="0"/>
                        </a:rPr>
                        <a:t>Plant Disease Detection and Classification by Deep Learning—A Review[2]</a:t>
                      </a:r>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 of different models like transfer learning, data augmentation, and visualization of CNN activation maps to enhance performance, but each model has its own limitations.</a:t>
                      </a:r>
                    </a:p>
                  </a:txBody>
                  <a:tcPr/>
                </a:tc>
                <a:extLst>
                  <a:ext uri="{0D108BD9-81ED-4DB2-BD59-A6C34878D82A}">
                    <a16:rowId xmlns:a16="http://schemas.microsoft.com/office/drawing/2014/main" val="2458444680"/>
                  </a:ext>
                </a:extLst>
              </a:tr>
              <a:tr h="370840">
                <a:tc>
                  <a:txBody>
                    <a:bodyPr/>
                    <a:lstStyle/>
                    <a:p>
                      <a:r>
                        <a:rPr lang="en-US" b="1" dirty="0">
                          <a:latin typeface="Times New Roman" panose="02020603050405020304" pitchFamily="18" charset="0"/>
                          <a:cs typeface="Times New Roman" panose="02020603050405020304" pitchFamily="18" charset="0"/>
                        </a:rPr>
                        <a:t>2020</a:t>
                      </a:r>
                    </a:p>
                    <a:p>
                      <a:r>
                        <a:rPr lang="en-IN" dirty="0">
                          <a:latin typeface="Times New Roman" panose="02020603050405020304" pitchFamily="18" charset="0"/>
                          <a:cs typeface="Times New Roman" panose="02020603050405020304" pitchFamily="18" charset="0"/>
                        </a:rPr>
                        <a:t>IEEE Conference</a:t>
                      </a:r>
                      <a:endParaRPr lang="en-IN"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Times New Roman" panose="02020603050405020304" pitchFamily="18" charset="0"/>
                          <a:cs typeface="Times New Roman" panose="02020603050405020304" pitchFamily="18" charset="0"/>
                        </a:rPr>
                        <a:t>Plant Disease Detection Using CNN[3]</a:t>
                      </a:r>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Used basic CNN model classified 15 plant leaf cases, covering 12 diseased types and 3 healthy cases.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Achieved an accuracy of 88.80% on the test set</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82829870"/>
                  </a:ext>
                </a:extLst>
              </a:tr>
            </a:tbl>
          </a:graphicData>
        </a:graphic>
      </p:graphicFrame>
      <p:grpSp>
        <p:nvGrpSpPr>
          <p:cNvPr id="2" name="Group 1">
            <a:extLst>
              <a:ext uri="{FF2B5EF4-FFF2-40B4-BE49-F238E27FC236}">
                <a16:creationId xmlns:a16="http://schemas.microsoft.com/office/drawing/2014/main" id="{444F4F55-33E1-0C9D-9623-48EF950B8DDE}"/>
              </a:ext>
            </a:extLst>
          </p:cNvPr>
          <p:cNvGrpSpPr/>
          <p:nvPr/>
        </p:nvGrpSpPr>
        <p:grpSpPr>
          <a:xfrm rot="10800000">
            <a:off x="11478637" y="-1"/>
            <a:ext cx="713363" cy="6858003"/>
            <a:chOff x="0" y="-6"/>
            <a:chExt cx="4619385" cy="2541261"/>
          </a:xfrm>
        </p:grpSpPr>
        <p:sp>
          <p:nvSpPr>
            <p:cNvPr id="3" name="Rectangle 2">
              <a:extLst>
                <a:ext uri="{FF2B5EF4-FFF2-40B4-BE49-F238E27FC236}">
                  <a16:creationId xmlns:a16="http://schemas.microsoft.com/office/drawing/2014/main" id="{621C95B4-5994-9A74-FB37-E54469AC7AE2}"/>
                </a:ext>
              </a:extLst>
            </p:cNvPr>
            <p:cNvSpPr/>
            <p:nvPr/>
          </p:nvSpPr>
          <p:spPr>
            <a:xfrm>
              <a:off x="0" y="0"/>
              <a:ext cx="480786" cy="2541255"/>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A03E6D9C-8919-1EF6-D17B-264DB0A06598}"/>
                </a:ext>
              </a:extLst>
            </p:cNvPr>
            <p:cNvSpPr/>
            <p:nvPr/>
          </p:nvSpPr>
          <p:spPr>
            <a:xfrm rot="16200000">
              <a:off x="2301230" y="-2301219"/>
              <a:ext cx="16941" cy="4619368"/>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7" name="Rectangle 6">
            <a:extLst>
              <a:ext uri="{FF2B5EF4-FFF2-40B4-BE49-F238E27FC236}">
                <a16:creationId xmlns:a16="http://schemas.microsoft.com/office/drawing/2014/main" id="{01243EC1-A8A3-B3B7-98DA-4DF040183E88}"/>
              </a:ext>
            </a:extLst>
          </p:cNvPr>
          <p:cNvSpPr/>
          <p:nvPr/>
        </p:nvSpPr>
        <p:spPr>
          <a:xfrm>
            <a:off x="11528611" y="6289562"/>
            <a:ext cx="539168" cy="480785"/>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8" name="Rectangle 7">
            <a:extLst>
              <a:ext uri="{FF2B5EF4-FFF2-40B4-BE49-F238E27FC236}">
                <a16:creationId xmlns:a16="http://schemas.microsoft.com/office/drawing/2014/main" id="{CF83C770-D485-309D-2D64-56F6741410BC}"/>
              </a:ext>
            </a:extLst>
          </p:cNvPr>
          <p:cNvSpPr/>
          <p:nvPr/>
        </p:nvSpPr>
        <p:spPr>
          <a:xfrm>
            <a:off x="816988" y="0"/>
            <a:ext cx="10558021" cy="1168610"/>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bg1"/>
                </a:solidFill>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35025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628C3-E7FE-CE62-CABA-FAC71759B29A}"/>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F98DE952-4822-B390-BF97-D0C6B4FA38C3}"/>
              </a:ext>
            </a:extLst>
          </p:cNvPr>
          <p:cNvGrpSpPr/>
          <p:nvPr/>
        </p:nvGrpSpPr>
        <p:grpSpPr>
          <a:xfrm rot="10800000">
            <a:off x="11478637" y="-1"/>
            <a:ext cx="713363" cy="6858003"/>
            <a:chOff x="0" y="-6"/>
            <a:chExt cx="4619385" cy="2541261"/>
          </a:xfrm>
        </p:grpSpPr>
        <p:sp>
          <p:nvSpPr>
            <p:cNvPr id="3" name="Rectangle 2">
              <a:extLst>
                <a:ext uri="{FF2B5EF4-FFF2-40B4-BE49-F238E27FC236}">
                  <a16:creationId xmlns:a16="http://schemas.microsoft.com/office/drawing/2014/main" id="{06DE78CA-C265-1962-F25A-146BF314D0F6}"/>
                </a:ext>
              </a:extLst>
            </p:cNvPr>
            <p:cNvSpPr/>
            <p:nvPr/>
          </p:nvSpPr>
          <p:spPr>
            <a:xfrm>
              <a:off x="0" y="0"/>
              <a:ext cx="480786" cy="2541255"/>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F66D4707-B038-D20E-34E1-94413856D628}"/>
                </a:ext>
              </a:extLst>
            </p:cNvPr>
            <p:cNvSpPr/>
            <p:nvPr/>
          </p:nvSpPr>
          <p:spPr>
            <a:xfrm rot="16200000">
              <a:off x="2301230" y="-2301219"/>
              <a:ext cx="16941" cy="4619368"/>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7" name="Rectangle 6">
            <a:extLst>
              <a:ext uri="{FF2B5EF4-FFF2-40B4-BE49-F238E27FC236}">
                <a16:creationId xmlns:a16="http://schemas.microsoft.com/office/drawing/2014/main" id="{FB0D6BDE-92DA-FB1C-2078-73970107281D}"/>
              </a:ext>
            </a:extLst>
          </p:cNvPr>
          <p:cNvSpPr/>
          <p:nvPr/>
        </p:nvSpPr>
        <p:spPr>
          <a:xfrm>
            <a:off x="11528611" y="6289562"/>
            <a:ext cx="539168" cy="480785"/>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8" name="Rectangle 7">
            <a:extLst>
              <a:ext uri="{FF2B5EF4-FFF2-40B4-BE49-F238E27FC236}">
                <a16:creationId xmlns:a16="http://schemas.microsoft.com/office/drawing/2014/main" id="{B10CA2ED-C562-E1C1-D09B-C386A66B0C29}"/>
              </a:ext>
            </a:extLst>
          </p:cNvPr>
          <p:cNvSpPr/>
          <p:nvPr/>
        </p:nvSpPr>
        <p:spPr>
          <a:xfrm>
            <a:off x="816988" y="0"/>
            <a:ext cx="10558021" cy="1168610"/>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latin typeface="Times New Roman" panose="02020603050405020304" pitchFamily="18" charset="0"/>
                <a:cs typeface="Times New Roman" panose="02020603050405020304" pitchFamily="18" charset="0"/>
              </a:rPr>
              <a:t>Dataset Specification</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2E6941C-4BAA-CFB3-93D2-110263C67E7E}"/>
              </a:ext>
            </a:extLst>
          </p:cNvPr>
          <p:cNvSpPr txBox="1"/>
          <p:nvPr/>
        </p:nvSpPr>
        <p:spPr>
          <a:xfrm>
            <a:off x="816988" y="1434596"/>
            <a:ext cx="11070263" cy="3693319"/>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Source: </a:t>
            </a:r>
            <a:r>
              <a:rPr lang="en-IN" b="1" dirty="0">
                <a:latin typeface="Times New Roman" panose="02020603050405020304" pitchFamily="18" charset="0"/>
                <a:cs typeface="Times New Roman" panose="02020603050405020304" pitchFamily="18" charset="0"/>
                <a:hlinkClick r:id="rId2"/>
              </a:rPr>
              <a:t>https://www.kaggle.com/competitions/plant-pathology-2020-fgvc7/data</a:t>
            </a:r>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Dataset Overview: </a:t>
            </a:r>
            <a:br>
              <a:rPr lang="en-IN"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Total images: 3,651 (training set)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Format: JPEG (.jpg)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resolution: High-resolution RGB images (varies per image)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Labels: Healthy, Multiple diseases, Rust, Scab</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Class Descriptions:</a:t>
            </a:r>
          </a:p>
          <a:p>
            <a:pPr marL="342900" indent="-342900">
              <a:buAutoNum type="arabicPeriod"/>
            </a:pPr>
            <a:r>
              <a:rPr lang="en-US" dirty="0">
                <a:latin typeface="Times New Roman" panose="02020603050405020304" pitchFamily="18" charset="0"/>
                <a:cs typeface="Times New Roman" panose="02020603050405020304" pitchFamily="18" charset="0"/>
              </a:rPr>
              <a:t>Healthy: Leaf shows no signs of disease. </a:t>
            </a:r>
          </a:p>
          <a:p>
            <a:pPr marL="342900" indent="-342900">
              <a:buAutoNum type="arabicPeriod"/>
            </a:pPr>
            <a:r>
              <a:rPr lang="en-US" dirty="0">
                <a:latin typeface="Times New Roman" panose="02020603050405020304" pitchFamily="18" charset="0"/>
                <a:cs typeface="Times New Roman" panose="02020603050405020304" pitchFamily="18" charset="0"/>
              </a:rPr>
              <a:t>Rust: Characterized by small orange or yellow spots, typically fungal. </a:t>
            </a:r>
          </a:p>
          <a:p>
            <a:pPr marL="342900" indent="-342900">
              <a:buAutoNum type="arabicPeriod"/>
            </a:pPr>
            <a:r>
              <a:rPr lang="en-US" dirty="0">
                <a:latin typeface="Times New Roman" panose="02020603050405020304" pitchFamily="18" charset="0"/>
                <a:cs typeface="Times New Roman" panose="02020603050405020304" pitchFamily="18" charset="0"/>
              </a:rPr>
              <a:t>Scab: Dark, scabby lesions appearing on leaf surfaces. </a:t>
            </a:r>
          </a:p>
          <a:p>
            <a:pPr marL="342900" indent="-342900">
              <a:buAutoNum type="arabicPeriod"/>
            </a:pPr>
            <a:r>
              <a:rPr lang="en-US" dirty="0">
                <a:latin typeface="Times New Roman" panose="02020603050405020304" pitchFamily="18" charset="0"/>
                <a:cs typeface="Times New Roman" panose="02020603050405020304" pitchFamily="18" charset="0"/>
              </a:rPr>
              <a:t>Multiple diseases: The presence of more than one disease in the same image.</a:t>
            </a:r>
          </a:p>
        </p:txBody>
      </p:sp>
    </p:spTree>
    <p:extLst>
      <p:ext uri="{BB962C8B-B14F-4D97-AF65-F5344CB8AC3E}">
        <p14:creationId xmlns:p14="http://schemas.microsoft.com/office/powerpoint/2010/main" val="497684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21E7B-5262-8D3F-B234-BC254D203012}"/>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F026E871-380B-A83A-3F33-CB327715375B}"/>
              </a:ext>
            </a:extLst>
          </p:cNvPr>
          <p:cNvSpPr/>
          <p:nvPr/>
        </p:nvSpPr>
        <p:spPr>
          <a:xfrm>
            <a:off x="816988" y="0"/>
            <a:ext cx="10558021" cy="1168610"/>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bg1"/>
                </a:solidFill>
                <a:latin typeface="Times New Roman" panose="02020603050405020304" pitchFamily="18" charset="0"/>
                <a:cs typeface="Times New Roman" panose="02020603050405020304" pitchFamily="18" charset="0"/>
              </a:rPr>
              <a:t>Methodology</a:t>
            </a:r>
          </a:p>
        </p:txBody>
      </p:sp>
      <p:sp>
        <p:nvSpPr>
          <p:cNvPr id="78" name="Rectangle 77">
            <a:extLst>
              <a:ext uri="{FF2B5EF4-FFF2-40B4-BE49-F238E27FC236}">
                <a16:creationId xmlns:a16="http://schemas.microsoft.com/office/drawing/2014/main" id="{3D965455-92EF-0E36-83FD-30121211A5DE}"/>
              </a:ext>
            </a:extLst>
          </p:cNvPr>
          <p:cNvSpPr/>
          <p:nvPr/>
        </p:nvSpPr>
        <p:spPr>
          <a:xfrm>
            <a:off x="11528611" y="6289562"/>
            <a:ext cx="539168" cy="480785"/>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5</a:t>
            </a:r>
          </a:p>
        </p:txBody>
      </p:sp>
      <p:grpSp>
        <p:nvGrpSpPr>
          <p:cNvPr id="2" name="Group 1">
            <a:extLst>
              <a:ext uri="{FF2B5EF4-FFF2-40B4-BE49-F238E27FC236}">
                <a16:creationId xmlns:a16="http://schemas.microsoft.com/office/drawing/2014/main" id="{544D6A37-FE9F-7000-D22A-AA13B7AB97E4}"/>
              </a:ext>
            </a:extLst>
          </p:cNvPr>
          <p:cNvGrpSpPr/>
          <p:nvPr/>
        </p:nvGrpSpPr>
        <p:grpSpPr>
          <a:xfrm rot="10800000">
            <a:off x="11478637" y="-1"/>
            <a:ext cx="713363" cy="6858003"/>
            <a:chOff x="0" y="-6"/>
            <a:chExt cx="4619385" cy="2541261"/>
          </a:xfrm>
        </p:grpSpPr>
        <p:sp>
          <p:nvSpPr>
            <p:cNvPr id="3" name="Rectangle 2">
              <a:extLst>
                <a:ext uri="{FF2B5EF4-FFF2-40B4-BE49-F238E27FC236}">
                  <a16:creationId xmlns:a16="http://schemas.microsoft.com/office/drawing/2014/main" id="{5EAC681F-A313-2C09-47F5-B337A1915183}"/>
                </a:ext>
              </a:extLst>
            </p:cNvPr>
            <p:cNvSpPr/>
            <p:nvPr/>
          </p:nvSpPr>
          <p:spPr>
            <a:xfrm>
              <a:off x="0" y="0"/>
              <a:ext cx="480786" cy="2541255"/>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BC82BABD-9554-5797-997E-4AD33DFA82E6}"/>
                </a:ext>
              </a:extLst>
            </p:cNvPr>
            <p:cNvSpPr/>
            <p:nvPr/>
          </p:nvSpPr>
          <p:spPr>
            <a:xfrm rot="16200000">
              <a:off x="2301230" y="-2301219"/>
              <a:ext cx="16941" cy="4619368"/>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grpSp>
        <p:nvGrpSpPr>
          <p:cNvPr id="27" name="Group 26">
            <a:extLst>
              <a:ext uri="{FF2B5EF4-FFF2-40B4-BE49-F238E27FC236}">
                <a16:creationId xmlns:a16="http://schemas.microsoft.com/office/drawing/2014/main" id="{C5E46EEB-2F11-875A-3D0E-E801A5F34202}"/>
              </a:ext>
            </a:extLst>
          </p:cNvPr>
          <p:cNvGrpSpPr/>
          <p:nvPr/>
        </p:nvGrpSpPr>
        <p:grpSpPr>
          <a:xfrm>
            <a:off x="147685" y="2731522"/>
            <a:ext cx="11917722" cy="1168610"/>
            <a:chOff x="147685" y="2731522"/>
            <a:chExt cx="11917722" cy="1168610"/>
          </a:xfrm>
        </p:grpSpPr>
        <p:sp>
          <p:nvSpPr>
            <p:cNvPr id="29" name="Flowchart: Magnetic Disk 28">
              <a:extLst>
                <a:ext uri="{FF2B5EF4-FFF2-40B4-BE49-F238E27FC236}">
                  <a16:creationId xmlns:a16="http://schemas.microsoft.com/office/drawing/2014/main" id="{6FB83A92-1ACA-8A45-A22D-1B03642B7E0E}"/>
                </a:ext>
              </a:extLst>
            </p:cNvPr>
            <p:cNvSpPr/>
            <p:nvPr/>
          </p:nvSpPr>
          <p:spPr>
            <a:xfrm>
              <a:off x="147685" y="2731522"/>
              <a:ext cx="1378633" cy="1168610"/>
            </a:xfrm>
            <a:prstGeom prst="flowChartMagneticDisk">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Dataset</a:t>
              </a:r>
            </a:p>
          </p:txBody>
        </p:sp>
        <p:sp>
          <p:nvSpPr>
            <p:cNvPr id="30" name="Rectangle 29">
              <a:extLst>
                <a:ext uri="{FF2B5EF4-FFF2-40B4-BE49-F238E27FC236}">
                  <a16:creationId xmlns:a16="http://schemas.microsoft.com/office/drawing/2014/main" id="{AD25C4BF-4236-FAB1-A851-AC0270C616B1}"/>
                </a:ext>
              </a:extLst>
            </p:cNvPr>
            <p:cNvSpPr/>
            <p:nvPr/>
          </p:nvSpPr>
          <p:spPr>
            <a:xfrm>
              <a:off x="1975659" y="2777242"/>
              <a:ext cx="1656080" cy="107717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Data Preprocessing</a:t>
              </a:r>
            </a:p>
          </p:txBody>
        </p:sp>
        <p:sp>
          <p:nvSpPr>
            <p:cNvPr id="32" name="Rectangle 31">
              <a:extLst>
                <a:ext uri="{FF2B5EF4-FFF2-40B4-BE49-F238E27FC236}">
                  <a16:creationId xmlns:a16="http://schemas.microsoft.com/office/drawing/2014/main" id="{DB946DAF-C6D2-1EC1-B71B-499653EE694C}"/>
                </a:ext>
              </a:extLst>
            </p:cNvPr>
            <p:cNvSpPr/>
            <p:nvPr/>
          </p:nvSpPr>
          <p:spPr>
            <a:xfrm>
              <a:off x="4112602" y="2777242"/>
              <a:ext cx="1656080" cy="107717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EDA</a:t>
              </a:r>
            </a:p>
          </p:txBody>
        </p:sp>
        <p:sp>
          <p:nvSpPr>
            <p:cNvPr id="34" name="Rectangle 33">
              <a:extLst>
                <a:ext uri="{FF2B5EF4-FFF2-40B4-BE49-F238E27FC236}">
                  <a16:creationId xmlns:a16="http://schemas.microsoft.com/office/drawing/2014/main" id="{20ADBD22-3897-283C-E500-838AF834B358}"/>
                </a:ext>
              </a:extLst>
            </p:cNvPr>
            <p:cNvSpPr/>
            <p:nvPr/>
          </p:nvSpPr>
          <p:spPr>
            <a:xfrm>
              <a:off x="10409327" y="2767562"/>
              <a:ext cx="1656080" cy="107717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Model Validation &amp; evaluation</a:t>
              </a:r>
            </a:p>
          </p:txBody>
        </p:sp>
        <p:cxnSp>
          <p:nvCxnSpPr>
            <p:cNvPr id="35" name="Straight Arrow Connector 34">
              <a:extLst>
                <a:ext uri="{FF2B5EF4-FFF2-40B4-BE49-F238E27FC236}">
                  <a16:creationId xmlns:a16="http://schemas.microsoft.com/office/drawing/2014/main" id="{2B920568-47DA-2D17-D212-0B615F1E8BFD}"/>
                </a:ext>
              </a:extLst>
            </p:cNvPr>
            <p:cNvCxnSpPr>
              <a:cxnSpLocks/>
              <a:stCxn id="29" idx="4"/>
              <a:endCxn id="30" idx="1"/>
            </p:cNvCxnSpPr>
            <p:nvPr/>
          </p:nvCxnSpPr>
          <p:spPr>
            <a:xfrm>
              <a:off x="1526318" y="3315827"/>
              <a:ext cx="4493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6A7D385-D27E-3A5B-3A58-442AE3998E91}"/>
                </a:ext>
              </a:extLst>
            </p:cNvPr>
            <p:cNvCxnSpPr>
              <a:cxnSpLocks/>
              <a:endCxn id="32" idx="1"/>
            </p:cNvCxnSpPr>
            <p:nvPr/>
          </p:nvCxnSpPr>
          <p:spPr>
            <a:xfrm>
              <a:off x="3630731" y="3315827"/>
              <a:ext cx="4818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82060BC-19BD-0730-C5EB-8B808C40F31C}"/>
                </a:ext>
              </a:extLst>
            </p:cNvPr>
            <p:cNvCxnSpPr>
              <a:cxnSpLocks/>
              <a:stCxn id="32" idx="3"/>
              <a:endCxn id="41" idx="1"/>
            </p:cNvCxnSpPr>
            <p:nvPr/>
          </p:nvCxnSpPr>
          <p:spPr>
            <a:xfrm flipV="1">
              <a:off x="5768682" y="3314764"/>
              <a:ext cx="468118" cy="10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74F33A32-66D3-0341-0103-90AED7CFA094}"/>
                </a:ext>
              </a:extLst>
            </p:cNvPr>
            <p:cNvSpPr/>
            <p:nvPr/>
          </p:nvSpPr>
          <p:spPr>
            <a:xfrm>
              <a:off x="6236800" y="2776179"/>
              <a:ext cx="1656080" cy="107717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Feature Extraction</a:t>
              </a:r>
            </a:p>
          </p:txBody>
        </p:sp>
        <p:cxnSp>
          <p:nvCxnSpPr>
            <p:cNvPr id="42" name="Straight Arrow Connector 41">
              <a:extLst>
                <a:ext uri="{FF2B5EF4-FFF2-40B4-BE49-F238E27FC236}">
                  <a16:creationId xmlns:a16="http://schemas.microsoft.com/office/drawing/2014/main" id="{5F31DEC1-7FC4-EA03-8756-E6D984FC689A}"/>
                </a:ext>
              </a:extLst>
            </p:cNvPr>
            <p:cNvCxnSpPr>
              <a:cxnSpLocks/>
              <a:stCxn id="41" idx="3"/>
              <a:endCxn id="53" idx="1"/>
            </p:cNvCxnSpPr>
            <p:nvPr/>
          </p:nvCxnSpPr>
          <p:spPr>
            <a:xfrm flipV="1">
              <a:off x="7892880" y="3302480"/>
              <a:ext cx="458768" cy="122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02027102-6BDB-526D-DE73-879E9841827D}"/>
                </a:ext>
              </a:extLst>
            </p:cNvPr>
            <p:cNvSpPr/>
            <p:nvPr/>
          </p:nvSpPr>
          <p:spPr>
            <a:xfrm>
              <a:off x="8351648" y="2763895"/>
              <a:ext cx="1656080" cy="107717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Model Training</a:t>
              </a:r>
            </a:p>
          </p:txBody>
        </p:sp>
        <p:cxnSp>
          <p:nvCxnSpPr>
            <p:cNvPr id="54" name="Straight Arrow Connector 53">
              <a:extLst>
                <a:ext uri="{FF2B5EF4-FFF2-40B4-BE49-F238E27FC236}">
                  <a16:creationId xmlns:a16="http://schemas.microsoft.com/office/drawing/2014/main" id="{2D1AE99C-7FA3-6510-74F6-3BDB7B32DC16}"/>
                </a:ext>
              </a:extLst>
            </p:cNvPr>
            <p:cNvCxnSpPr>
              <a:cxnSpLocks/>
              <a:stCxn id="53" idx="3"/>
              <a:endCxn id="34" idx="1"/>
            </p:cNvCxnSpPr>
            <p:nvPr/>
          </p:nvCxnSpPr>
          <p:spPr>
            <a:xfrm>
              <a:off x="10007728" y="3302480"/>
              <a:ext cx="401599" cy="3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12283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F7DF5-F150-E33D-E01B-2CA3CBEB01B4}"/>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88AABBE4-EE68-AA42-58D7-A41C614A8923}"/>
              </a:ext>
            </a:extLst>
          </p:cNvPr>
          <p:cNvGrpSpPr/>
          <p:nvPr/>
        </p:nvGrpSpPr>
        <p:grpSpPr>
          <a:xfrm>
            <a:off x="0" y="0"/>
            <a:ext cx="2541255" cy="2541255"/>
            <a:chOff x="0" y="0"/>
            <a:chExt cx="2541255" cy="2541255"/>
          </a:xfrm>
        </p:grpSpPr>
        <p:sp>
          <p:nvSpPr>
            <p:cNvPr id="3" name="Rectangle 2">
              <a:extLst>
                <a:ext uri="{FF2B5EF4-FFF2-40B4-BE49-F238E27FC236}">
                  <a16:creationId xmlns:a16="http://schemas.microsoft.com/office/drawing/2014/main" id="{8ADBE81F-236B-F142-87EA-48BDA14307FF}"/>
                </a:ext>
              </a:extLst>
            </p:cNvPr>
            <p:cNvSpPr/>
            <p:nvPr/>
          </p:nvSpPr>
          <p:spPr>
            <a:xfrm>
              <a:off x="0" y="0"/>
              <a:ext cx="480786" cy="2541255"/>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DB8F5D15-69B3-9511-6DA7-E7A799F0C29C}"/>
                </a:ext>
              </a:extLst>
            </p:cNvPr>
            <p:cNvSpPr/>
            <p:nvPr/>
          </p:nvSpPr>
          <p:spPr>
            <a:xfrm rot="16200000">
              <a:off x="1030235" y="-1030234"/>
              <a:ext cx="480786" cy="2541255"/>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5" name="TextBox 4">
            <a:extLst>
              <a:ext uri="{FF2B5EF4-FFF2-40B4-BE49-F238E27FC236}">
                <a16:creationId xmlns:a16="http://schemas.microsoft.com/office/drawing/2014/main" id="{68620287-66AA-2965-6E4B-4C125537CB89}"/>
              </a:ext>
            </a:extLst>
          </p:cNvPr>
          <p:cNvSpPr txBox="1"/>
          <p:nvPr/>
        </p:nvSpPr>
        <p:spPr>
          <a:xfrm>
            <a:off x="654377" y="784147"/>
            <a:ext cx="5048840" cy="2397066"/>
          </a:xfrm>
          <a:prstGeom prst="rect">
            <a:avLst/>
          </a:prstGeom>
          <a:noFill/>
        </p:spPr>
        <p:txBody>
          <a:bodyPr wrap="square">
            <a:spAutoFit/>
          </a:bodyPr>
          <a:lstStyle/>
          <a:p>
            <a:r>
              <a:rPr lang="en-IN" b="1">
                <a:latin typeface="Times New Roman" panose="02020603050405020304" pitchFamily="18" charset="0"/>
                <a:cs typeface="Times New Roman" panose="02020603050405020304" pitchFamily="18" charset="0"/>
              </a:rPr>
              <a:t>Step 1: Imort Libraries</a:t>
            </a:r>
            <a:endParaRPr lang="en-US">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a:latin typeface="Times New Roman" panose="02020603050405020304" pitchFamily="18" charset="0"/>
                <a:cs typeface="Times New Roman" panose="02020603050405020304" pitchFamily="18" charset="0"/>
              </a:rPr>
              <a:t>os (Operating System Interface)</a:t>
            </a:r>
          </a:p>
          <a:p>
            <a:pPr marL="285750" indent="-285750">
              <a:lnSpc>
                <a:spcPct val="150000"/>
              </a:lnSpc>
              <a:buFont typeface="Arial" panose="020B0604020202020204" pitchFamily="34" charset="0"/>
              <a:buChar char="•"/>
            </a:pPr>
            <a:r>
              <a:rPr lang="en-IN">
                <a:latin typeface="Times New Roman" panose="02020603050405020304" pitchFamily="18" charset="0"/>
                <a:cs typeface="Times New Roman" panose="02020603050405020304" pitchFamily="18" charset="0"/>
              </a:rPr>
              <a:t>Pandas </a:t>
            </a:r>
          </a:p>
          <a:p>
            <a:pPr marL="285750" indent="-285750">
              <a:lnSpc>
                <a:spcPct val="150000"/>
              </a:lnSpc>
              <a:buFont typeface="Arial" panose="020B0604020202020204" pitchFamily="34" charset="0"/>
              <a:buChar char="•"/>
            </a:pPr>
            <a:r>
              <a:rPr lang="en-IN">
                <a:latin typeface="Times New Roman" panose="02020603050405020304" pitchFamily="18" charset="0"/>
                <a:cs typeface="Times New Roman" panose="02020603050405020304" pitchFamily="18" charset="0"/>
              </a:rPr>
              <a:t>numpy </a:t>
            </a:r>
          </a:p>
          <a:p>
            <a:pPr marL="285750" indent="-285750">
              <a:lnSpc>
                <a:spcPct val="150000"/>
              </a:lnSpc>
              <a:buFont typeface="Arial" panose="020B0604020202020204" pitchFamily="34" charset="0"/>
              <a:buChar char="•"/>
            </a:pPr>
            <a:r>
              <a:rPr lang="en-IN">
                <a:latin typeface="Times New Roman" panose="02020603050405020304" pitchFamily="18" charset="0"/>
                <a:cs typeface="Times New Roman" panose="02020603050405020304" pitchFamily="18" charset="0"/>
              </a:rPr>
              <a:t>TensorFlow </a:t>
            </a:r>
          </a:p>
          <a:p>
            <a:pPr marL="285750" indent="-285750">
              <a:lnSpc>
                <a:spcPct val="150000"/>
              </a:lnSpc>
              <a:buFont typeface="Arial" panose="020B0604020202020204" pitchFamily="34" charset="0"/>
              <a:buChar char="•"/>
            </a:pPr>
            <a:r>
              <a:rPr lang="en-IN">
                <a:latin typeface="Times New Roman" panose="02020603050405020304" pitchFamily="18" charset="0"/>
                <a:cs typeface="Times New Roman" panose="02020603050405020304" pitchFamily="18" charset="0"/>
              </a:rPr>
              <a:t>matplotlib</a:t>
            </a:r>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2408F6B-6A9A-1942-C458-FC460C4B8BF4}"/>
              </a:ext>
            </a:extLst>
          </p:cNvPr>
          <p:cNvSpPr/>
          <p:nvPr/>
        </p:nvSpPr>
        <p:spPr>
          <a:xfrm>
            <a:off x="11528611" y="6289562"/>
            <a:ext cx="539168" cy="480785"/>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6</a:t>
            </a:r>
          </a:p>
        </p:txBody>
      </p:sp>
      <p:grpSp>
        <p:nvGrpSpPr>
          <p:cNvPr id="7" name="Group 6">
            <a:extLst>
              <a:ext uri="{FF2B5EF4-FFF2-40B4-BE49-F238E27FC236}">
                <a16:creationId xmlns:a16="http://schemas.microsoft.com/office/drawing/2014/main" id="{D33E117E-B262-2F3A-144A-6091CFC196CF}"/>
              </a:ext>
            </a:extLst>
          </p:cNvPr>
          <p:cNvGrpSpPr/>
          <p:nvPr/>
        </p:nvGrpSpPr>
        <p:grpSpPr>
          <a:xfrm rot="10800000">
            <a:off x="11478637" y="-1"/>
            <a:ext cx="713363" cy="6858003"/>
            <a:chOff x="0" y="-6"/>
            <a:chExt cx="4619385" cy="2541261"/>
          </a:xfrm>
        </p:grpSpPr>
        <p:sp>
          <p:nvSpPr>
            <p:cNvPr id="8" name="Rectangle 7">
              <a:extLst>
                <a:ext uri="{FF2B5EF4-FFF2-40B4-BE49-F238E27FC236}">
                  <a16:creationId xmlns:a16="http://schemas.microsoft.com/office/drawing/2014/main" id="{FA634BE3-8EE7-03F2-330F-A0D188B9AA19}"/>
                </a:ext>
              </a:extLst>
            </p:cNvPr>
            <p:cNvSpPr/>
            <p:nvPr/>
          </p:nvSpPr>
          <p:spPr>
            <a:xfrm>
              <a:off x="0" y="0"/>
              <a:ext cx="480786" cy="2541255"/>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81CD3817-06D1-0C45-57DE-790D3EAD34BF}"/>
                </a:ext>
              </a:extLst>
            </p:cNvPr>
            <p:cNvSpPr/>
            <p:nvPr/>
          </p:nvSpPr>
          <p:spPr>
            <a:xfrm rot="16200000">
              <a:off x="2301230" y="-2301219"/>
              <a:ext cx="16941" cy="4619368"/>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10" name="TextBox 9">
            <a:extLst>
              <a:ext uri="{FF2B5EF4-FFF2-40B4-BE49-F238E27FC236}">
                <a16:creationId xmlns:a16="http://schemas.microsoft.com/office/drawing/2014/main" id="{311EA58B-3CB7-DD70-EF91-D29119CE88B1}"/>
              </a:ext>
            </a:extLst>
          </p:cNvPr>
          <p:cNvSpPr txBox="1"/>
          <p:nvPr/>
        </p:nvSpPr>
        <p:spPr>
          <a:xfrm>
            <a:off x="654377" y="3457005"/>
            <a:ext cx="5953814" cy="286232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Step 2: Data Loading and Preprocessing</a:t>
            </a:r>
          </a:p>
          <a:p>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dataset was loaded from a CSV file containing 1821 labeled plant leaf images.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Training samples: 1456, Validation samples: 365</a:t>
            </a:r>
          </a:p>
          <a:p>
            <a:pPr marL="285750" indent="-285750">
              <a:buFont typeface="Arial" panose="020B0604020202020204" pitchFamily="34" charset="0"/>
              <a:buChar char="•"/>
            </a:pPr>
            <a:endParaRPr lang="en-IN" b="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Data Augmentation </a:t>
            </a:r>
            <a:endParaRPr lang="en-IN" dirty="0">
              <a:solidFill>
                <a:srgbClr val="000000"/>
              </a:solidFill>
              <a:latin typeface="Consolas" panose="020B0609020204030204" pitchFamily="49" charset="0"/>
            </a:endParaRPr>
          </a:p>
          <a:p>
            <a:pPr marL="285750" indent="-285750">
              <a:buFont typeface="Arial" panose="020B0604020202020204" pitchFamily="34" charset="0"/>
              <a:buChar char="•"/>
            </a:pPr>
            <a:endParaRPr lang="en-IN" b="0" i="0" dirty="0">
              <a:solidFill>
                <a:srgbClr val="000000"/>
              </a:solidFill>
              <a:effectLst/>
              <a:latin typeface="Consolas" panose="020B0609020204030204" pitchFamily="49"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Resizing </a:t>
            </a:r>
            <a:r>
              <a:rPr lang="en-US">
                <a:latin typeface="Times New Roman" panose="02020603050405020304" pitchFamily="18" charset="0"/>
                <a:cs typeface="Times New Roman" panose="02020603050405020304" pitchFamily="18" charset="0"/>
              </a:rPr>
              <a:t>and Normalization</a:t>
            </a:r>
          </a:p>
        </p:txBody>
      </p:sp>
      <p:pic>
        <p:nvPicPr>
          <p:cNvPr id="22" name="Picture 21">
            <a:extLst>
              <a:ext uri="{FF2B5EF4-FFF2-40B4-BE49-F238E27FC236}">
                <a16:creationId xmlns:a16="http://schemas.microsoft.com/office/drawing/2014/main" id="{02D376D3-9AC1-F50C-1B20-DC28DC633DF4}"/>
              </a:ext>
            </a:extLst>
          </p:cNvPr>
          <p:cNvPicPr>
            <a:picLocks noChangeAspect="1"/>
          </p:cNvPicPr>
          <p:nvPr/>
        </p:nvPicPr>
        <p:blipFill>
          <a:blip r:embed="rId3"/>
          <a:stretch>
            <a:fillRect/>
          </a:stretch>
        </p:blipFill>
        <p:spPr>
          <a:xfrm>
            <a:off x="6787395" y="931305"/>
            <a:ext cx="4334480" cy="1609950"/>
          </a:xfrm>
          <a:prstGeom prst="rect">
            <a:avLst/>
          </a:prstGeom>
          <a:ln>
            <a:solidFill>
              <a:schemeClr val="tx1"/>
            </a:solidFill>
          </a:ln>
        </p:spPr>
      </p:pic>
      <p:sp>
        <p:nvSpPr>
          <p:cNvPr id="26" name="TextBox 25">
            <a:extLst>
              <a:ext uri="{FF2B5EF4-FFF2-40B4-BE49-F238E27FC236}">
                <a16:creationId xmlns:a16="http://schemas.microsoft.com/office/drawing/2014/main" id="{CFB05DFB-562E-B009-9C55-2BAD56CD1F1E}"/>
              </a:ext>
            </a:extLst>
          </p:cNvPr>
          <p:cNvSpPr txBox="1"/>
          <p:nvPr/>
        </p:nvSpPr>
        <p:spPr>
          <a:xfrm>
            <a:off x="6787395" y="2688413"/>
            <a:ext cx="4334480" cy="281103"/>
          </a:xfrm>
          <a:prstGeom prst="rect">
            <a:avLst/>
          </a:prstGeom>
          <a:noFill/>
        </p:spPr>
        <p:txBody>
          <a:bodyPr wrap="square">
            <a:spAutoFit/>
          </a:bodyPr>
          <a:lstStyle/>
          <a:p>
            <a:pPr algn="ctr">
              <a:lnSpc>
                <a:spcPts val="1425"/>
              </a:lnSpc>
            </a:pPr>
            <a:r>
              <a:rPr lang="en-IN" dirty="0">
                <a:solidFill>
                  <a:sysClr val="windowText" lastClr="000000"/>
                </a:solidFill>
                <a:latin typeface="Times New Roman" panose="02020603050405020304" pitchFamily="18" charset="0"/>
                <a:cs typeface="Times New Roman" panose="02020603050405020304" pitchFamily="18" charset="0"/>
              </a:rPr>
              <a:t>Fig. Multi-label binary classification</a:t>
            </a:r>
          </a:p>
        </p:txBody>
      </p:sp>
      <p:pic>
        <p:nvPicPr>
          <p:cNvPr id="12" name="Picture 11">
            <a:extLst>
              <a:ext uri="{FF2B5EF4-FFF2-40B4-BE49-F238E27FC236}">
                <a16:creationId xmlns:a16="http://schemas.microsoft.com/office/drawing/2014/main" id="{9897B0F6-222B-61E3-EBFF-9E576B4583FD}"/>
              </a:ext>
            </a:extLst>
          </p:cNvPr>
          <p:cNvPicPr>
            <a:picLocks noChangeAspect="1"/>
          </p:cNvPicPr>
          <p:nvPr/>
        </p:nvPicPr>
        <p:blipFill>
          <a:blip r:embed="rId4"/>
          <a:stretch>
            <a:fillRect/>
          </a:stretch>
        </p:blipFill>
        <p:spPr>
          <a:xfrm>
            <a:off x="6477000" y="3484573"/>
            <a:ext cx="5377543" cy="2442121"/>
          </a:xfrm>
          <a:prstGeom prst="rect">
            <a:avLst/>
          </a:prstGeom>
        </p:spPr>
      </p:pic>
    </p:spTree>
    <p:extLst>
      <p:ext uri="{BB962C8B-B14F-4D97-AF65-F5344CB8AC3E}">
        <p14:creationId xmlns:p14="http://schemas.microsoft.com/office/powerpoint/2010/main" val="3865447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24F27-586D-302F-64DF-12F2C3D27B49}"/>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7D7630ED-D837-9C58-5C03-FB0EA25D963E}"/>
              </a:ext>
            </a:extLst>
          </p:cNvPr>
          <p:cNvGrpSpPr/>
          <p:nvPr/>
        </p:nvGrpSpPr>
        <p:grpSpPr>
          <a:xfrm>
            <a:off x="0" y="0"/>
            <a:ext cx="2541255" cy="2541255"/>
            <a:chOff x="0" y="0"/>
            <a:chExt cx="2541255" cy="2541255"/>
          </a:xfrm>
        </p:grpSpPr>
        <p:sp>
          <p:nvSpPr>
            <p:cNvPr id="3" name="Rectangle 2">
              <a:extLst>
                <a:ext uri="{FF2B5EF4-FFF2-40B4-BE49-F238E27FC236}">
                  <a16:creationId xmlns:a16="http://schemas.microsoft.com/office/drawing/2014/main" id="{8E3D7981-57B2-42EB-6983-89BAC7A86D71}"/>
                </a:ext>
              </a:extLst>
            </p:cNvPr>
            <p:cNvSpPr/>
            <p:nvPr/>
          </p:nvSpPr>
          <p:spPr>
            <a:xfrm>
              <a:off x="0" y="0"/>
              <a:ext cx="480786" cy="2541255"/>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756FD4B2-81D3-1CAC-C40D-BED40C06EE93}"/>
                </a:ext>
              </a:extLst>
            </p:cNvPr>
            <p:cNvSpPr/>
            <p:nvPr/>
          </p:nvSpPr>
          <p:spPr>
            <a:xfrm rot="16200000">
              <a:off x="1030235" y="-1030234"/>
              <a:ext cx="480786" cy="2541255"/>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5" name="TextBox 4">
            <a:extLst>
              <a:ext uri="{FF2B5EF4-FFF2-40B4-BE49-F238E27FC236}">
                <a16:creationId xmlns:a16="http://schemas.microsoft.com/office/drawing/2014/main" id="{1ADC47FC-93FA-913B-7703-2B08E24A0FC6}"/>
              </a:ext>
            </a:extLst>
          </p:cNvPr>
          <p:cNvSpPr txBox="1"/>
          <p:nvPr/>
        </p:nvSpPr>
        <p:spPr>
          <a:xfrm>
            <a:off x="654376" y="784147"/>
            <a:ext cx="4766933" cy="92333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Step 3: EDA</a:t>
            </a:r>
            <a:endParaRPr lang="en-US" dirty="0">
              <a:latin typeface="Times New Roman" panose="02020603050405020304" pitchFamily="18" charset="0"/>
              <a:cs typeface="Times New Roman" panose="02020603050405020304" pitchFamily="18" charset="0"/>
            </a:endParaRPr>
          </a:p>
          <a:p>
            <a:r>
              <a:rPr lang="en-US" b="0" i="0" dirty="0">
                <a:solidFill>
                  <a:srgbClr val="000000"/>
                </a:solidFill>
                <a:effectLst/>
                <a:latin typeface="Times New Roman" panose="02020603050405020304" pitchFamily="18" charset="0"/>
                <a:cs typeface="Times New Roman" panose="02020603050405020304" pitchFamily="18" charset="0"/>
              </a:rPr>
              <a:t>Most Common Image Sizes: </a:t>
            </a:r>
          </a:p>
          <a:p>
            <a:endParaRPr lang="en-US" b="0" i="0" dirty="0">
              <a:solidFill>
                <a:srgbClr val="000000"/>
              </a:solidFill>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688B926-B825-AAC1-A81B-FC77E24B54D1}"/>
              </a:ext>
            </a:extLst>
          </p:cNvPr>
          <p:cNvSpPr/>
          <p:nvPr/>
        </p:nvSpPr>
        <p:spPr>
          <a:xfrm>
            <a:off x="11528611" y="6289562"/>
            <a:ext cx="539168" cy="480785"/>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7</a:t>
            </a:r>
          </a:p>
        </p:txBody>
      </p:sp>
      <p:grpSp>
        <p:nvGrpSpPr>
          <p:cNvPr id="7" name="Group 6">
            <a:extLst>
              <a:ext uri="{FF2B5EF4-FFF2-40B4-BE49-F238E27FC236}">
                <a16:creationId xmlns:a16="http://schemas.microsoft.com/office/drawing/2014/main" id="{974A88EC-5D1A-7338-7CD9-F7CEBA0679EC}"/>
              </a:ext>
            </a:extLst>
          </p:cNvPr>
          <p:cNvGrpSpPr/>
          <p:nvPr/>
        </p:nvGrpSpPr>
        <p:grpSpPr>
          <a:xfrm rot="10800000">
            <a:off x="11478637" y="-1"/>
            <a:ext cx="713363" cy="6858003"/>
            <a:chOff x="0" y="-6"/>
            <a:chExt cx="4619385" cy="2541261"/>
          </a:xfrm>
        </p:grpSpPr>
        <p:sp>
          <p:nvSpPr>
            <p:cNvPr id="8" name="Rectangle 7">
              <a:extLst>
                <a:ext uri="{FF2B5EF4-FFF2-40B4-BE49-F238E27FC236}">
                  <a16:creationId xmlns:a16="http://schemas.microsoft.com/office/drawing/2014/main" id="{805A1AE1-944D-D6C4-61BF-C23D02DB1345}"/>
                </a:ext>
              </a:extLst>
            </p:cNvPr>
            <p:cNvSpPr/>
            <p:nvPr/>
          </p:nvSpPr>
          <p:spPr>
            <a:xfrm>
              <a:off x="0" y="0"/>
              <a:ext cx="480786" cy="2541255"/>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C5F3C813-3328-DDC2-680B-275A2D44E119}"/>
                </a:ext>
              </a:extLst>
            </p:cNvPr>
            <p:cNvSpPr/>
            <p:nvPr/>
          </p:nvSpPr>
          <p:spPr>
            <a:xfrm rot="16200000">
              <a:off x="2301230" y="-2301219"/>
              <a:ext cx="16941" cy="4619368"/>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graphicFrame>
        <p:nvGraphicFramePr>
          <p:cNvPr id="28" name="Table 27">
            <a:extLst>
              <a:ext uri="{FF2B5EF4-FFF2-40B4-BE49-F238E27FC236}">
                <a16:creationId xmlns:a16="http://schemas.microsoft.com/office/drawing/2014/main" id="{FB0A4961-B78B-3EFC-3644-4F704C165E61}"/>
              </a:ext>
            </a:extLst>
          </p:cNvPr>
          <p:cNvGraphicFramePr>
            <a:graphicFrameLocks noGrp="1"/>
          </p:cNvGraphicFramePr>
          <p:nvPr/>
        </p:nvGraphicFramePr>
        <p:xfrm>
          <a:off x="718004" y="1499660"/>
          <a:ext cx="3646501" cy="1112520"/>
        </p:xfrm>
        <a:graphic>
          <a:graphicData uri="http://schemas.openxmlformats.org/drawingml/2006/table">
            <a:tbl>
              <a:tblPr firstRow="1" bandRow="1">
                <a:tableStyleId>{5940675A-B579-460E-94D1-54222C63F5DA}</a:tableStyleId>
              </a:tblPr>
              <a:tblGrid>
                <a:gridCol w="1041138">
                  <a:extLst>
                    <a:ext uri="{9D8B030D-6E8A-4147-A177-3AD203B41FA5}">
                      <a16:colId xmlns:a16="http://schemas.microsoft.com/office/drawing/2014/main" val="2956085538"/>
                    </a:ext>
                  </a:extLst>
                </a:gridCol>
                <a:gridCol w="1140643">
                  <a:extLst>
                    <a:ext uri="{9D8B030D-6E8A-4147-A177-3AD203B41FA5}">
                      <a16:colId xmlns:a16="http://schemas.microsoft.com/office/drawing/2014/main" val="2470980640"/>
                    </a:ext>
                  </a:extLst>
                </a:gridCol>
                <a:gridCol w="1464720">
                  <a:extLst>
                    <a:ext uri="{9D8B030D-6E8A-4147-A177-3AD203B41FA5}">
                      <a16:colId xmlns:a16="http://schemas.microsoft.com/office/drawing/2014/main" val="171320799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000000"/>
                          </a:solidFill>
                          <a:effectLst/>
                          <a:latin typeface="Times New Roman" panose="02020603050405020304" pitchFamily="18" charset="0"/>
                          <a:cs typeface="Times New Roman" panose="02020603050405020304" pitchFamily="18" charset="0"/>
                        </a:rPr>
                        <a:t>Height </a:t>
                      </a:r>
                    </a:p>
                  </a:txBody>
                  <a:tcPr/>
                </a:tc>
                <a:tc>
                  <a:txBody>
                    <a:bodyPr/>
                    <a:lstStyle/>
                    <a:p>
                      <a:r>
                        <a:rPr lang="en-US" b="1" i="0" dirty="0">
                          <a:solidFill>
                            <a:srgbClr val="000000"/>
                          </a:solidFill>
                          <a:effectLst/>
                          <a:latin typeface="Times New Roman" panose="02020603050405020304" pitchFamily="18" charset="0"/>
                          <a:cs typeface="Times New Roman" panose="02020603050405020304" pitchFamily="18" charset="0"/>
                        </a:rPr>
                        <a:t>Width</a:t>
                      </a:r>
                      <a:endParaRPr lang="en-IN" b="1" dirty="0">
                        <a:latin typeface="Times New Roman" panose="02020603050405020304" pitchFamily="18" charset="0"/>
                        <a:cs typeface="Times New Roman" panose="02020603050405020304" pitchFamily="18" charset="0"/>
                      </a:endParaRPr>
                    </a:p>
                  </a:txBody>
                  <a:tcPr/>
                </a:tc>
                <a:tc>
                  <a:txBody>
                    <a:bodyPr/>
                    <a:lstStyle/>
                    <a:p>
                      <a:r>
                        <a:rPr lang="en-IN" b="1" dirty="0">
                          <a:latin typeface="Times New Roman" panose="02020603050405020304" pitchFamily="18" charset="0"/>
                          <a:cs typeface="Times New Roman" panose="02020603050405020304" pitchFamily="18" charset="0"/>
                        </a:rPr>
                        <a:t>Total Images</a:t>
                      </a:r>
                    </a:p>
                  </a:txBody>
                  <a:tcPr/>
                </a:tc>
                <a:extLst>
                  <a:ext uri="{0D108BD9-81ED-4DB2-BD59-A6C34878D82A}">
                    <a16:rowId xmlns:a16="http://schemas.microsoft.com/office/drawing/2014/main" val="1324284997"/>
                  </a:ext>
                </a:extLst>
              </a:tr>
              <a:tr h="370840">
                <a:tc>
                  <a:txBody>
                    <a:bodyPr/>
                    <a:lstStyle/>
                    <a:p>
                      <a:r>
                        <a:rPr lang="en-IN" dirty="0">
                          <a:latin typeface="Times New Roman" panose="02020603050405020304" pitchFamily="18" charset="0"/>
                          <a:cs typeface="Times New Roman" panose="02020603050405020304" pitchFamily="18" charset="0"/>
                        </a:rPr>
                        <a:t>1365</a:t>
                      </a:r>
                    </a:p>
                  </a:txBody>
                  <a:tcPr/>
                </a:tc>
                <a:tc>
                  <a:txBody>
                    <a:bodyPr/>
                    <a:lstStyle/>
                    <a:p>
                      <a:r>
                        <a:rPr lang="en-IN" dirty="0">
                          <a:latin typeface="Times New Roman" panose="02020603050405020304" pitchFamily="18" charset="0"/>
                          <a:cs typeface="Times New Roman" panose="02020603050405020304" pitchFamily="18" charset="0"/>
                        </a:rPr>
                        <a:t>2048</a:t>
                      </a:r>
                    </a:p>
                  </a:txBody>
                  <a:tcPr/>
                </a:tc>
                <a:tc>
                  <a:txBody>
                    <a:bodyPr/>
                    <a:lstStyle/>
                    <a:p>
                      <a:r>
                        <a:rPr lang="en-IN" dirty="0">
                          <a:latin typeface="Times New Roman" panose="02020603050405020304" pitchFamily="18" charset="0"/>
                          <a:cs typeface="Times New Roman" panose="02020603050405020304" pitchFamily="18" charset="0"/>
                        </a:rPr>
                        <a:t>1819</a:t>
                      </a:r>
                    </a:p>
                  </a:txBody>
                  <a:tcPr/>
                </a:tc>
                <a:extLst>
                  <a:ext uri="{0D108BD9-81ED-4DB2-BD59-A6C34878D82A}">
                    <a16:rowId xmlns:a16="http://schemas.microsoft.com/office/drawing/2014/main" val="1338623905"/>
                  </a:ext>
                </a:extLst>
              </a:tr>
              <a:tr h="370840">
                <a:tc>
                  <a:txBody>
                    <a:bodyPr/>
                    <a:lstStyle/>
                    <a:p>
                      <a:r>
                        <a:rPr lang="en-IN" dirty="0">
                          <a:latin typeface="Times New Roman" panose="02020603050405020304" pitchFamily="18" charset="0"/>
                          <a:cs typeface="Times New Roman" panose="02020603050405020304" pitchFamily="18" charset="0"/>
                        </a:rPr>
                        <a:t>2048</a:t>
                      </a:r>
                    </a:p>
                  </a:txBody>
                  <a:tcPr/>
                </a:tc>
                <a:tc>
                  <a:txBody>
                    <a:bodyPr/>
                    <a:lstStyle/>
                    <a:p>
                      <a:r>
                        <a:rPr lang="en-IN" dirty="0">
                          <a:latin typeface="Times New Roman" panose="02020603050405020304" pitchFamily="18" charset="0"/>
                          <a:cs typeface="Times New Roman" panose="02020603050405020304" pitchFamily="18" charset="0"/>
                        </a:rPr>
                        <a:t>1365</a:t>
                      </a:r>
                    </a:p>
                  </a:txBody>
                  <a:tcPr/>
                </a:tc>
                <a:tc>
                  <a:txBody>
                    <a:bodyPr/>
                    <a:lstStyle/>
                    <a:p>
                      <a:r>
                        <a:rPr lang="en-IN"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2791603076"/>
                  </a:ext>
                </a:extLst>
              </a:tr>
            </a:tbl>
          </a:graphicData>
        </a:graphic>
      </p:graphicFrame>
      <p:pic>
        <p:nvPicPr>
          <p:cNvPr id="30" name="Picture 29">
            <a:extLst>
              <a:ext uri="{FF2B5EF4-FFF2-40B4-BE49-F238E27FC236}">
                <a16:creationId xmlns:a16="http://schemas.microsoft.com/office/drawing/2014/main" id="{572AD605-FF3E-E0B3-9B45-50535D43C176}"/>
              </a:ext>
            </a:extLst>
          </p:cNvPr>
          <p:cNvPicPr>
            <a:picLocks noChangeAspect="1"/>
          </p:cNvPicPr>
          <p:nvPr/>
        </p:nvPicPr>
        <p:blipFill>
          <a:blip r:embed="rId2"/>
          <a:stretch>
            <a:fillRect/>
          </a:stretch>
        </p:blipFill>
        <p:spPr>
          <a:xfrm>
            <a:off x="8534720" y="568408"/>
            <a:ext cx="3045125" cy="2541255"/>
          </a:xfrm>
          <a:prstGeom prst="rect">
            <a:avLst/>
          </a:prstGeom>
          <a:ln>
            <a:solidFill>
              <a:schemeClr val="tx1"/>
            </a:solidFill>
          </a:ln>
        </p:spPr>
      </p:pic>
      <p:pic>
        <p:nvPicPr>
          <p:cNvPr id="39" name="Picture 38">
            <a:extLst>
              <a:ext uri="{FF2B5EF4-FFF2-40B4-BE49-F238E27FC236}">
                <a16:creationId xmlns:a16="http://schemas.microsoft.com/office/drawing/2014/main" id="{19525886-69F3-ED19-317D-FA5D6A0AD0F6}"/>
              </a:ext>
            </a:extLst>
          </p:cNvPr>
          <p:cNvPicPr>
            <a:picLocks noChangeAspect="1"/>
          </p:cNvPicPr>
          <p:nvPr/>
        </p:nvPicPr>
        <p:blipFill>
          <a:blip r:embed="rId3"/>
          <a:stretch>
            <a:fillRect/>
          </a:stretch>
        </p:blipFill>
        <p:spPr>
          <a:xfrm>
            <a:off x="718004" y="3198582"/>
            <a:ext cx="7484484" cy="2875271"/>
          </a:xfrm>
          <a:prstGeom prst="rect">
            <a:avLst/>
          </a:prstGeom>
          <a:ln>
            <a:solidFill>
              <a:schemeClr val="tx1"/>
            </a:solidFill>
          </a:ln>
        </p:spPr>
      </p:pic>
      <p:sp>
        <p:nvSpPr>
          <p:cNvPr id="40" name="TextBox 39">
            <a:extLst>
              <a:ext uri="{FF2B5EF4-FFF2-40B4-BE49-F238E27FC236}">
                <a16:creationId xmlns:a16="http://schemas.microsoft.com/office/drawing/2014/main" id="{4A516B51-3520-52E4-9095-4B20DDBDBE18}"/>
              </a:ext>
            </a:extLst>
          </p:cNvPr>
          <p:cNvSpPr txBox="1"/>
          <p:nvPr/>
        </p:nvSpPr>
        <p:spPr>
          <a:xfrm>
            <a:off x="7896396" y="3288440"/>
            <a:ext cx="4334480" cy="281103"/>
          </a:xfrm>
          <a:prstGeom prst="rect">
            <a:avLst/>
          </a:prstGeom>
          <a:noFill/>
        </p:spPr>
        <p:txBody>
          <a:bodyPr wrap="square">
            <a:spAutoFit/>
          </a:bodyPr>
          <a:lstStyle/>
          <a:p>
            <a:pPr algn="ctr">
              <a:lnSpc>
                <a:spcPts val="1425"/>
              </a:lnSpc>
            </a:pPr>
            <a:r>
              <a:rPr lang="en-IN" dirty="0">
                <a:solidFill>
                  <a:sysClr val="windowText" lastClr="000000"/>
                </a:solidFill>
                <a:latin typeface="Times New Roman" panose="02020603050405020304" pitchFamily="18" charset="0"/>
                <a:cs typeface="Times New Roman" panose="02020603050405020304" pitchFamily="18" charset="0"/>
              </a:rPr>
              <a:t>Fig. Distribution of Labels</a:t>
            </a:r>
          </a:p>
        </p:txBody>
      </p:sp>
      <p:sp>
        <p:nvSpPr>
          <p:cNvPr id="42" name="TextBox 41">
            <a:extLst>
              <a:ext uri="{FF2B5EF4-FFF2-40B4-BE49-F238E27FC236}">
                <a16:creationId xmlns:a16="http://schemas.microsoft.com/office/drawing/2014/main" id="{79D2C727-0A9B-8BC0-84F3-3BF5E35FCE37}"/>
              </a:ext>
            </a:extLst>
          </p:cNvPr>
          <p:cNvSpPr txBox="1"/>
          <p:nvPr/>
        </p:nvSpPr>
        <p:spPr>
          <a:xfrm>
            <a:off x="2405883" y="6248851"/>
            <a:ext cx="4334480" cy="281103"/>
          </a:xfrm>
          <a:prstGeom prst="rect">
            <a:avLst/>
          </a:prstGeom>
          <a:noFill/>
        </p:spPr>
        <p:txBody>
          <a:bodyPr wrap="square">
            <a:spAutoFit/>
          </a:bodyPr>
          <a:lstStyle/>
          <a:p>
            <a:pPr algn="ctr">
              <a:lnSpc>
                <a:spcPts val="1425"/>
              </a:lnSpc>
            </a:pPr>
            <a:r>
              <a:rPr lang="en-IN" dirty="0">
                <a:solidFill>
                  <a:sysClr val="windowText" lastClr="000000"/>
                </a:solidFill>
                <a:latin typeface="Times New Roman" panose="02020603050405020304" pitchFamily="18" charset="0"/>
                <a:cs typeface="Times New Roman" panose="02020603050405020304" pitchFamily="18" charset="0"/>
              </a:rPr>
              <a:t>Fig. Colour Distribution in Sample image</a:t>
            </a:r>
          </a:p>
        </p:txBody>
      </p:sp>
    </p:spTree>
    <p:extLst>
      <p:ext uri="{BB962C8B-B14F-4D97-AF65-F5344CB8AC3E}">
        <p14:creationId xmlns:p14="http://schemas.microsoft.com/office/powerpoint/2010/main" val="1655906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DC9E1-AF58-247A-3DE5-E4785A66605F}"/>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C52D52F0-4771-07C8-6E9F-89E253CBDBA9}"/>
              </a:ext>
            </a:extLst>
          </p:cNvPr>
          <p:cNvGrpSpPr/>
          <p:nvPr/>
        </p:nvGrpSpPr>
        <p:grpSpPr>
          <a:xfrm>
            <a:off x="0" y="0"/>
            <a:ext cx="2541255" cy="2541255"/>
            <a:chOff x="0" y="0"/>
            <a:chExt cx="2541255" cy="2541255"/>
          </a:xfrm>
        </p:grpSpPr>
        <p:sp>
          <p:nvSpPr>
            <p:cNvPr id="3" name="Rectangle 2">
              <a:extLst>
                <a:ext uri="{FF2B5EF4-FFF2-40B4-BE49-F238E27FC236}">
                  <a16:creationId xmlns:a16="http://schemas.microsoft.com/office/drawing/2014/main" id="{E7311C81-88A2-8FD1-7506-E4ADE327AC68}"/>
                </a:ext>
              </a:extLst>
            </p:cNvPr>
            <p:cNvSpPr/>
            <p:nvPr/>
          </p:nvSpPr>
          <p:spPr>
            <a:xfrm>
              <a:off x="0" y="0"/>
              <a:ext cx="480786" cy="2541255"/>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8997019B-49F5-F0CE-ADA3-6892764A3CD4}"/>
                </a:ext>
              </a:extLst>
            </p:cNvPr>
            <p:cNvSpPr/>
            <p:nvPr/>
          </p:nvSpPr>
          <p:spPr>
            <a:xfrm rot="16200000">
              <a:off x="1030235" y="-1030234"/>
              <a:ext cx="480786" cy="2541255"/>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5" name="TextBox 4">
            <a:extLst>
              <a:ext uri="{FF2B5EF4-FFF2-40B4-BE49-F238E27FC236}">
                <a16:creationId xmlns:a16="http://schemas.microsoft.com/office/drawing/2014/main" id="{6E130072-8F77-BC6B-6BAC-E2543D251CBF}"/>
              </a:ext>
            </a:extLst>
          </p:cNvPr>
          <p:cNvSpPr txBox="1"/>
          <p:nvPr/>
        </p:nvSpPr>
        <p:spPr>
          <a:xfrm>
            <a:off x="560868" y="764065"/>
            <a:ext cx="11070263"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Step 4: Feature Extraction</a:t>
            </a:r>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78EBC2A-684D-C666-AC8D-E0D6D9BE6806}"/>
              </a:ext>
            </a:extLst>
          </p:cNvPr>
          <p:cNvSpPr/>
          <p:nvPr/>
        </p:nvSpPr>
        <p:spPr>
          <a:xfrm>
            <a:off x="11528611" y="6289562"/>
            <a:ext cx="539168" cy="480785"/>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8</a:t>
            </a:r>
          </a:p>
        </p:txBody>
      </p:sp>
      <p:grpSp>
        <p:nvGrpSpPr>
          <p:cNvPr id="7" name="Group 6">
            <a:extLst>
              <a:ext uri="{FF2B5EF4-FFF2-40B4-BE49-F238E27FC236}">
                <a16:creationId xmlns:a16="http://schemas.microsoft.com/office/drawing/2014/main" id="{5B3F5CCC-E9F7-8BCB-28C9-722FCF9C7DFB}"/>
              </a:ext>
            </a:extLst>
          </p:cNvPr>
          <p:cNvGrpSpPr/>
          <p:nvPr/>
        </p:nvGrpSpPr>
        <p:grpSpPr>
          <a:xfrm rot="10800000">
            <a:off x="11478637" y="-1"/>
            <a:ext cx="713363" cy="6858003"/>
            <a:chOff x="0" y="-6"/>
            <a:chExt cx="4619385" cy="2541261"/>
          </a:xfrm>
        </p:grpSpPr>
        <p:sp>
          <p:nvSpPr>
            <p:cNvPr id="8" name="Rectangle 7">
              <a:extLst>
                <a:ext uri="{FF2B5EF4-FFF2-40B4-BE49-F238E27FC236}">
                  <a16:creationId xmlns:a16="http://schemas.microsoft.com/office/drawing/2014/main" id="{9CFBB541-4801-BE6A-B450-A4100A0E60F6}"/>
                </a:ext>
              </a:extLst>
            </p:cNvPr>
            <p:cNvSpPr/>
            <p:nvPr/>
          </p:nvSpPr>
          <p:spPr>
            <a:xfrm>
              <a:off x="0" y="0"/>
              <a:ext cx="480786" cy="2541255"/>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F7528A6C-BEB1-FF7A-38DF-5C45B463D61D}"/>
                </a:ext>
              </a:extLst>
            </p:cNvPr>
            <p:cNvSpPr/>
            <p:nvPr/>
          </p:nvSpPr>
          <p:spPr>
            <a:xfrm rot="16200000">
              <a:off x="2301230" y="-2301219"/>
              <a:ext cx="16941" cy="4619368"/>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30" name="TextBox 29">
            <a:extLst>
              <a:ext uri="{FF2B5EF4-FFF2-40B4-BE49-F238E27FC236}">
                <a16:creationId xmlns:a16="http://schemas.microsoft.com/office/drawing/2014/main" id="{5EFB1393-71C5-D5C7-6960-03886C142C52}"/>
              </a:ext>
            </a:extLst>
          </p:cNvPr>
          <p:cNvSpPr txBox="1"/>
          <p:nvPr/>
        </p:nvSpPr>
        <p:spPr>
          <a:xfrm>
            <a:off x="6670196" y="1785681"/>
            <a:ext cx="5262045" cy="646331"/>
          </a:xfrm>
          <a:prstGeom prst="rect">
            <a:avLst/>
          </a:prstGeom>
          <a:noFill/>
        </p:spPr>
        <p:txBody>
          <a:bodyPr wrap="square">
            <a:spAutoFit/>
          </a:bodyPr>
          <a:lstStyle/>
          <a:p>
            <a:r>
              <a:rPr lang="en-US" b="1"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Adds non-linearity to help learn complex patterns.</a:t>
            </a:r>
            <a:endParaRPr lang="en-IN" b="1" dirty="0">
              <a:latin typeface="Times New Roman" panose="02020603050405020304" pitchFamily="18" charset="0"/>
              <a:cs typeface="Times New Roman" panose="02020603050405020304" pitchFamily="18" charset="0"/>
            </a:endParaRPr>
          </a:p>
        </p:txBody>
      </p:sp>
      <p:sp>
        <p:nvSpPr>
          <p:cNvPr id="2048" name="TextBox 2047">
            <a:extLst>
              <a:ext uri="{FF2B5EF4-FFF2-40B4-BE49-F238E27FC236}">
                <a16:creationId xmlns:a16="http://schemas.microsoft.com/office/drawing/2014/main" id="{100BDA7E-439C-A45E-3279-D63B971EC049}"/>
              </a:ext>
            </a:extLst>
          </p:cNvPr>
          <p:cNvSpPr txBox="1"/>
          <p:nvPr/>
        </p:nvSpPr>
        <p:spPr>
          <a:xfrm>
            <a:off x="569813" y="1232009"/>
            <a:ext cx="5376592" cy="1754326"/>
          </a:xfrm>
          <a:prstGeom prst="rect">
            <a:avLst/>
          </a:prstGeom>
          <a:noFill/>
        </p:spPr>
        <p:txBody>
          <a:bodyPr wrap="square">
            <a:spAutoFit/>
          </a:bodyPr>
          <a:lstStyle/>
          <a:p>
            <a:r>
              <a:rPr lang="en-IN" b="1" dirty="0">
                <a:solidFill>
                  <a:sysClr val="windowText" lastClr="000000"/>
                </a:solidFill>
                <a:latin typeface="Times New Roman" panose="02020603050405020304" pitchFamily="18" charset="0"/>
                <a:cs typeface="Times New Roman" panose="02020603050405020304" pitchFamily="18" charset="0"/>
              </a:rPr>
              <a:t>Input Image:</a:t>
            </a:r>
            <a:r>
              <a:rPr lang="en-IN" dirty="0">
                <a:solidFill>
                  <a:sysClr val="windowText" lastClr="000000"/>
                </a:solidFill>
                <a:latin typeface="Times New Roman" panose="02020603050405020304" pitchFamily="18" charset="0"/>
                <a:cs typeface="Times New Roman" panose="02020603050405020304" pitchFamily="18" charset="0"/>
              </a:rPr>
              <a:t>128x128 with 3 channels</a:t>
            </a:r>
          </a:p>
          <a:p>
            <a:endParaRPr lang="en-IN" dirty="0">
              <a:solidFill>
                <a:sysClr val="windowText" lastClr="000000"/>
              </a:solidFill>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Convolution Layer1:</a:t>
            </a:r>
          </a:p>
          <a:p>
            <a:r>
              <a:rPr lang="en-US" dirty="0">
                <a:latin typeface="Times New Roman" panose="02020603050405020304" pitchFamily="18" charset="0"/>
                <a:cs typeface="Times New Roman" panose="02020603050405020304" pitchFamily="18" charset="0"/>
              </a:rPr>
              <a:t>Applies 32 filters of size 3x3 to the input image..</a:t>
            </a:r>
          </a:p>
          <a:p>
            <a:r>
              <a:rPr lang="en-US" dirty="0">
                <a:latin typeface="Times New Roman" panose="02020603050405020304" pitchFamily="18" charset="0"/>
                <a:cs typeface="Times New Roman" panose="02020603050405020304" pitchFamily="18" charset="0"/>
              </a:rPr>
              <a:t>Detects basic features like edges, corners, and textures.</a:t>
            </a:r>
            <a:endParaRPr lang="en-IN" b="1" i="0" dirty="0">
              <a:effectLst/>
              <a:latin typeface="Times New Roman" panose="02020603050405020304" pitchFamily="18" charset="0"/>
              <a:cs typeface="Times New Roman" panose="02020603050405020304" pitchFamily="18" charset="0"/>
            </a:endParaRPr>
          </a:p>
          <a:p>
            <a:endParaRPr lang="en-IN" dirty="0">
              <a:solidFill>
                <a:sysClr val="windowText" lastClr="000000"/>
              </a:solidFill>
              <a:latin typeface="Times New Roman" panose="02020603050405020304" pitchFamily="18" charset="0"/>
              <a:cs typeface="Times New Roman" panose="02020603050405020304" pitchFamily="18" charset="0"/>
            </a:endParaRPr>
          </a:p>
        </p:txBody>
      </p:sp>
      <p:sp>
        <p:nvSpPr>
          <p:cNvPr id="2050" name="Cross 2049">
            <a:extLst>
              <a:ext uri="{FF2B5EF4-FFF2-40B4-BE49-F238E27FC236}">
                <a16:creationId xmlns:a16="http://schemas.microsoft.com/office/drawing/2014/main" id="{764E0F42-7DA0-A9DD-5F09-6DF10A11AA8F}"/>
              </a:ext>
            </a:extLst>
          </p:cNvPr>
          <p:cNvSpPr/>
          <p:nvPr/>
        </p:nvSpPr>
        <p:spPr>
          <a:xfrm>
            <a:off x="5932403" y="1789302"/>
            <a:ext cx="421263" cy="425893"/>
          </a:xfrm>
          <a:prstGeom prst="plus">
            <a:avLst>
              <a:gd name="adj" fmla="val 41908"/>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2054" name="TextBox 2053">
            <a:extLst>
              <a:ext uri="{FF2B5EF4-FFF2-40B4-BE49-F238E27FC236}">
                <a16:creationId xmlns:a16="http://schemas.microsoft.com/office/drawing/2014/main" id="{40C0EC04-466C-6122-FACB-D7F4D3085191}"/>
              </a:ext>
            </a:extLst>
          </p:cNvPr>
          <p:cNvSpPr txBox="1"/>
          <p:nvPr/>
        </p:nvSpPr>
        <p:spPr>
          <a:xfrm>
            <a:off x="560868" y="2804964"/>
            <a:ext cx="10435832" cy="92333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Max Pooling Layer:</a:t>
            </a:r>
          </a:p>
          <a:p>
            <a:r>
              <a:rPr lang="en-US" dirty="0">
                <a:latin typeface="Times New Roman" panose="02020603050405020304" pitchFamily="18" charset="0"/>
                <a:cs typeface="Times New Roman" panose="02020603050405020304" pitchFamily="18" charset="0"/>
              </a:rPr>
              <a:t>Reduces spatial size by taking the max value from a 2x2 window..</a:t>
            </a:r>
          </a:p>
          <a:p>
            <a:r>
              <a:rPr lang="en-US" dirty="0" err="1">
                <a:latin typeface="Times New Roman" panose="02020603050405020304" pitchFamily="18" charset="0"/>
                <a:cs typeface="Times New Roman" panose="02020603050405020304" pitchFamily="18" charset="0"/>
              </a:rPr>
              <a:t>Downsamples</a:t>
            </a:r>
            <a:r>
              <a:rPr lang="en-US" dirty="0">
                <a:latin typeface="Times New Roman" panose="02020603050405020304" pitchFamily="18" charset="0"/>
                <a:cs typeface="Times New Roman" panose="02020603050405020304" pitchFamily="18" charset="0"/>
              </a:rPr>
              <a:t> the image to reduce computation and prevent overfitting.</a:t>
            </a:r>
            <a:endParaRPr lang="en-IN" b="1" dirty="0">
              <a:latin typeface="Times New Roman" panose="02020603050405020304" pitchFamily="18" charset="0"/>
              <a:cs typeface="Times New Roman" panose="02020603050405020304" pitchFamily="18" charset="0"/>
            </a:endParaRPr>
          </a:p>
        </p:txBody>
      </p:sp>
      <p:sp>
        <p:nvSpPr>
          <p:cNvPr id="2056" name="TextBox 2055">
            <a:extLst>
              <a:ext uri="{FF2B5EF4-FFF2-40B4-BE49-F238E27FC236}">
                <a16:creationId xmlns:a16="http://schemas.microsoft.com/office/drawing/2014/main" id="{8D86C9D9-65CC-79DE-2643-F7D3A24D6104}"/>
              </a:ext>
            </a:extLst>
          </p:cNvPr>
          <p:cNvSpPr txBox="1"/>
          <p:nvPr/>
        </p:nvSpPr>
        <p:spPr>
          <a:xfrm>
            <a:off x="560868" y="3997158"/>
            <a:ext cx="5376592" cy="1477328"/>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Convolution Layer2:</a:t>
            </a:r>
          </a:p>
          <a:p>
            <a:r>
              <a:rPr lang="en-US" dirty="0">
                <a:latin typeface="Times New Roman" panose="02020603050405020304" pitchFamily="18" charset="0"/>
                <a:cs typeface="Times New Roman" panose="02020603050405020304" pitchFamily="18" charset="0"/>
              </a:rPr>
              <a:t>Applies 64 filters to the down sampled image.</a:t>
            </a:r>
          </a:p>
          <a:p>
            <a:r>
              <a:rPr lang="en-US" dirty="0">
                <a:latin typeface="Times New Roman" panose="02020603050405020304" pitchFamily="18" charset="0"/>
                <a:cs typeface="Times New Roman" panose="02020603050405020304" pitchFamily="18" charset="0"/>
              </a:rPr>
              <a:t>Learns more complex features from the previous layer's output.</a:t>
            </a:r>
            <a:endParaRPr lang="en-IN" b="1" i="0" dirty="0">
              <a:effectLst/>
              <a:latin typeface="Times New Roman" panose="02020603050405020304" pitchFamily="18" charset="0"/>
              <a:cs typeface="Times New Roman" panose="02020603050405020304" pitchFamily="18" charset="0"/>
            </a:endParaRPr>
          </a:p>
          <a:p>
            <a:endParaRPr lang="en-IN" dirty="0">
              <a:solidFill>
                <a:sysClr val="windowText" lastClr="000000"/>
              </a:solidFill>
              <a:latin typeface="Times New Roman" panose="02020603050405020304" pitchFamily="18" charset="0"/>
              <a:cs typeface="Times New Roman" panose="02020603050405020304" pitchFamily="18" charset="0"/>
            </a:endParaRPr>
          </a:p>
        </p:txBody>
      </p:sp>
      <p:sp>
        <p:nvSpPr>
          <p:cNvPr id="2059" name="Cross 2058">
            <a:extLst>
              <a:ext uri="{FF2B5EF4-FFF2-40B4-BE49-F238E27FC236}">
                <a16:creationId xmlns:a16="http://schemas.microsoft.com/office/drawing/2014/main" id="{DA7F9E9E-7D7D-2707-E7FB-FFC33517ED33}"/>
              </a:ext>
            </a:extLst>
          </p:cNvPr>
          <p:cNvSpPr/>
          <p:nvPr/>
        </p:nvSpPr>
        <p:spPr>
          <a:xfrm>
            <a:off x="5932402" y="4032903"/>
            <a:ext cx="421263" cy="425893"/>
          </a:xfrm>
          <a:prstGeom prst="plus">
            <a:avLst>
              <a:gd name="adj" fmla="val 41908"/>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2061" name="TextBox 2060">
            <a:extLst>
              <a:ext uri="{FF2B5EF4-FFF2-40B4-BE49-F238E27FC236}">
                <a16:creationId xmlns:a16="http://schemas.microsoft.com/office/drawing/2014/main" id="{E7BA39D1-96D6-9647-8D71-77A4DC81DA81}"/>
              </a:ext>
            </a:extLst>
          </p:cNvPr>
          <p:cNvSpPr txBox="1"/>
          <p:nvPr/>
        </p:nvSpPr>
        <p:spPr>
          <a:xfrm>
            <a:off x="6670195" y="3922683"/>
            <a:ext cx="5262045" cy="646331"/>
          </a:xfrm>
          <a:prstGeom prst="rect">
            <a:avLst/>
          </a:prstGeom>
          <a:noFill/>
        </p:spPr>
        <p:txBody>
          <a:bodyPr wrap="square">
            <a:spAutoFit/>
          </a:bodyPr>
          <a:lstStyle/>
          <a:p>
            <a:r>
              <a:rPr lang="en-US" b="1"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Adds non-linearity to help learn complex patterns.</a:t>
            </a:r>
            <a:endParaRPr lang="en-IN" b="1" dirty="0">
              <a:latin typeface="Times New Roman" panose="02020603050405020304" pitchFamily="18" charset="0"/>
              <a:cs typeface="Times New Roman" panose="02020603050405020304" pitchFamily="18" charset="0"/>
            </a:endParaRPr>
          </a:p>
        </p:txBody>
      </p:sp>
      <p:sp>
        <p:nvSpPr>
          <p:cNvPr id="2065" name="TextBox 2064">
            <a:extLst>
              <a:ext uri="{FF2B5EF4-FFF2-40B4-BE49-F238E27FC236}">
                <a16:creationId xmlns:a16="http://schemas.microsoft.com/office/drawing/2014/main" id="{A3862085-1934-6ED8-D0A6-606FE8538DD8}"/>
              </a:ext>
            </a:extLst>
          </p:cNvPr>
          <p:cNvSpPr txBox="1"/>
          <p:nvPr/>
        </p:nvSpPr>
        <p:spPr>
          <a:xfrm>
            <a:off x="569813" y="5257669"/>
            <a:ext cx="10435832" cy="92333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Max Pooling Layer:</a:t>
            </a:r>
          </a:p>
          <a:p>
            <a:r>
              <a:rPr lang="en-US" dirty="0">
                <a:latin typeface="Times New Roman" panose="02020603050405020304" pitchFamily="18" charset="0"/>
                <a:cs typeface="Times New Roman" panose="02020603050405020304" pitchFamily="18" charset="0"/>
              </a:rPr>
              <a:t>Further down sampling. </a:t>
            </a:r>
          </a:p>
          <a:p>
            <a:r>
              <a:rPr lang="en-US" dirty="0">
                <a:latin typeface="Times New Roman" panose="02020603050405020304" pitchFamily="18" charset="0"/>
                <a:cs typeface="Times New Roman" panose="02020603050405020304" pitchFamily="18" charset="0"/>
              </a:rPr>
              <a:t>Focuses on the most important features.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8715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1BB55-4E7A-780C-21A9-A760F55373C9}"/>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097A4C2A-CCD0-DC34-9D6A-559DD6D8410E}"/>
              </a:ext>
            </a:extLst>
          </p:cNvPr>
          <p:cNvGrpSpPr/>
          <p:nvPr/>
        </p:nvGrpSpPr>
        <p:grpSpPr>
          <a:xfrm>
            <a:off x="0" y="0"/>
            <a:ext cx="2541255" cy="2541255"/>
            <a:chOff x="0" y="0"/>
            <a:chExt cx="2541255" cy="2541255"/>
          </a:xfrm>
        </p:grpSpPr>
        <p:sp>
          <p:nvSpPr>
            <p:cNvPr id="3" name="Rectangle 2">
              <a:extLst>
                <a:ext uri="{FF2B5EF4-FFF2-40B4-BE49-F238E27FC236}">
                  <a16:creationId xmlns:a16="http://schemas.microsoft.com/office/drawing/2014/main" id="{C5F10178-B0AC-8ABE-988E-20DC7C09AF54}"/>
                </a:ext>
              </a:extLst>
            </p:cNvPr>
            <p:cNvSpPr/>
            <p:nvPr/>
          </p:nvSpPr>
          <p:spPr>
            <a:xfrm>
              <a:off x="0" y="0"/>
              <a:ext cx="480786" cy="2541255"/>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82C4DC14-D3C7-4257-4810-1FB640759726}"/>
                </a:ext>
              </a:extLst>
            </p:cNvPr>
            <p:cNvSpPr/>
            <p:nvPr/>
          </p:nvSpPr>
          <p:spPr>
            <a:xfrm rot="16200000">
              <a:off x="1030235" y="-1030234"/>
              <a:ext cx="480786" cy="2541255"/>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6" name="Rectangle 5">
            <a:extLst>
              <a:ext uri="{FF2B5EF4-FFF2-40B4-BE49-F238E27FC236}">
                <a16:creationId xmlns:a16="http://schemas.microsoft.com/office/drawing/2014/main" id="{CCA5BEBB-D98A-7853-F20E-9A7E7A659A11}"/>
              </a:ext>
            </a:extLst>
          </p:cNvPr>
          <p:cNvSpPr/>
          <p:nvPr/>
        </p:nvSpPr>
        <p:spPr>
          <a:xfrm>
            <a:off x="11528611" y="6289562"/>
            <a:ext cx="539168" cy="480785"/>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9</a:t>
            </a:r>
          </a:p>
        </p:txBody>
      </p:sp>
      <p:grpSp>
        <p:nvGrpSpPr>
          <p:cNvPr id="7" name="Group 6">
            <a:extLst>
              <a:ext uri="{FF2B5EF4-FFF2-40B4-BE49-F238E27FC236}">
                <a16:creationId xmlns:a16="http://schemas.microsoft.com/office/drawing/2014/main" id="{69DD8990-C5AE-2A9A-471D-79994808A978}"/>
              </a:ext>
            </a:extLst>
          </p:cNvPr>
          <p:cNvGrpSpPr/>
          <p:nvPr/>
        </p:nvGrpSpPr>
        <p:grpSpPr>
          <a:xfrm rot="10800000">
            <a:off x="11478637" y="-1"/>
            <a:ext cx="713363" cy="6858003"/>
            <a:chOff x="0" y="-6"/>
            <a:chExt cx="4619385" cy="2541261"/>
          </a:xfrm>
        </p:grpSpPr>
        <p:sp>
          <p:nvSpPr>
            <p:cNvPr id="8" name="Rectangle 7">
              <a:extLst>
                <a:ext uri="{FF2B5EF4-FFF2-40B4-BE49-F238E27FC236}">
                  <a16:creationId xmlns:a16="http://schemas.microsoft.com/office/drawing/2014/main" id="{BA93C11F-C8F5-CC7C-08E5-16AEB39DC861}"/>
                </a:ext>
              </a:extLst>
            </p:cNvPr>
            <p:cNvSpPr/>
            <p:nvPr/>
          </p:nvSpPr>
          <p:spPr>
            <a:xfrm>
              <a:off x="0" y="0"/>
              <a:ext cx="480786" cy="2541255"/>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976119F1-EA75-9EBA-B8CB-5985A42E1D15}"/>
                </a:ext>
              </a:extLst>
            </p:cNvPr>
            <p:cNvSpPr/>
            <p:nvPr/>
          </p:nvSpPr>
          <p:spPr>
            <a:xfrm rot="16200000">
              <a:off x="2301230" y="-2301219"/>
              <a:ext cx="16941" cy="4619368"/>
            </a:xfrm>
            <a:prstGeom prst="rect">
              <a:avLst/>
            </a:prstGeom>
            <a:solidFill>
              <a:schemeClr val="bg2">
                <a:lumMod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30" name="TextBox 29">
            <a:extLst>
              <a:ext uri="{FF2B5EF4-FFF2-40B4-BE49-F238E27FC236}">
                <a16:creationId xmlns:a16="http://schemas.microsoft.com/office/drawing/2014/main" id="{715BC7B1-C0F7-B401-C69A-D4A73EBCC193}"/>
              </a:ext>
            </a:extLst>
          </p:cNvPr>
          <p:cNvSpPr txBox="1"/>
          <p:nvPr/>
        </p:nvSpPr>
        <p:spPr>
          <a:xfrm>
            <a:off x="6670196" y="692168"/>
            <a:ext cx="5262045" cy="646331"/>
          </a:xfrm>
          <a:prstGeom prst="rect">
            <a:avLst/>
          </a:prstGeom>
          <a:noFill/>
        </p:spPr>
        <p:txBody>
          <a:bodyPr wrap="square">
            <a:spAutoFit/>
          </a:bodyPr>
          <a:lstStyle/>
          <a:p>
            <a:r>
              <a:rPr lang="en-US" b="1"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Adds non-linearity to help learn complex patterns.</a:t>
            </a:r>
            <a:endParaRPr lang="en-IN" b="1" dirty="0">
              <a:latin typeface="Times New Roman" panose="02020603050405020304" pitchFamily="18" charset="0"/>
              <a:cs typeface="Times New Roman" panose="02020603050405020304" pitchFamily="18" charset="0"/>
            </a:endParaRPr>
          </a:p>
        </p:txBody>
      </p:sp>
      <p:sp>
        <p:nvSpPr>
          <p:cNvPr id="2048" name="TextBox 2047">
            <a:extLst>
              <a:ext uri="{FF2B5EF4-FFF2-40B4-BE49-F238E27FC236}">
                <a16:creationId xmlns:a16="http://schemas.microsoft.com/office/drawing/2014/main" id="{31B99105-E57B-F1A6-034D-F517092217D4}"/>
              </a:ext>
            </a:extLst>
          </p:cNvPr>
          <p:cNvSpPr txBox="1"/>
          <p:nvPr/>
        </p:nvSpPr>
        <p:spPr>
          <a:xfrm>
            <a:off x="569813" y="599368"/>
            <a:ext cx="5376592" cy="1200329"/>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Convolution Layer3:</a:t>
            </a:r>
          </a:p>
          <a:p>
            <a:r>
              <a:rPr lang="en-US" dirty="0">
                <a:latin typeface="Times New Roman" panose="02020603050405020304" pitchFamily="18" charset="0"/>
                <a:cs typeface="Times New Roman" panose="02020603050405020304" pitchFamily="18" charset="0"/>
              </a:rPr>
              <a:t>Uses 128 filters to extract even higher-level features.</a:t>
            </a:r>
          </a:p>
          <a:p>
            <a:r>
              <a:rPr lang="en-US" dirty="0">
                <a:latin typeface="Times New Roman" panose="02020603050405020304" pitchFamily="18" charset="0"/>
                <a:cs typeface="Times New Roman" panose="02020603050405020304" pitchFamily="18" charset="0"/>
              </a:rPr>
              <a:t>Detects complex patterns like shapes or textures.</a:t>
            </a:r>
            <a:endParaRPr lang="en-IN" b="1" i="0" dirty="0">
              <a:effectLst/>
              <a:latin typeface="Times New Roman" panose="02020603050405020304" pitchFamily="18" charset="0"/>
              <a:cs typeface="Times New Roman" panose="02020603050405020304" pitchFamily="18" charset="0"/>
            </a:endParaRPr>
          </a:p>
          <a:p>
            <a:endParaRPr lang="en-IN" dirty="0">
              <a:solidFill>
                <a:sysClr val="windowText" lastClr="000000"/>
              </a:solidFill>
              <a:latin typeface="Times New Roman" panose="02020603050405020304" pitchFamily="18" charset="0"/>
              <a:cs typeface="Times New Roman" panose="02020603050405020304" pitchFamily="18" charset="0"/>
            </a:endParaRPr>
          </a:p>
        </p:txBody>
      </p:sp>
      <p:sp>
        <p:nvSpPr>
          <p:cNvPr id="2050" name="Cross 2049">
            <a:extLst>
              <a:ext uri="{FF2B5EF4-FFF2-40B4-BE49-F238E27FC236}">
                <a16:creationId xmlns:a16="http://schemas.microsoft.com/office/drawing/2014/main" id="{9A470285-701A-BD8D-247F-5798FB833BCA}"/>
              </a:ext>
            </a:extLst>
          </p:cNvPr>
          <p:cNvSpPr/>
          <p:nvPr/>
        </p:nvSpPr>
        <p:spPr>
          <a:xfrm>
            <a:off x="5932403" y="724072"/>
            <a:ext cx="421263" cy="425893"/>
          </a:xfrm>
          <a:prstGeom prst="plus">
            <a:avLst>
              <a:gd name="adj" fmla="val 41908"/>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2054" name="TextBox 2053">
            <a:extLst>
              <a:ext uri="{FF2B5EF4-FFF2-40B4-BE49-F238E27FC236}">
                <a16:creationId xmlns:a16="http://schemas.microsoft.com/office/drawing/2014/main" id="{99DB0C15-7ADB-7C8E-1D9E-96527706B454}"/>
              </a:ext>
            </a:extLst>
          </p:cNvPr>
          <p:cNvSpPr txBox="1"/>
          <p:nvPr/>
        </p:nvSpPr>
        <p:spPr>
          <a:xfrm>
            <a:off x="560868" y="1626612"/>
            <a:ext cx="10435832" cy="646331"/>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Max Pooling Layer:</a:t>
            </a:r>
          </a:p>
          <a:p>
            <a:r>
              <a:rPr lang="en-US" dirty="0">
                <a:latin typeface="Times New Roman" panose="02020603050405020304" pitchFamily="18" charset="0"/>
                <a:cs typeface="Times New Roman" panose="02020603050405020304" pitchFamily="18" charset="0"/>
              </a:rPr>
              <a:t>Final down sampling stage before flattening..</a:t>
            </a:r>
            <a:endParaRPr lang="en-IN" b="1" dirty="0">
              <a:latin typeface="Times New Roman" panose="02020603050405020304" pitchFamily="18" charset="0"/>
              <a:cs typeface="Times New Roman" panose="02020603050405020304" pitchFamily="18" charset="0"/>
            </a:endParaRPr>
          </a:p>
        </p:txBody>
      </p:sp>
      <p:sp>
        <p:nvSpPr>
          <p:cNvPr id="2056" name="TextBox 2055">
            <a:extLst>
              <a:ext uri="{FF2B5EF4-FFF2-40B4-BE49-F238E27FC236}">
                <a16:creationId xmlns:a16="http://schemas.microsoft.com/office/drawing/2014/main" id="{E77DC78A-2434-7236-9BE6-C55A8F06243F}"/>
              </a:ext>
            </a:extLst>
          </p:cNvPr>
          <p:cNvSpPr txBox="1"/>
          <p:nvPr/>
        </p:nvSpPr>
        <p:spPr>
          <a:xfrm>
            <a:off x="560868" y="2366319"/>
            <a:ext cx="5376592" cy="92333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Flatten Layer:</a:t>
            </a:r>
          </a:p>
          <a:p>
            <a:r>
              <a:rPr lang="en-US" dirty="0">
                <a:latin typeface="Times New Roman" panose="02020603050405020304" pitchFamily="18" charset="0"/>
                <a:cs typeface="Times New Roman" panose="02020603050405020304" pitchFamily="18" charset="0"/>
              </a:rPr>
              <a:t>Converts the 3D output of convolutions into a 1D vector.</a:t>
            </a:r>
          </a:p>
        </p:txBody>
      </p:sp>
      <p:sp>
        <p:nvSpPr>
          <p:cNvPr id="2059" name="Cross 2058">
            <a:extLst>
              <a:ext uri="{FF2B5EF4-FFF2-40B4-BE49-F238E27FC236}">
                <a16:creationId xmlns:a16="http://schemas.microsoft.com/office/drawing/2014/main" id="{45F8B260-DB42-4B6B-A851-AA4D9BA32C65}"/>
              </a:ext>
            </a:extLst>
          </p:cNvPr>
          <p:cNvSpPr/>
          <p:nvPr/>
        </p:nvSpPr>
        <p:spPr>
          <a:xfrm>
            <a:off x="5932402" y="3457870"/>
            <a:ext cx="421263" cy="425893"/>
          </a:xfrm>
          <a:prstGeom prst="plus">
            <a:avLst>
              <a:gd name="adj" fmla="val 41908"/>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2061" name="TextBox 2060">
            <a:extLst>
              <a:ext uri="{FF2B5EF4-FFF2-40B4-BE49-F238E27FC236}">
                <a16:creationId xmlns:a16="http://schemas.microsoft.com/office/drawing/2014/main" id="{C760296C-AC66-72D6-D8E1-182558B94BB0}"/>
              </a:ext>
            </a:extLst>
          </p:cNvPr>
          <p:cNvSpPr txBox="1"/>
          <p:nvPr/>
        </p:nvSpPr>
        <p:spPr>
          <a:xfrm>
            <a:off x="6670195" y="3432489"/>
            <a:ext cx="5262045" cy="646331"/>
          </a:xfrm>
          <a:prstGeom prst="rect">
            <a:avLst/>
          </a:prstGeom>
          <a:noFill/>
        </p:spPr>
        <p:txBody>
          <a:bodyPr wrap="square">
            <a:spAutoFit/>
          </a:bodyPr>
          <a:lstStyle/>
          <a:p>
            <a:r>
              <a:rPr lang="en-US" b="1"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Adds non-linearity to help learn complex patterns.</a:t>
            </a:r>
            <a:endParaRPr lang="en-IN" b="1" dirty="0">
              <a:latin typeface="Times New Roman" panose="02020603050405020304" pitchFamily="18" charset="0"/>
              <a:cs typeface="Times New Roman" panose="02020603050405020304" pitchFamily="18" charset="0"/>
            </a:endParaRPr>
          </a:p>
        </p:txBody>
      </p:sp>
      <p:sp>
        <p:nvSpPr>
          <p:cNvPr id="2065" name="TextBox 2064">
            <a:extLst>
              <a:ext uri="{FF2B5EF4-FFF2-40B4-BE49-F238E27FC236}">
                <a16:creationId xmlns:a16="http://schemas.microsoft.com/office/drawing/2014/main" id="{E41254AD-8639-867E-A6B8-0C8581CD1946}"/>
              </a:ext>
            </a:extLst>
          </p:cNvPr>
          <p:cNvSpPr txBox="1"/>
          <p:nvPr/>
        </p:nvSpPr>
        <p:spPr>
          <a:xfrm>
            <a:off x="569813" y="4673207"/>
            <a:ext cx="10435832" cy="646331"/>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Dropout:</a:t>
            </a:r>
          </a:p>
          <a:p>
            <a:r>
              <a:rPr lang="en-US" dirty="0">
                <a:latin typeface="Times New Roman" panose="02020603050405020304" pitchFamily="18" charset="0"/>
                <a:cs typeface="Times New Roman" panose="02020603050405020304" pitchFamily="18" charset="0"/>
              </a:rPr>
              <a:t>Randomly turns off 50% of the neurons during training. Prevents overfitting and improves generalization</a:t>
            </a:r>
            <a:endParaRPr lang="en-IN"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BAEB73D-CEEA-4EDE-7514-BBB10039A854}"/>
              </a:ext>
            </a:extLst>
          </p:cNvPr>
          <p:cNvSpPr txBox="1"/>
          <p:nvPr/>
        </p:nvSpPr>
        <p:spPr>
          <a:xfrm>
            <a:off x="555810" y="3394562"/>
            <a:ext cx="5376592" cy="1200329"/>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Dense Layer:</a:t>
            </a:r>
          </a:p>
          <a:p>
            <a:r>
              <a:rPr lang="en-US" dirty="0">
                <a:latin typeface="Times New Roman" panose="02020603050405020304" pitchFamily="18" charset="0"/>
                <a:cs typeface="Times New Roman" panose="02020603050405020304" pitchFamily="18" charset="0"/>
              </a:rPr>
              <a:t>Fully connected layer with 64 neurons.</a:t>
            </a:r>
          </a:p>
          <a:p>
            <a:r>
              <a:rPr lang="en-US" dirty="0">
                <a:latin typeface="Times New Roman" panose="02020603050405020304" pitchFamily="18" charset="0"/>
                <a:cs typeface="Times New Roman" panose="02020603050405020304" pitchFamily="18" charset="0"/>
              </a:rPr>
              <a:t>Learns non-linear combinations of features for classification.</a:t>
            </a:r>
          </a:p>
        </p:txBody>
      </p:sp>
      <p:sp>
        <p:nvSpPr>
          <p:cNvPr id="14" name="Cross 13">
            <a:extLst>
              <a:ext uri="{FF2B5EF4-FFF2-40B4-BE49-F238E27FC236}">
                <a16:creationId xmlns:a16="http://schemas.microsoft.com/office/drawing/2014/main" id="{7D8B769D-1CF8-1DFF-018D-B4C5B648FF49}"/>
              </a:ext>
            </a:extLst>
          </p:cNvPr>
          <p:cNvSpPr/>
          <p:nvPr/>
        </p:nvSpPr>
        <p:spPr>
          <a:xfrm>
            <a:off x="5933970" y="5439070"/>
            <a:ext cx="421263" cy="425893"/>
          </a:xfrm>
          <a:prstGeom prst="plus">
            <a:avLst>
              <a:gd name="adj" fmla="val 41908"/>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5" name="TextBox 14">
            <a:extLst>
              <a:ext uri="{FF2B5EF4-FFF2-40B4-BE49-F238E27FC236}">
                <a16:creationId xmlns:a16="http://schemas.microsoft.com/office/drawing/2014/main" id="{1D548504-67AC-4255-5DB4-4E28B2E7DE9B}"/>
              </a:ext>
            </a:extLst>
          </p:cNvPr>
          <p:cNvSpPr txBox="1"/>
          <p:nvPr/>
        </p:nvSpPr>
        <p:spPr>
          <a:xfrm>
            <a:off x="557378" y="5375762"/>
            <a:ext cx="5376592" cy="92333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Dense Layer:</a:t>
            </a:r>
          </a:p>
          <a:p>
            <a:r>
              <a:rPr lang="en-US" dirty="0">
                <a:latin typeface="Times New Roman" panose="02020603050405020304" pitchFamily="18" charset="0"/>
                <a:cs typeface="Times New Roman" panose="02020603050405020304" pitchFamily="18" charset="0"/>
              </a:rPr>
              <a:t>Final output layer.</a:t>
            </a:r>
          </a:p>
          <a:p>
            <a:r>
              <a:rPr lang="en-US" dirty="0">
                <a:latin typeface="Times New Roman" panose="02020603050405020304" pitchFamily="18" charset="0"/>
                <a:cs typeface="Times New Roman" panose="02020603050405020304" pitchFamily="18" charset="0"/>
              </a:rPr>
              <a:t>Outputs class probabilities for each category.</a:t>
            </a:r>
          </a:p>
        </p:txBody>
      </p:sp>
      <p:sp>
        <p:nvSpPr>
          <p:cNvPr id="16" name="TextBox 15">
            <a:extLst>
              <a:ext uri="{FF2B5EF4-FFF2-40B4-BE49-F238E27FC236}">
                <a16:creationId xmlns:a16="http://schemas.microsoft.com/office/drawing/2014/main" id="{B060F14D-A7C0-3ACA-0175-286F80D1103B}"/>
              </a:ext>
            </a:extLst>
          </p:cNvPr>
          <p:cNvSpPr txBox="1"/>
          <p:nvPr/>
        </p:nvSpPr>
        <p:spPr>
          <a:xfrm>
            <a:off x="6670195" y="5439070"/>
            <a:ext cx="5262045" cy="64633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Ensures the output adds up to 1 (like probabilities).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8547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1787</TotalTime>
  <Words>1384</Words>
  <Application>Microsoft Office PowerPoint</Application>
  <PresentationFormat>Widescreen</PresentationFormat>
  <Paragraphs>182</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Consolas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Anish Arun Sandaye - [CB.EN.P2EBS24003]</dc:creator>
  <cp:lastModifiedBy>varunreddy cheppalli</cp:lastModifiedBy>
  <cp:revision>41</cp:revision>
  <dcterms:created xsi:type="dcterms:W3CDTF">2025-02-11T11:00:07Z</dcterms:created>
  <dcterms:modified xsi:type="dcterms:W3CDTF">2025-04-12T02:05:56Z</dcterms:modified>
</cp:coreProperties>
</file>