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56" r:id="rId5"/>
    <p:sldId id="271" r:id="rId6"/>
    <p:sldId id="279" r:id="rId7"/>
    <p:sldId id="281" r:id="rId8"/>
    <p:sldId id="257" r:id="rId9"/>
    <p:sldId id="283" r:id="rId10"/>
    <p:sldId id="284" r:id="rId11"/>
    <p:sldId id="285" r:id="rId12"/>
    <p:sldId id="275" r:id="rId13"/>
    <p:sldId id="276" r:id="rId14"/>
    <p:sldId id="286"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57"/>
            <p14:sldId id="283"/>
            <p14:sldId id="284"/>
            <p14:sldId id="285"/>
            <p14:sldId id="275"/>
            <p14:sldId id="276"/>
            <p14:sldId id="28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2621" autoAdjust="0"/>
  </p:normalViewPr>
  <p:slideViewPr>
    <p:cSldViewPr snapToGrid="0">
      <p:cViewPr>
        <p:scale>
          <a:sx n="66" d="100"/>
          <a:sy n="66" d="100"/>
        </p:scale>
        <p:origin x="346" y="-41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8/21/2020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8/21/2020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BEST LOCATION TO START RESTAURANT IN VISAKHAPATNAM</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 VARUN SEKHARAMANTRI</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VENUES AROUND CLUSTER WISE</a:t>
            </a:r>
          </a:p>
        </p:txBody>
      </p:sp>
      <p:pic>
        <p:nvPicPr>
          <p:cNvPr id="2" name="Picture 1">
            <a:extLst>
              <a:ext uri="{FF2B5EF4-FFF2-40B4-BE49-F238E27FC236}">
                <a16:creationId xmlns:a16="http://schemas.microsoft.com/office/drawing/2014/main" id="{69231AB2-D5DB-4B87-ACC8-C917ACBE57E7}"/>
              </a:ext>
            </a:extLst>
          </p:cNvPr>
          <p:cNvPicPr/>
          <p:nvPr/>
        </p:nvPicPr>
        <p:blipFill>
          <a:blip r:embed="rId2">
            <a:extLst>
              <a:ext uri="{28A0092B-C50C-407E-A947-70E740481C1C}">
                <a14:useLocalDpi xmlns:a14="http://schemas.microsoft.com/office/drawing/2010/main" val="0"/>
              </a:ext>
            </a:extLst>
          </a:blip>
          <a:stretch>
            <a:fillRect/>
          </a:stretch>
        </p:blipFill>
        <p:spPr>
          <a:xfrm>
            <a:off x="530765" y="1343140"/>
            <a:ext cx="5080325" cy="5066804"/>
          </a:xfrm>
          <a:prstGeom prst="rect">
            <a:avLst/>
          </a:prstGeom>
        </p:spPr>
      </p:pic>
      <p:pic>
        <p:nvPicPr>
          <p:cNvPr id="3" name="Picture 2">
            <a:extLst>
              <a:ext uri="{FF2B5EF4-FFF2-40B4-BE49-F238E27FC236}">
                <a16:creationId xmlns:a16="http://schemas.microsoft.com/office/drawing/2014/main" id="{A082FD21-D0AB-4685-ACA3-3D1A678E0DE9}"/>
              </a:ext>
            </a:extLst>
          </p:cNvPr>
          <p:cNvPicPr/>
          <p:nvPr/>
        </p:nvPicPr>
        <p:blipFill>
          <a:blip r:embed="rId3">
            <a:extLst>
              <a:ext uri="{28A0092B-C50C-407E-A947-70E740481C1C}">
                <a14:useLocalDpi xmlns:a14="http://schemas.microsoft.com/office/drawing/2010/main" val="0"/>
              </a:ext>
            </a:extLst>
          </a:blip>
          <a:stretch>
            <a:fillRect/>
          </a:stretch>
        </p:blipFill>
        <p:spPr>
          <a:xfrm>
            <a:off x="5361572" y="1475895"/>
            <a:ext cx="5666646" cy="4801293"/>
          </a:xfrm>
          <a:prstGeom prst="rect">
            <a:avLst/>
          </a:prstGeom>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VENUES AROUND CLUSTER WISE</a:t>
            </a:r>
          </a:p>
        </p:txBody>
      </p:sp>
      <p:pic>
        <p:nvPicPr>
          <p:cNvPr id="4" name="Picture 3">
            <a:extLst>
              <a:ext uri="{FF2B5EF4-FFF2-40B4-BE49-F238E27FC236}">
                <a16:creationId xmlns:a16="http://schemas.microsoft.com/office/drawing/2014/main" id="{66179E94-64D3-4A2F-B8B9-1A242C6DF1FD}"/>
              </a:ext>
            </a:extLst>
          </p:cNvPr>
          <p:cNvPicPr/>
          <p:nvPr/>
        </p:nvPicPr>
        <p:blipFill>
          <a:blip r:embed="rId2">
            <a:extLst>
              <a:ext uri="{28A0092B-C50C-407E-A947-70E740481C1C}">
                <a14:useLocalDpi xmlns:a14="http://schemas.microsoft.com/office/drawing/2010/main" val="0"/>
              </a:ext>
            </a:extLst>
          </a:blip>
          <a:stretch>
            <a:fillRect/>
          </a:stretch>
        </p:blipFill>
        <p:spPr>
          <a:xfrm>
            <a:off x="792480" y="1275657"/>
            <a:ext cx="5760720" cy="5134287"/>
          </a:xfrm>
          <a:prstGeom prst="rect">
            <a:avLst/>
          </a:prstGeom>
        </p:spPr>
      </p:pic>
      <p:pic>
        <p:nvPicPr>
          <p:cNvPr id="7" name="Picture 6">
            <a:extLst>
              <a:ext uri="{FF2B5EF4-FFF2-40B4-BE49-F238E27FC236}">
                <a16:creationId xmlns:a16="http://schemas.microsoft.com/office/drawing/2014/main" id="{2A39EB88-231E-425D-8876-67A8C075F322}"/>
              </a:ext>
            </a:extLst>
          </p:cNvPr>
          <p:cNvPicPr/>
          <p:nvPr/>
        </p:nvPicPr>
        <p:blipFill>
          <a:blip r:embed="rId3">
            <a:extLst>
              <a:ext uri="{28A0092B-C50C-407E-A947-70E740481C1C}">
                <a14:useLocalDpi xmlns:a14="http://schemas.microsoft.com/office/drawing/2010/main" val="0"/>
              </a:ext>
            </a:extLst>
          </a:blip>
          <a:stretch>
            <a:fillRect/>
          </a:stretch>
        </p:blipFill>
        <p:spPr>
          <a:xfrm>
            <a:off x="6096000" y="1275657"/>
            <a:ext cx="5303520" cy="5134286"/>
          </a:xfrm>
          <a:prstGeom prst="rect">
            <a:avLst/>
          </a:prstGeom>
        </p:spPr>
      </p:pic>
    </p:spTree>
    <p:extLst>
      <p:ext uri="{BB962C8B-B14F-4D97-AF65-F5344CB8AC3E}">
        <p14:creationId xmlns:p14="http://schemas.microsoft.com/office/powerpoint/2010/main" val="3146563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715171" y="875321"/>
            <a:ext cx="6876288" cy="640080"/>
          </a:xfrm>
        </p:spPr>
        <p:txBody>
          <a:bodyPr>
            <a:normAutofit/>
          </a:bodyPr>
          <a:lstStyle/>
          <a:p>
            <a:r>
              <a:rPr lang="en-US" dirty="0">
                <a:latin typeface="Segoe UI Light" panose="020B0502040204020203" pitchFamily="34" charset="0"/>
                <a:cs typeface="Segoe UI Light" panose="020B0502040204020203" pitchFamily="34" charset="0"/>
              </a:rPr>
              <a:t>CONCLUSIONS</a:t>
            </a:r>
          </a:p>
        </p:txBody>
      </p:sp>
      <p:sp>
        <p:nvSpPr>
          <p:cNvPr id="13" name="Title 9">
            <a:extLst>
              <a:ext uri="{FF2B5EF4-FFF2-40B4-BE49-F238E27FC236}">
                <a16:creationId xmlns:a16="http://schemas.microsoft.com/office/drawing/2014/main" id="{FA30FDE6-91CE-451D-B9ED-89891A17F30C}"/>
              </a:ext>
            </a:extLst>
          </p:cNvPr>
          <p:cNvSpPr txBox="1">
            <a:spLocks/>
          </p:cNvSpPr>
          <p:nvPr/>
        </p:nvSpPr>
        <p:spPr>
          <a:xfrm>
            <a:off x="414059" y="2801074"/>
            <a:ext cx="9204504" cy="4155311"/>
          </a:xfrm>
          <a:prstGeom prst="rect">
            <a:avLst/>
          </a:prstGeom>
        </p:spPr>
        <p:txBody>
          <a:bodyPr vert="horz" lIns="91440" tIns="45720" rIns="91440" bIns="45720" rtlCol="0" anchor="b" anchorCtr="0">
            <a:normAutofit fontScale="62500" lnSpcReduction="20000"/>
          </a:bodyPr>
          <a:lstStyle>
            <a:lvl1pPr algn="l" defTabSz="914400" rtl="0" eaLnBrk="1" latinLnBrk="0" hangingPunct="1">
              <a:spcBef>
                <a:spcPct val="0"/>
              </a:spcBef>
              <a:buNone/>
              <a:defRPr sz="3600" kern="1200">
                <a:solidFill>
                  <a:schemeClr val="bg1"/>
                </a:solidFill>
                <a:latin typeface="+mj-lt"/>
                <a:ea typeface="+mj-ea"/>
                <a:cs typeface="+mj-cs"/>
              </a:defRPr>
            </a:lvl1pPr>
          </a:lstStyle>
          <a:p>
            <a:pPr marL="0" marR="0">
              <a:lnSpc>
                <a:spcPct val="107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FIRST CLUSTER:</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Venkateswara</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garden Bar &amp; Restaurant" has the higher rating than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Ashray</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"(though it has fair enough rating).The number of venues are more near to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Venkateswara</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rather  than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Ashray</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".Hence it will be good if the restaurant is started near to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venkateswara</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 visible and accessible point. The locality in factually near DONDAPARTHY</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SECOND CLUSTER:</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"Square Restaurant" has the higher rating when compared to all other restaurants in this cluster .Though all other restaurants has the fair ratings. Hotel sri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murugan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has poor rating ."SIRI restaurant and Bar" has the highest number of venues around. So, it is actually good idea to choose a place around SIRI restaurant or KAMAT because both the rating and venues are of fair number. The actual locality is near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siripuram</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THIRD CLUSTER:</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"Bombay Restaurant" has the higher rating when compared to all other restaurants in this cluster .Though all other restaurants has the fair ratings. Hotel spice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otel</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Shangrilla</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has lesser rating ."Vaisakhi pure veg" has the highest number of venues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around.So</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it is actually good idea to choose a place around Vaisakhi restaurant because both the rating and venues are of fair number. The actual locality is near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Jagadamba</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FOURTH CLUSTER:</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"Satyam Restaurant" has the higher rating when compared to all other restaurants in this cluster . Though all other restaurants has the fair ratings. Hotel seven eleven has poor rating . "Tycoon restaurant" has the highest number of venues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around.So</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it is actually good idea to choose a place around Satyam Restaurant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restaurant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because both the rating and venues are of fair number. The actual locality is near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Dwarakanagar</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21207" y="1732526"/>
            <a:ext cx="11180618" cy="4885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Visakhapatnam is the executive capital of the state, “Andhra Pradesh” in India. The city has a population of 17.3 lakhs as per the census 2011.Visakhapatnam is lovingly called as “Vizag” by its citizens.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coastal city got diversified menu in almost all the restaurants. Sea foods being the specialty of the city, the type of dishes they offer cover the tastes right from North India to South India. So, when we are looking out to choose a right location for our restaurant the following aspects of a location are considered:</a:t>
            </a:r>
          </a:p>
          <a:p>
            <a:pPr marL="342900" marR="0" lvl="0" indent="-342900">
              <a:lnSpc>
                <a:spcPct val="115000"/>
              </a:lnSpc>
              <a:spcBef>
                <a:spcPts val="0"/>
              </a:spcBef>
              <a:spcAft>
                <a:spcPts val="0"/>
              </a:spcAft>
              <a:buFont typeface="+mj-lt"/>
              <a:buAutoNum type="arabicPeriod"/>
            </a:pPr>
            <a:r>
              <a:rPr lang="en-US" sz="1800" b="1" kern="1200" dirty="0">
                <a:effectLst/>
                <a:latin typeface="Times New Roman" panose="02020603050405020304" pitchFamily="18" charset="0"/>
                <a:ea typeface="Calibri" panose="020F0502020204030204" pitchFamily="34" charset="0"/>
                <a:cs typeface="Times New Roman" panose="02020603050405020304" pitchFamily="18" charset="0"/>
              </a:rPr>
              <a:t>How accessible is the location?</a:t>
            </a:r>
            <a:endParaRPr lang="en-US" sz="1800" kern="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800" b="1" kern="1200" dirty="0">
                <a:effectLst/>
                <a:latin typeface="Times New Roman" panose="02020603050405020304" pitchFamily="18" charset="0"/>
                <a:ea typeface="Calibri" panose="020F0502020204030204" pitchFamily="34" charset="0"/>
                <a:cs typeface="Times New Roman" panose="02020603050405020304" pitchFamily="18" charset="0"/>
              </a:rPr>
              <a:t>How visible is the location?</a:t>
            </a:r>
            <a:endParaRPr lang="en-US" sz="1800" kern="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sz="1800" b="1" kern="1200" dirty="0">
                <a:effectLst/>
                <a:latin typeface="Times New Roman" panose="02020603050405020304" pitchFamily="18" charset="0"/>
                <a:ea typeface="Calibri" panose="020F0502020204030204" pitchFamily="34" charset="0"/>
                <a:cs typeface="Times New Roman" panose="02020603050405020304" pitchFamily="18" charset="0"/>
              </a:rPr>
              <a:t>Who are the competitors?</a:t>
            </a:r>
            <a:endParaRPr lang="en-US" sz="1800" kern="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What are the places of interest around the location chosen (trending venues)?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200" dirty="0">
                <a:effectLst/>
                <a:latin typeface="Calibri" panose="020F0502020204030204" pitchFamily="34" charset="0"/>
                <a:ea typeface="Calibri" panose="020F0502020204030204" pitchFamily="34" charset="0"/>
                <a:cs typeface="Times New Roman" panose="02020603050405020304" pitchFamily="18" charset="0"/>
              </a:rPr>
              <a:t>5. </a:t>
            </a:r>
            <a:r>
              <a:rPr lang="en-US" sz="1800" b="1" kern="1200" dirty="0">
                <a:effectLst/>
                <a:latin typeface="Times New Roman" panose="02020603050405020304" pitchFamily="18" charset="0"/>
                <a:ea typeface="Calibri" panose="020F0502020204030204" pitchFamily="34" charset="0"/>
                <a:cs typeface="Times New Roman" panose="02020603050405020304" pitchFamily="18" charset="0"/>
              </a:rPr>
              <a:t>Is there at least one restaurant in the neighborhood?</a:t>
            </a:r>
            <a:endParaRPr lang="en-US" sz="1800" kern="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BUSINESS PROBLEM</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latin typeface="Segoe UI" panose="020B0502040204020203" pitchFamily="34" charset="0"/>
              <a:cs typeface="Segoe UI" panose="020B0502040204020203" pitchFamily="34" charset="0"/>
            </a:endParaRPr>
          </a:p>
        </p:txBody>
      </p:sp>
      <p:sp>
        <p:nvSpPr>
          <p:cNvPr id="26" name="Title 3">
            <a:extLst>
              <a:ext uri="{FF2B5EF4-FFF2-40B4-BE49-F238E27FC236}">
                <a16:creationId xmlns:a16="http://schemas.microsoft.com/office/drawing/2014/main" id="{663B3DFC-EEDE-4C9D-ACFB-B342ED1091E7}"/>
              </a:ext>
            </a:extLst>
          </p:cNvPr>
          <p:cNvSpPr txBox="1">
            <a:spLocks/>
          </p:cNvSpPr>
          <p:nvPr/>
        </p:nvSpPr>
        <p:spPr>
          <a:xfrm>
            <a:off x="541609" y="1371025"/>
            <a:ext cx="10195664" cy="321483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major objective of this project is to choose a location for the restaurant in the city, “Visakhapatnam” of “Andhra Pradesh” of “India” with assumptions that, the menu contains both North Indian and south Indian cuisine and the crime rate of the city is uniform and at undisturbedly levels.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APPROACH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kern="12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First through foursquare API the list of restaurants and hotels are made. </a:t>
            </a:r>
            <a:endParaRPr lang="en-US" sz="1800" kern="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kern="12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Map of the district is to be shown after clustering.</a:t>
            </a:r>
            <a:endParaRPr lang="en-US" sz="1800" kern="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kern="12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Ratings of the hotels/restaurants are collected from Zomato website/dataset. </a:t>
            </a:r>
            <a:endParaRPr lang="en-US" sz="1800" kern="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kern="12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Ratings of every hotel in cluster are shown in bar graphs.</a:t>
            </a:r>
            <a:endParaRPr lang="en-US" sz="1800" kern="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kern="12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Nearby venues are also shown in the form of bar graphs.</a:t>
            </a:r>
            <a:endParaRPr lang="en-US" sz="1800" kern="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800" kern="12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Conclusions are given.</a:t>
            </a:r>
            <a:endParaRPr lang="en-US" sz="1800" kern="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57B88EAA-0014-4295-B615-2891E2792F31}"/>
              </a:ext>
            </a:extLst>
          </p:cNvPr>
          <p:cNvSpPr>
            <a:spLocks noGrp="1"/>
          </p:cNvSpPr>
          <p:nvPr>
            <p:ph sz="quarter" idx="10"/>
          </p:nvPr>
        </p:nvSpPr>
        <p:spPr>
          <a:xfrm>
            <a:off x="539496" y="1435608"/>
            <a:ext cx="11110894" cy="3977640"/>
          </a:xfrm>
        </p:spPr>
        <p:txBody>
          <a:bodyPr/>
          <a:lstStyle/>
          <a:p>
            <a:endParaRPr lang="en-US"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EXTRACTED AND CLEANED DATA</a:t>
            </a:r>
          </a:p>
        </p:txBody>
      </p:sp>
      <p:pic>
        <p:nvPicPr>
          <p:cNvPr id="6" name="Picture 5">
            <a:extLst>
              <a:ext uri="{FF2B5EF4-FFF2-40B4-BE49-F238E27FC236}">
                <a16:creationId xmlns:a16="http://schemas.microsoft.com/office/drawing/2014/main" id="{D8CDF619-BB7F-4AA3-A900-41EE58E16306}"/>
              </a:ext>
            </a:extLst>
          </p:cNvPr>
          <p:cNvPicPr/>
          <p:nvPr/>
        </p:nvPicPr>
        <p:blipFill>
          <a:blip r:embed="rId2">
            <a:extLst>
              <a:ext uri="{28A0092B-C50C-407E-A947-70E740481C1C}">
                <a14:useLocalDpi xmlns:a14="http://schemas.microsoft.com/office/drawing/2010/main" val="0"/>
              </a:ext>
            </a:extLst>
          </a:blip>
          <a:stretch>
            <a:fillRect/>
          </a:stretch>
        </p:blipFill>
        <p:spPr>
          <a:xfrm>
            <a:off x="955964" y="1343892"/>
            <a:ext cx="10266218" cy="4821382"/>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Clustered data </a:t>
            </a:r>
          </a:p>
        </p:txBody>
      </p:sp>
      <p:pic>
        <p:nvPicPr>
          <p:cNvPr id="3" name="Picture 2">
            <a:extLst>
              <a:ext uri="{FF2B5EF4-FFF2-40B4-BE49-F238E27FC236}">
                <a16:creationId xmlns:a16="http://schemas.microsoft.com/office/drawing/2014/main" id="{6463A703-7A72-469C-8260-FD00E4306AF2}"/>
              </a:ext>
            </a:extLst>
          </p:cNvPr>
          <p:cNvPicPr/>
          <p:nvPr/>
        </p:nvPicPr>
        <p:blipFill>
          <a:blip r:embed="rId2"/>
          <a:stretch>
            <a:fillRect/>
          </a:stretch>
        </p:blipFill>
        <p:spPr>
          <a:xfrm>
            <a:off x="521207" y="1682432"/>
            <a:ext cx="10922648" cy="4727512"/>
          </a:xfrm>
          <a:prstGeom prst="rect">
            <a:avLst/>
          </a:prstGeom>
        </p:spPr>
      </p:pic>
    </p:spTree>
    <p:extLst>
      <p:ext uri="{BB962C8B-B14F-4D97-AF65-F5344CB8AC3E}">
        <p14:creationId xmlns:p14="http://schemas.microsoft.com/office/powerpoint/2010/main" val="3439903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33969B-E439-483D-8E44-0A884C521E9B}"/>
              </a:ext>
            </a:extLst>
          </p:cNvPr>
          <p:cNvSpPr>
            <a:spLocks noGrp="1"/>
          </p:cNvSpPr>
          <p:nvPr>
            <p:ph type="title"/>
          </p:nvPr>
        </p:nvSpPr>
        <p:spPr/>
        <p:txBody>
          <a:bodyPr/>
          <a:lstStyle/>
          <a:p>
            <a:r>
              <a:rPr lang="en-US" dirty="0"/>
              <a:t>Map of clusters</a:t>
            </a:r>
          </a:p>
        </p:txBody>
      </p:sp>
      <p:pic>
        <p:nvPicPr>
          <p:cNvPr id="8" name="Picture 7">
            <a:extLst>
              <a:ext uri="{FF2B5EF4-FFF2-40B4-BE49-F238E27FC236}">
                <a16:creationId xmlns:a16="http://schemas.microsoft.com/office/drawing/2014/main" id="{9757C895-3833-4C8A-89CA-1CD833CF5086}"/>
              </a:ext>
            </a:extLst>
          </p:cNvPr>
          <p:cNvPicPr/>
          <p:nvPr/>
        </p:nvPicPr>
        <p:blipFill>
          <a:blip r:embed="rId2">
            <a:extLst>
              <a:ext uri="{28A0092B-C50C-407E-A947-70E740481C1C}">
                <a14:useLocalDpi xmlns:a14="http://schemas.microsoft.com/office/drawing/2010/main" val="0"/>
              </a:ext>
            </a:extLst>
          </a:blip>
          <a:stretch>
            <a:fillRect/>
          </a:stretch>
        </p:blipFill>
        <p:spPr>
          <a:xfrm>
            <a:off x="1066799" y="1607127"/>
            <a:ext cx="9767455" cy="5098473"/>
          </a:xfrm>
          <a:prstGeom prst="rect">
            <a:avLst/>
          </a:prstGeom>
        </p:spPr>
      </p:pic>
    </p:spTree>
    <p:extLst>
      <p:ext uri="{BB962C8B-B14F-4D97-AF65-F5344CB8AC3E}">
        <p14:creationId xmlns:p14="http://schemas.microsoft.com/office/powerpoint/2010/main" val="1388522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33969B-E439-483D-8E44-0A884C521E9B}"/>
              </a:ext>
            </a:extLst>
          </p:cNvPr>
          <p:cNvSpPr>
            <a:spLocks noGrp="1"/>
          </p:cNvSpPr>
          <p:nvPr>
            <p:ph type="title"/>
          </p:nvPr>
        </p:nvSpPr>
        <p:spPr/>
        <p:txBody>
          <a:bodyPr/>
          <a:lstStyle/>
          <a:p>
            <a:r>
              <a:rPr lang="en-US" dirty="0"/>
              <a:t>RATINGS VISUALIZATION CLUSTER WISE</a:t>
            </a:r>
          </a:p>
        </p:txBody>
      </p:sp>
      <p:pic>
        <p:nvPicPr>
          <p:cNvPr id="2" name="Picture 1">
            <a:extLst>
              <a:ext uri="{FF2B5EF4-FFF2-40B4-BE49-F238E27FC236}">
                <a16:creationId xmlns:a16="http://schemas.microsoft.com/office/drawing/2014/main" id="{B467077D-79F6-46A9-9562-DFD23E635ED9}"/>
              </a:ext>
            </a:extLst>
          </p:cNvPr>
          <p:cNvPicPr/>
          <p:nvPr/>
        </p:nvPicPr>
        <p:blipFill>
          <a:blip r:embed="rId2">
            <a:extLst>
              <a:ext uri="{28A0092B-C50C-407E-A947-70E740481C1C}">
                <a14:useLocalDpi xmlns:a14="http://schemas.microsoft.com/office/drawing/2010/main" val="0"/>
              </a:ext>
            </a:extLst>
          </a:blip>
          <a:stretch>
            <a:fillRect/>
          </a:stretch>
        </p:blipFill>
        <p:spPr>
          <a:xfrm>
            <a:off x="521208" y="1585538"/>
            <a:ext cx="4646538" cy="4824406"/>
          </a:xfrm>
          <a:prstGeom prst="rect">
            <a:avLst/>
          </a:prstGeom>
        </p:spPr>
      </p:pic>
      <p:pic>
        <p:nvPicPr>
          <p:cNvPr id="3" name="Picture 2">
            <a:extLst>
              <a:ext uri="{FF2B5EF4-FFF2-40B4-BE49-F238E27FC236}">
                <a16:creationId xmlns:a16="http://schemas.microsoft.com/office/drawing/2014/main" id="{A98173EB-B87D-4BAF-A4D5-7D9FE75F9D94}"/>
              </a:ext>
            </a:extLst>
          </p:cNvPr>
          <p:cNvPicPr/>
          <p:nvPr/>
        </p:nvPicPr>
        <p:blipFill>
          <a:blip r:embed="rId3">
            <a:extLst>
              <a:ext uri="{28A0092B-C50C-407E-A947-70E740481C1C}">
                <a14:useLocalDpi xmlns:a14="http://schemas.microsoft.com/office/drawing/2010/main" val="0"/>
              </a:ext>
            </a:extLst>
          </a:blip>
          <a:stretch>
            <a:fillRect/>
          </a:stretch>
        </p:blipFill>
        <p:spPr>
          <a:xfrm>
            <a:off x="5791200" y="1585538"/>
            <a:ext cx="5031624" cy="5153891"/>
          </a:xfrm>
          <a:prstGeom prst="rect">
            <a:avLst/>
          </a:prstGeom>
        </p:spPr>
      </p:pic>
    </p:spTree>
    <p:extLst>
      <p:ext uri="{BB962C8B-B14F-4D97-AF65-F5344CB8AC3E}">
        <p14:creationId xmlns:p14="http://schemas.microsoft.com/office/powerpoint/2010/main" val="500557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2811F3-7D01-4484-BF03-5129A0DFC978}"/>
              </a:ext>
            </a:extLst>
          </p:cNvPr>
          <p:cNvPicPr/>
          <p:nvPr/>
        </p:nvPicPr>
        <p:blipFill>
          <a:blip r:embed="rId2">
            <a:extLst>
              <a:ext uri="{28A0092B-C50C-407E-A947-70E740481C1C}">
                <a14:useLocalDpi xmlns:a14="http://schemas.microsoft.com/office/drawing/2010/main" val="0"/>
              </a:ext>
            </a:extLst>
          </a:blip>
          <a:stretch>
            <a:fillRect/>
          </a:stretch>
        </p:blipFill>
        <p:spPr>
          <a:xfrm>
            <a:off x="436418" y="1547523"/>
            <a:ext cx="5396346" cy="4964113"/>
          </a:xfrm>
          <a:prstGeom prst="rect">
            <a:avLst/>
          </a:prstGeom>
        </p:spPr>
      </p:pic>
      <p:pic>
        <p:nvPicPr>
          <p:cNvPr id="9" name="Picture 8">
            <a:extLst>
              <a:ext uri="{FF2B5EF4-FFF2-40B4-BE49-F238E27FC236}">
                <a16:creationId xmlns:a16="http://schemas.microsoft.com/office/drawing/2014/main" id="{C28BC29A-C453-4A7F-BDD6-A18FF671C071}"/>
              </a:ext>
            </a:extLst>
          </p:cNvPr>
          <p:cNvPicPr/>
          <p:nvPr/>
        </p:nvPicPr>
        <p:blipFill>
          <a:blip r:embed="rId3">
            <a:extLst>
              <a:ext uri="{28A0092B-C50C-407E-A947-70E740481C1C}">
                <a14:useLocalDpi xmlns:a14="http://schemas.microsoft.com/office/drawing/2010/main" val="0"/>
              </a:ext>
            </a:extLst>
          </a:blip>
          <a:stretch>
            <a:fillRect/>
          </a:stretch>
        </p:blipFill>
        <p:spPr>
          <a:xfrm>
            <a:off x="6095999" y="1547522"/>
            <a:ext cx="5264727" cy="5559859"/>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{A7336505-5A4B-4B8A-9216-423688000C7F}tf10001108_win32</Template>
  <TotalTime>50</TotalTime>
  <Words>651</Words>
  <Application>Microsoft Office PowerPoint</Application>
  <PresentationFormat>Widescreen</PresentationFormat>
  <Paragraphs>41</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Helvetica</vt:lpstr>
      <vt:lpstr>Segoe UI</vt:lpstr>
      <vt:lpstr>Segoe UI Light</vt:lpstr>
      <vt:lpstr>Symbol</vt:lpstr>
      <vt:lpstr>Times New Roman</vt:lpstr>
      <vt:lpstr>WelcomeDoc</vt:lpstr>
      <vt:lpstr>BEST LOCATION TO START RESTAURANT IN VISAKHAPATNAM</vt:lpstr>
      <vt:lpstr>INTRODUCTION</vt:lpstr>
      <vt:lpstr>BUSINESS PROBLEM</vt:lpstr>
      <vt:lpstr>APPROACH</vt:lpstr>
      <vt:lpstr>EXTRACTED AND CLEANED DATA</vt:lpstr>
      <vt:lpstr>Clustered data </vt:lpstr>
      <vt:lpstr>Map of clusters</vt:lpstr>
      <vt:lpstr>RATINGS VISUALIZATION CLUSTER WISE</vt:lpstr>
      <vt:lpstr>PowerPoint Presentation</vt:lpstr>
      <vt:lpstr>VENUES AROUND CLUSTER WISE</vt:lpstr>
      <vt:lpstr>VENUES AROUND CLUSTER WISE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TO START RESTAURANT IN VISAKHAPATNAM</dc:title>
  <dc:creator>S VARUN KUMAR</dc:creator>
  <cp:keywords/>
  <cp:lastModifiedBy>S VARUN KUMAR</cp:lastModifiedBy>
  <cp:revision>1</cp:revision>
  <dcterms:created xsi:type="dcterms:W3CDTF">2020-08-21T15:10:03Z</dcterms:created>
  <dcterms:modified xsi:type="dcterms:W3CDTF">2020-08-21T16:01:01Z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