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3" r:id="rId12"/>
    <p:sldId id="2146847065" r:id="rId13"/>
    <p:sldId id="2146847064" r:id="rId14"/>
    <p:sldId id="2146847062"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3" d="100"/>
          <a:sy n="73" d="100"/>
        </p:scale>
        <p:origin x="38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seaborn.pydata.org/" TargetMode="External"/><Relationship Id="rId3" Type="http://schemas.openxmlformats.org/officeDocument/2006/relationships/hyperlink" Target="https://data.gov.in/" TargetMode="External"/><Relationship Id="rId7" Type="http://schemas.openxmlformats.org/officeDocument/2006/relationships/hyperlink" Target="https://matplotlib.org/" TargetMode="External"/><Relationship Id="rId2" Type="http://schemas.openxmlformats.org/officeDocument/2006/relationships/hyperlink" Target="https://mospi.gov.in/" TargetMode="External"/><Relationship Id="rId1" Type="http://schemas.openxmlformats.org/officeDocument/2006/relationships/slideLayout" Target="../slideLayouts/slideLayout2.xml"/><Relationship Id="rId6" Type="http://schemas.openxmlformats.org/officeDocument/2006/relationships/hyperlink" Target="https://pandas.pydata.org/" TargetMode="External"/><Relationship Id="rId5" Type="http://schemas.openxmlformats.org/officeDocument/2006/relationships/hyperlink" Target="https://www.ibm.com/cloud/Watson-studio" TargetMode="External"/><Relationship Id="rId4" Type="http://schemas.openxmlformats.org/officeDocument/2006/relationships/hyperlink" Target="https://sdgs.un.org/goals/goal6"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Improved source of drinking water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56411" y="4371703"/>
            <a:ext cx="8241301"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Kuncham</a:t>
            </a:r>
            <a:r>
              <a:rPr lang="en-US" sz="2000" b="1" dirty="0">
                <a:solidFill>
                  <a:schemeClr val="accent1">
                    <a:lumMod val="75000"/>
                  </a:schemeClr>
                </a:solidFill>
                <a:latin typeface="Arial"/>
                <a:cs typeface="Arial"/>
              </a:rPr>
              <a:t> Varun Teja – CMR INSTITUTIONS OF TECHNOLOGY – COMPUTER SCIENCE AND ENGINEERING –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849BF-5DD7-D687-4AF6-A9A5AEE0FE3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433C8E1-A2D2-0946-704D-73B8767C8A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F4DC0896-9312-DF2C-00F2-F31C4C086D87}"/>
              </a:ext>
            </a:extLst>
          </p:cNvPr>
          <p:cNvSpPr>
            <a:spLocks noGrp="1"/>
          </p:cNvSpPr>
          <p:nvPr>
            <p:ph idx="1"/>
          </p:nvPr>
        </p:nvSpPr>
        <p:spPr/>
        <p:txBody>
          <a:bodyPr>
            <a:normAutofit/>
          </a:bodyPr>
          <a:lstStyle/>
          <a:p>
            <a:pPr marL="457200" indent="-457200">
              <a:buFont typeface="+mj-lt"/>
              <a:buAutoNum type="arabicPeriod" startAt="4"/>
            </a:pPr>
            <a:r>
              <a:rPr lang="en-US" sz="2400" b="1" dirty="0"/>
              <a:t>Scatter Plot Chart:</a:t>
            </a:r>
          </a:p>
          <a:p>
            <a:pPr marL="0" indent="0" algn="ctr">
              <a:buNone/>
            </a:pPr>
            <a:r>
              <a:rPr lang="en-US" sz="2400" u="sng" dirty="0"/>
              <a:t>Analysis of Value Distribution Across States and Overall Frequency</a:t>
            </a:r>
          </a:p>
          <a:p>
            <a:pPr marL="457200" indent="-457200">
              <a:buAutoNum type="arabicPeriod" startAt="4"/>
            </a:pPr>
            <a:endParaRPr lang="en-US" sz="2400" dirty="0"/>
          </a:p>
          <a:p>
            <a:pPr marL="457200" indent="-457200">
              <a:buAutoNum type="arabicPeriod" startAt="4"/>
            </a:pPr>
            <a:endParaRPr lang="en-US" sz="2400" dirty="0"/>
          </a:p>
          <a:p>
            <a:pPr marL="457200" indent="-457200">
              <a:buAutoNum type="arabicPeriod" startAt="4"/>
            </a:pPr>
            <a:endParaRPr lang="en-US" sz="2400" dirty="0"/>
          </a:p>
          <a:p>
            <a:pPr marL="457200" indent="-457200">
              <a:buAutoNum type="arabicPeriod" startAt="4"/>
            </a:pPr>
            <a:endParaRPr lang="en-US" sz="2400" dirty="0"/>
          </a:p>
          <a:p>
            <a:pPr marL="457200" indent="-457200">
              <a:buAutoNum type="arabicPeriod" startAt="4"/>
            </a:pPr>
            <a:endParaRPr lang="en-IN" sz="2400" dirty="0"/>
          </a:p>
          <a:p>
            <a:pPr marL="457200" indent="-457200">
              <a:buAutoNum type="arabicPeriod" startAt="4"/>
            </a:pPr>
            <a:endParaRPr lang="en-US" sz="2400" dirty="0"/>
          </a:p>
        </p:txBody>
      </p:sp>
      <p:pic>
        <p:nvPicPr>
          <p:cNvPr id="4" name="Picture 3">
            <a:extLst>
              <a:ext uri="{FF2B5EF4-FFF2-40B4-BE49-F238E27FC236}">
                <a16:creationId xmlns:a16="http://schemas.microsoft.com/office/drawing/2014/main" id="{A38429CD-BDDB-0E89-C71A-D97B5865DF35}"/>
              </a:ext>
            </a:extLst>
          </p:cNvPr>
          <p:cNvPicPr>
            <a:picLocks noChangeAspect="1"/>
          </p:cNvPicPr>
          <p:nvPr/>
        </p:nvPicPr>
        <p:blipFill>
          <a:blip r:embed="rId2"/>
          <a:srcRect/>
          <a:stretch/>
        </p:blipFill>
        <p:spPr>
          <a:xfrm>
            <a:off x="2495227" y="2539895"/>
            <a:ext cx="6517038" cy="4073149"/>
          </a:xfrm>
          <a:prstGeom prst="rect">
            <a:avLst/>
          </a:prstGeom>
        </p:spPr>
      </p:pic>
    </p:spTree>
    <p:extLst>
      <p:ext uri="{BB962C8B-B14F-4D97-AF65-F5344CB8AC3E}">
        <p14:creationId xmlns:p14="http://schemas.microsoft.com/office/powerpoint/2010/main" val="363976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7C1B4-51B1-4737-BAE4-5AD4521C01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94EFE2F-A4F2-135A-F714-E339B0AC3C9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93FB6F16-3342-823B-DA9F-5C9F99D86D97}"/>
              </a:ext>
            </a:extLst>
          </p:cNvPr>
          <p:cNvSpPr>
            <a:spLocks noGrp="1"/>
          </p:cNvSpPr>
          <p:nvPr>
            <p:ph idx="1"/>
          </p:nvPr>
        </p:nvSpPr>
        <p:spPr/>
        <p:txBody>
          <a:bodyPr>
            <a:normAutofit/>
          </a:bodyPr>
          <a:lstStyle/>
          <a:p>
            <a:pPr marL="457200" indent="-457200">
              <a:buFont typeface="+mj-lt"/>
              <a:buAutoNum type="arabicPeriod" startAt="5"/>
            </a:pPr>
            <a:r>
              <a:rPr lang="en-US" sz="2400" dirty="0"/>
              <a:t>Histogram Chart:</a:t>
            </a:r>
          </a:p>
          <a:p>
            <a:pPr marL="0" indent="0" algn="ctr">
              <a:buNone/>
            </a:pPr>
            <a:r>
              <a:rPr lang="en-US" sz="2400" u="sng" dirty="0"/>
              <a:t>Distribution of Value with Mean and Standard Deviation</a:t>
            </a:r>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IN" sz="2400" dirty="0"/>
          </a:p>
          <a:p>
            <a:pPr marL="457200" indent="-457200">
              <a:buAutoNum type="arabicPeriod"/>
            </a:pPr>
            <a:endParaRPr lang="en-US" sz="2400" dirty="0"/>
          </a:p>
        </p:txBody>
      </p:sp>
      <p:pic>
        <p:nvPicPr>
          <p:cNvPr id="4" name="Picture 3">
            <a:extLst>
              <a:ext uri="{FF2B5EF4-FFF2-40B4-BE49-F238E27FC236}">
                <a16:creationId xmlns:a16="http://schemas.microsoft.com/office/drawing/2014/main" id="{E2389311-116E-171D-11EF-BEBCD8967350}"/>
              </a:ext>
            </a:extLst>
          </p:cNvPr>
          <p:cNvPicPr>
            <a:picLocks noChangeAspect="1"/>
          </p:cNvPicPr>
          <p:nvPr/>
        </p:nvPicPr>
        <p:blipFill>
          <a:blip r:embed="rId2"/>
          <a:srcRect/>
          <a:stretch/>
        </p:blipFill>
        <p:spPr>
          <a:xfrm>
            <a:off x="2735451" y="2532146"/>
            <a:ext cx="6517038" cy="4073149"/>
          </a:xfrm>
          <a:prstGeom prst="rect">
            <a:avLst/>
          </a:prstGeom>
        </p:spPr>
      </p:pic>
    </p:spTree>
    <p:extLst>
      <p:ext uri="{BB962C8B-B14F-4D97-AF65-F5344CB8AC3E}">
        <p14:creationId xmlns:p14="http://schemas.microsoft.com/office/powerpoint/2010/main" val="243539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analysis of the 78th Round of the Multiple Indicator Survey highlights regional and sectoral disparities in access to improved drinking water across India.</a:t>
            </a:r>
          </a:p>
          <a:p>
            <a:pPr marL="305435" indent="-305435"/>
            <a:r>
              <a:rPr lang="en-US" sz="2000" dirty="0"/>
              <a:t>Data visualization using bar charts, pie charts, and heatmaps revealed that while survey representation is well-balanced across states, sectors, and age groups, the real-world access to safe drinking water still varies significantly—especially between rural and urban populations.</a:t>
            </a:r>
          </a:p>
          <a:p>
            <a:pPr marL="305435" indent="-305435"/>
            <a:r>
              <a:rPr lang="en-US" sz="2000" dirty="0"/>
              <a:t>The correlation between water access, sanitation, and clean fuel usage suggests that multi-dimensional development policies are needed, focusing on infrastructure, awareness, and accessibility.</a:t>
            </a:r>
          </a:p>
          <a:p>
            <a:pPr marL="305435" indent="-305435"/>
            <a:r>
              <a:rPr lang="en-US" sz="2000" dirty="0"/>
              <a:t>This project provides data-driven insights to help policymakers prioritize investments, design targeted interventions, and ultimately contribute to achieving Sustainable Development Goal 6: Clean Water and Sanitation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270863"/>
            <a:ext cx="11414502" cy="5656879"/>
          </a:xfrm>
        </p:spPr>
        <p:txBody>
          <a:bodyPr>
            <a:normAutofit lnSpcReduction="10000"/>
          </a:bodyPr>
          <a:lstStyle/>
          <a:p>
            <a:pPr marL="305435" indent="-305435"/>
            <a:r>
              <a:rPr lang="en-US" sz="2000" b="1" dirty="0"/>
              <a:t>Granular-Level Analysis:</a:t>
            </a:r>
          </a:p>
          <a:p>
            <a:pPr marL="629435" lvl="1" indent="-305435"/>
            <a:r>
              <a:rPr lang="en-US" dirty="0"/>
              <a:t>Extend the study to the </a:t>
            </a:r>
            <a:r>
              <a:rPr lang="en-US" b="1" dirty="0"/>
              <a:t>district or village level</a:t>
            </a:r>
            <a:r>
              <a:rPr lang="en-US" dirty="0"/>
              <a:t> for more precise insights into water accessibility gaps.</a:t>
            </a:r>
          </a:p>
          <a:p>
            <a:pPr marL="305435" indent="-305435"/>
            <a:r>
              <a:rPr lang="en-US" sz="2000" b="1" dirty="0"/>
              <a:t>Time-Series Comparison:</a:t>
            </a:r>
          </a:p>
          <a:p>
            <a:pPr marL="629435" lvl="1" indent="-305435"/>
            <a:r>
              <a:rPr lang="en-US" dirty="0"/>
              <a:t>Analyze data from multiple survey rounds to observe </a:t>
            </a:r>
            <a:r>
              <a:rPr lang="en-US" b="1" dirty="0"/>
              <a:t>trends and progress over time</a:t>
            </a:r>
            <a:r>
              <a:rPr lang="en-US" dirty="0"/>
              <a:t> in water access.</a:t>
            </a:r>
          </a:p>
          <a:p>
            <a:pPr marL="305435" indent="-305435"/>
            <a:r>
              <a:rPr lang="en-US" sz="2000" b="1" dirty="0"/>
              <a:t>Predictive Modeling:</a:t>
            </a:r>
          </a:p>
          <a:p>
            <a:pPr marL="629435" lvl="1" indent="-305435"/>
            <a:r>
              <a:rPr lang="en-US" dirty="0"/>
              <a:t>Incorporate </a:t>
            </a:r>
            <a:r>
              <a:rPr lang="en-US" b="1" dirty="0"/>
              <a:t>machine learning models</a:t>
            </a:r>
            <a:r>
              <a:rPr lang="en-US" dirty="0"/>
              <a:t> to predict regions at risk of poor water access based on socio-economic and geographic indicators.</a:t>
            </a:r>
          </a:p>
          <a:p>
            <a:pPr marL="305435" indent="-305435"/>
            <a:r>
              <a:rPr lang="en-US" sz="2000" b="1" dirty="0"/>
              <a:t>Public Dashboard Deployment:</a:t>
            </a:r>
          </a:p>
          <a:p>
            <a:pPr marL="629435" lvl="1" indent="-305435"/>
            <a:r>
              <a:rPr lang="en-US" dirty="0"/>
              <a:t>Build a </a:t>
            </a:r>
            <a:r>
              <a:rPr lang="en-US" b="1" dirty="0"/>
              <a:t>web-based interactive dashboard</a:t>
            </a:r>
            <a:r>
              <a:rPr lang="en-US" dirty="0"/>
              <a:t> for stakeholders, enabling dynamic exploration of visual insights by region, sector, or indicator.</a:t>
            </a:r>
          </a:p>
          <a:p>
            <a:pPr marL="305435" indent="-305435"/>
            <a:r>
              <a:rPr lang="en-US" sz="2000" b="1" dirty="0"/>
              <a:t>Multidimensional Correlation Studies:</a:t>
            </a:r>
          </a:p>
          <a:p>
            <a:pPr marL="629435" lvl="1" indent="-305435"/>
            <a:r>
              <a:rPr lang="en-US" dirty="0"/>
              <a:t>Expand analysis to include variables like </a:t>
            </a:r>
            <a:r>
              <a:rPr lang="en-US" b="1" dirty="0"/>
              <a:t>education, income, climate data, and health outcomes</a:t>
            </a:r>
            <a:r>
              <a:rPr lang="en-US" dirty="0"/>
              <a:t> for a holistic development model.</a:t>
            </a:r>
          </a:p>
          <a:p>
            <a:pPr marL="305435" indent="-305435"/>
            <a:r>
              <a:rPr lang="en-US" sz="2000" b="1" dirty="0"/>
              <a:t>Real-time Data Integration:</a:t>
            </a:r>
          </a:p>
          <a:p>
            <a:pPr marL="629435" lvl="1" indent="-305435"/>
            <a:r>
              <a:rPr lang="en-US" dirty="0"/>
              <a:t>Integrate with </a:t>
            </a:r>
            <a:r>
              <a:rPr lang="en-US" b="1" dirty="0"/>
              <a:t>IoT-based water quality sensors</a:t>
            </a:r>
            <a:r>
              <a:rPr lang="en-US" dirty="0"/>
              <a:t> or public infrastructure databases to monitor real-time availability and safety of drinking water.</a:t>
            </a:r>
          </a:p>
          <a:p>
            <a:pPr marL="305435" indent="-305435"/>
            <a:r>
              <a:rPr lang="en-US" sz="2000" b="1" dirty="0"/>
              <a:t>Policy Simulation Models:</a:t>
            </a:r>
          </a:p>
          <a:p>
            <a:pPr marL="629435" lvl="1" indent="-305435"/>
            <a:r>
              <a:rPr lang="en-US" dirty="0"/>
              <a:t>Develop simulation models to </a:t>
            </a:r>
            <a:r>
              <a:rPr lang="en-US" b="1" dirty="0"/>
              <a:t>predict policy outcomes</a:t>
            </a:r>
            <a:r>
              <a:rPr lang="en-US" dirty="0"/>
              <a:t>, testing the impact of different interventions before implementation.</a:t>
            </a:r>
          </a:p>
          <a:p>
            <a:pPr marL="629435" lvl="1"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44138" y="1149531"/>
            <a:ext cx="11486606" cy="5495109"/>
          </a:xfrm>
        </p:spPr>
        <p:txBody>
          <a:bodyPr>
            <a:normAutofit fontScale="92500" lnSpcReduction="20000"/>
          </a:bodyPr>
          <a:lstStyle/>
          <a:p>
            <a:pPr marL="305435" indent="-305435"/>
            <a:r>
              <a:rPr lang="en-US" sz="2400" b="1" dirty="0"/>
              <a:t>National Sample Survey (78th Round) – Multiple Indicator Survey</a:t>
            </a:r>
            <a:br>
              <a:rPr lang="en-US" sz="2400" dirty="0"/>
            </a:br>
            <a:r>
              <a:rPr lang="en-US" sz="2000" dirty="0"/>
              <a:t>Government of India, Ministry of Statistics and </a:t>
            </a:r>
            <a:r>
              <a:rPr lang="en-US" sz="2000" dirty="0" err="1"/>
              <a:t>Programme</a:t>
            </a:r>
            <a:r>
              <a:rPr lang="en-US" sz="2000" dirty="0"/>
              <a:t> Implementation (</a:t>
            </a:r>
            <a:r>
              <a:rPr lang="en-US" sz="2000" dirty="0" err="1"/>
              <a:t>MoSPI</a:t>
            </a:r>
            <a:r>
              <a:rPr lang="en-US" sz="2000" dirty="0"/>
              <a:t>)</a:t>
            </a:r>
            <a:endParaRPr lang="en-IN" sz="2000" dirty="0"/>
          </a:p>
          <a:p>
            <a:pPr marL="629435" lvl="1" indent="-305435"/>
            <a:r>
              <a:rPr lang="en-US" sz="2100" dirty="0">
                <a:hlinkClick r:id="rId2"/>
              </a:rPr>
              <a:t>https://mospi.gov.in</a:t>
            </a:r>
            <a:endParaRPr lang="en-US" sz="2100" dirty="0"/>
          </a:p>
          <a:p>
            <a:pPr marL="305435" indent="-305435"/>
            <a:r>
              <a:rPr lang="en-US" sz="2400" b="1" dirty="0"/>
              <a:t>AI Kosh – Open Government Data Platform</a:t>
            </a:r>
            <a:br>
              <a:rPr lang="en-US" sz="2400" dirty="0"/>
            </a:br>
            <a:r>
              <a:rPr lang="en-US" sz="2000" dirty="0"/>
              <a:t>Ministry of Electronics and Information Technology (MeitY), Government of India.</a:t>
            </a:r>
          </a:p>
          <a:p>
            <a:pPr marL="629435" lvl="1" indent="-305435"/>
            <a:r>
              <a:rPr lang="en-US" sz="1800" dirty="0">
                <a:hlinkClick r:id="rId3"/>
              </a:rPr>
              <a:t>https://data.gov.in</a:t>
            </a:r>
            <a:endParaRPr lang="en-US" sz="1800" dirty="0"/>
          </a:p>
          <a:p>
            <a:pPr marL="305435" indent="-305435"/>
            <a:r>
              <a:rPr lang="en-US" sz="2400" b="1" dirty="0"/>
              <a:t>Sustainable Development Goal 6 – Clean Water and Sanitation</a:t>
            </a:r>
            <a:br>
              <a:rPr lang="en-US" sz="2400" dirty="0"/>
            </a:br>
            <a:r>
              <a:rPr lang="en-US" sz="2000" dirty="0"/>
              <a:t>United Nations Department of Economic and Social Affairs</a:t>
            </a:r>
          </a:p>
          <a:p>
            <a:pPr marL="629435" lvl="1" indent="-305435"/>
            <a:r>
              <a:rPr lang="en-US" sz="1700" dirty="0">
                <a:hlinkClick r:id="rId4"/>
              </a:rPr>
              <a:t>https</a:t>
            </a:r>
            <a:r>
              <a:rPr lang="en-US" sz="1800" dirty="0">
                <a:hlinkClick r:id="rId4"/>
              </a:rPr>
              <a:t>://sdgs.un.org/goals/goal6</a:t>
            </a:r>
            <a:endParaRPr lang="en-US" sz="1800" dirty="0"/>
          </a:p>
          <a:p>
            <a:pPr marL="305435" indent="-305435"/>
            <a:r>
              <a:rPr lang="en-US" sz="2400" b="1" dirty="0"/>
              <a:t>IBM Watson Studio Documentation</a:t>
            </a:r>
            <a:br>
              <a:rPr lang="en-US" sz="2400" dirty="0"/>
            </a:br>
            <a:r>
              <a:rPr lang="en-US" sz="2000" dirty="0"/>
              <a:t>IBM Cloud Services for Data Science and AI</a:t>
            </a:r>
          </a:p>
          <a:p>
            <a:pPr marL="629435" lvl="1" indent="-305435"/>
            <a:r>
              <a:rPr lang="en-US" sz="1700" dirty="0">
                <a:hlinkClick r:id="rId5"/>
              </a:rPr>
              <a:t>https</a:t>
            </a:r>
            <a:r>
              <a:rPr lang="en-US" sz="1800" dirty="0">
                <a:hlinkClick r:id="rId5"/>
              </a:rPr>
              <a:t>://www.ibm.com/cloud/Watson-studio</a:t>
            </a:r>
            <a:endParaRPr lang="en-US" sz="1800" dirty="0"/>
          </a:p>
          <a:p>
            <a:pPr marL="305435" indent="-305435"/>
            <a:r>
              <a:rPr lang="en-US" sz="2400" b="1" dirty="0"/>
              <a:t>Python Libraries Used:</a:t>
            </a:r>
          </a:p>
          <a:p>
            <a:pPr marL="629435" lvl="1" indent="-305435"/>
            <a:r>
              <a:rPr lang="en-US" sz="1800" b="1" dirty="0"/>
              <a:t>Pandas:</a:t>
            </a:r>
            <a:r>
              <a:rPr lang="en-US" sz="1800" dirty="0"/>
              <a:t> Data manipulation – </a:t>
            </a:r>
            <a:r>
              <a:rPr lang="en-US" sz="1800" dirty="0">
                <a:hlinkClick r:id="rId6"/>
              </a:rPr>
              <a:t>https://pandas.pydata.org</a:t>
            </a:r>
            <a:endParaRPr lang="en-US" sz="1800" dirty="0"/>
          </a:p>
          <a:p>
            <a:pPr marL="629435" lvl="1" indent="-305435"/>
            <a:r>
              <a:rPr lang="en-US" sz="1800" b="1" dirty="0"/>
              <a:t>Matplotlib &amp; Seaborn:</a:t>
            </a:r>
            <a:r>
              <a:rPr lang="en-US" sz="1800" dirty="0"/>
              <a:t> Visualization – </a:t>
            </a:r>
            <a:r>
              <a:rPr lang="en-US" sz="1800" dirty="0">
                <a:hlinkClick r:id="rId7"/>
              </a:rPr>
              <a:t>https://matplotlib.org</a:t>
            </a:r>
            <a:r>
              <a:rPr lang="en-US" sz="2100" dirty="0"/>
              <a:t> , </a:t>
            </a:r>
            <a:r>
              <a:rPr lang="en-US" sz="1800" dirty="0">
                <a:hlinkClick r:id="rId8"/>
              </a:rPr>
              <a:t>https://seaborn.pydata.org</a:t>
            </a:r>
            <a:endParaRPr lang="en-US" sz="18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970C1275-A242-8A9F-B843-2A813A4937F3}"/>
              </a:ext>
            </a:extLst>
          </p:cNvPr>
          <p:cNvPicPr>
            <a:picLocks noChangeAspect="1"/>
          </p:cNvPicPr>
          <p:nvPr/>
        </p:nvPicPr>
        <p:blipFill>
          <a:blip r:embed="rId2"/>
          <a:stretch>
            <a:fillRect/>
          </a:stretch>
        </p:blipFill>
        <p:spPr>
          <a:xfrm>
            <a:off x="879566" y="1872344"/>
            <a:ext cx="6217578" cy="480070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15962D1E-9E86-D568-2528-61CB83856E52}"/>
              </a:ext>
            </a:extLst>
          </p:cNvPr>
          <p:cNvPicPr>
            <a:picLocks noChangeAspect="1"/>
          </p:cNvPicPr>
          <p:nvPr/>
        </p:nvPicPr>
        <p:blipFill>
          <a:blip r:embed="rId2"/>
          <a:stretch>
            <a:fillRect/>
          </a:stretch>
        </p:blipFill>
        <p:spPr>
          <a:xfrm>
            <a:off x="905691" y="1865555"/>
            <a:ext cx="6200503" cy="480951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FD2B326F-F4B2-156E-DA9B-6F646A625A48}"/>
              </a:ext>
            </a:extLst>
          </p:cNvPr>
          <p:cNvPicPr>
            <a:picLocks noChangeAspect="1"/>
          </p:cNvPicPr>
          <p:nvPr/>
        </p:nvPicPr>
        <p:blipFill>
          <a:blip r:embed="rId2"/>
          <a:srcRect b="61029"/>
          <a:stretch>
            <a:fillRect/>
          </a:stretch>
        </p:blipFill>
        <p:spPr>
          <a:xfrm>
            <a:off x="896981" y="2025961"/>
            <a:ext cx="8064139" cy="408790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r>
              <a:rPr lang="en-US" sz="2400" dirty="0"/>
              <a:t>Clean drinking water is essential for health, dignity, and daily life, yet many communities in India—especially in rural and underdeveloped regions—still lack reliable access. While urban areas often benefit from piped water and infrastructure, rural households may rely on handpumps, wells, or unsafe sources. This inequality affects health outcomes, increases time spent on water collection (especially by women), and limits overall well-being. Despite national progress and efforts under Sustainable Development Goal 6, significant disparities remain across regions and social groups. Some states have made advances, while others lag behind due to poor infrastructure or limited data-driven planning. This project analyzes data from the 78th Round of the Multiple Indicator Survey to identify where these gaps exist. By exploring links between water access, sanitation, clean fuel usage, and migration, the goal is to highlight vulnerable regions and help inform equitable government policies that ensure safe drinking water reaches every household.</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68656" y="1132492"/>
            <a:ext cx="11654688" cy="5725508"/>
          </a:xfrm>
        </p:spPr>
        <p:txBody>
          <a:bodyPr vert="horz" lIns="91440" tIns="45720" rIns="91440" bIns="45720" rtlCol="0" anchor="ctr">
            <a:noAutofit/>
          </a:bodyPr>
          <a:lstStyle/>
          <a:p>
            <a:r>
              <a:rPr lang="en-US" sz="1200" b="1" dirty="0">
                <a:latin typeface="Calibri" panose="020F0502020204030204" pitchFamily="34" charset="0"/>
                <a:ea typeface="Calibri" panose="020F0502020204030204" pitchFamily="34" charset="0"/>
                <a:cs typeface="Calibri" panose="020F0502020204030204" pitchFamily="34" charset="0"/>
              </a:rPr>
              <a:t>To analyze disparities in access to improved drinking water across India using the 78th Round of the Multiple Indicator Survey (MIS).To identify underperforming regions and socio-economic patterns affecting water accessibility. </a:t>
            </a:r>
            <a:r>
              <a:rPr lang="en-IN" sz="1200" b="1" dirty="0">
                <a:latin typeface="Calibri"/>
                <a:ea typeface="+mn-lt"/>
                <a:cs typeface="+mn-lt"/>
              </a:rPr>
              <a:t>The solution will consist of the following components</a:t>
            </a:r>
          </a:p>
          <a:p>
            <a:r>
              <a:rPr lang="en-US" sz="1200" b="1" dirty="0">
                <a:latin typeface="Calibri" panose="020F0502020204030204" pitchFamily="34" charset="0"/>
                <a:ea typeface="Calibri" panose="020F0502020204030204" pitchFamily="34" charset="0"/>
                <a:cs typeface="Calibri" panose="020F0502020204030204" pitchFamily="34" charset="0"/>
              </a:rPr>
              <a:t>Data Collection:</a:t>
            </a:r>
          </a:p>
          <a:p>
            <a:pPr lvl="1"/>
            <a:r>
              <a:rPr lang="en-US" sz="1200" b="1" dirty="0">
                <a:latin typeface="Calibri" panose="020F0502020204030204" pitchFamily="34" charset="0"/>
                <a:ea typeface="Calibri" panose="020F0502020204030204" pitchFamily="34" charset="0"/>
                <a:cs typeface="Calibri" panose="020F0502020204030204" pitchFamily="34" charset="0"/>
              </a:rPr>
              <a:t>Use the publicly available dataset from AI Kosh (MIS – 78th Round).</a:t>
            </a:r>
          </a:p>
          <a:p>
            <a:pPr lvl="1"/>
            <a:r>
              <a:rPr lang="en-IN" sz="1200" b="1" dirty="0">
                <a:latin typeface="Calibri" panose="020F0502020204030204" pitchFamily="34" charset="0"/>
                <a:ea typeface="Calibri" panose="020F0502020204030204" pitchFamily="34" charset="0"/>
                <a:cs typeface="Calibri" panose="020F0502020204030204" pitchFamily="34" charset="0"/>
              </a:rPr>
              <a:t>Include Indicators: </a:t>
            </a:r>
            <a:r>
              <a:rPr lang="en-US" sz="1200" b="1" dirty="0">
                <a:latin typeface="Calibri" panose="020F0502020204030204" pitchFamily="34" charset="0"/>
                <a:ea typeface="Calibri" panose="020F0502020204030204" pitchFamily="34" charset="0"/>
                <a:cs typeface="Calibri" panose="020F0502020204030204" pitchFamily="34" charset="0"/>
              </a:rPr>
              <a:t>Improved Water Access, Clean Cooking Fuel, Sanitation Access, Migration Rate, Area Type and State.</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Clean missing and inconsistent data.</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Standardize state names and numeric columns.</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Feature engineering for new indicators like Water Access Gap = 100 - %Access.</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Exploratory Data Analysis (EDA):</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Compare rural vs urban access levels.</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Identify state-wise and regional disparities.</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Correlation analysis between water access and other indicators (fuel, sanitation, migration).</a:t>
            </a: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Deploy an interactive dashboard using IBM Watson Studio.</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Host the solution on IBM Cloud Lite, ensuring scalability, easy access for stakeholders</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Data Visualization</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Bar Charts, Pie Charts, Heatmaps, Scatter Plots</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Visually present disparities in drinking water access across states, rural-urban divisions, and their correlation with sanitation, fuel usage trends.</a:t>
            </a:r>
          </a:p>
          <a:p>
            <a:pPr marL="629920" lvl="1" indent="-305435"/>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2000" b="1" dirty="0"/>
              <a:t>The "System Approach" section outlines the overall strategy and methodology for developing and implementing the data analysis solution to assess disparities in access to improved drinking water across India.</a:t>
            </a:r>
          </a:p>
          <a:p>
            <a:r>
              <a:rPr lang="en-IN" sz="1800" b="1" dirty="0">
                <a:solidFill>
                  <a:srgbClr val="0F0F0F"/>
                </a:solidFill>
              </a:rPr>
              <a:t>System requirements</a:t>
            </a:r>
          </a:p>
          <a:p>
            <a:pPr marL="629435" lvl="1" indent="-305435"/>
            <a:r>
              <a:rPr lang="en-US" sz="1600" b="1" dirty="0">
                <a:ea typeface="Calibri" panose="020F0502020204030204" pitchFamily="34" charset="0"/>
                <a:cs typeface="Calibri" panose="020F0502020204030204" pitchFamily="34" charset="0"/>
              </a:rPr>
              <a:t>Technology Stack:</a:t>
            </a:r>
          </a:p>
          <a:p>
            <a:pPr marL="899435" lvl="2" indent="-305435"/>
            <a:r>
              <a:rPr lang="en-US" sz="1500" b="1" dirty="0"/>
              <a:t>IBM Cloud Lite</a:t>
            </a:r>
          </a:p>
          <a:p>
            <a:pPr marL="899435" lvl="2" indent="-305435"/>
            <a:r>
              <a:rPr lang="en-US" sz="1500" b="1" dirty="0"/>
              <a:t>IBM Watson Studio</a:t>
            </a:r>
            <a:endParaRPr lang="en-IN" sz="1400" b="1" dirty="0">
              <a:solidFill>
                <a:srgbClr val="0F0F0F"/>
              </a:solidFill>
              <a:ea typeface="Calibri" panose="020F0502020204030204" pitchFamily="34" charset="0"/>
              <a:cs typeface="Calibri" panose="020F0502020204030204" pitchFamily="34" charset="0"/>
            </a:endParaRPr>
          </a:p>
          <a:p>
            <a:pPr marL="305435" indent="-305435"/>
            <a:r>
              <a:rPr lang="en-IN" sz="1800" b="1" dirty="0">
                <a:solidFill>
                  <a:srgbClr val="0F0F0F"/>
                </a:solidFill>
              </a:rPr>
              <a:t>Library required to build the model</a:t>
            </a:r>
          </a:p>
          <a:p>
            <a:pPr marL="629435" lvl="1" indent="-305435"/>
            <a:r>
              <a:rPr lang="en-US" sz="1600" b="1" dirty="0"/>
              <a:t>Python Libraries</a:t>
            </a:r>
          </a:p>
          <a:p>
            <a:pPr marL="899435" lvl="2" indent="-305435"/>
            <a:r>
              <a:rPr lang="en-US" sz="1400" b="1" dirty="0"/>
              <a:t>Pandas</a:t>
            </a:r>
          </a:p>
          <a:p>
            <a:pPr marL="899435" lvl="2" indent="-305435"/>
            <a:r>
              <a:rPr lang="en-IN" sz="1400" b="1" dirty="0">
                <a:solidFill>
                  <a:srgbClr val="0F0F0F"/>
                </a:solidFill>
              </a:rPr>
              <a:t>Sea born, ,Matplotlib for Visualization</a:t>
            </a:r>
          </a:p>
          <a:p>
            <a:r>
              <a:rPr lang="en-IN" sz="1800" b="1" dirty="0">
                <a:solidFill>
                  <a:srgbClr val="0F0F0F"/>
                </a:solidFill>
              </a:rPr>
              <a:t>Work Flow Strategy</a:t>
            </a:r>
          </a:p>
          <a:p>
            <a:pPr lvl="1"/>
            <a:r>
              <a:rPr lang="en-US" sz="1500" b="1" dirty="0"/>
              <a:t>Data Cleaning and Preprocessing</a:t>
            </a:r>
            <a:endParaRPr lang="en-US" sz="1500" b="1" dirty="0">
              <a:ea typeface="Calibri" panose="020F0502020204030204" pitchFamily="34" charset="0"/>
              <a:cs typeface="Calibri" panose="020F0502020204030204" pitchFamily="34" charset="0"/>
            </a:endParaRPr>
          </a:p>
          <a:p>
            <a:pPr lvl="1"/>
            <a:r>
              <a:rPr lang="en-US" sz="1500" b="1" dirty="0"/>
              <a:t>Feature Engineering</a:t>
            </a:r>
          </a:p>
          <a:p>
            <a:pPr lvl="1"/>
            <a:r>
              <a:rPr lang="en-US" sz="1500" b="1" dirty="0"/>
              <a:t>Correlation and Pattern Detection</a:t>
            </a:r>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5946" y="1302025"/>
            <a:ext cx="11114861" cy="5393243"/>
          </a:xfrm>
        </p:spPr>
        <p:txBody>
          <a:bodyPr>
            <a:normAutofit fontScale="92500" lnSpcReduction="10000"/>
          </a:bodyPr>
          <a:lstStyle/>
          <a:p>
            <a:pPr marL="305435" indent="-305435"/>
            <a:r>
              <a:rPr lang="en-IN" sz="1400" b="1" dirty="0">
                <a:ea typeface="+mn-lt"/>
                <a:cs typeface="+mn-lt"/>
              </a:rPr>
              <a:t>Algorithm Selection:</a:t>
            </a:r>
            <a:endParaRPr lang="en-IN" sz="1400" dirty="0"/>
          </a:p>
          <a:p>
            <a:pPr marL="629920" lvl="1" indent="-305435"/>
            <a:r>
              <a:rPr lang="en-US" dirty="0"/>
              <a:t>No predictive model is used here; instead, the project focuses on descriptive analytics and correlation analysis to identify disparities and patterns in access to drinking water.</a:t>
            </a:r>
          </a:p>
          <a:p>
            <a:pPr marL="629920" lvl="1" indent="-305435"/>
            <a:r>
              <a:rPr lang="en-US" b="1" dirty="0"/>
              <a:t>The approach includes:</a:t>
            </a:r>
          </a:p>
          <a:p>
            <a:pPr marL="899920" lvl="2" indent="-305435"/>
            <a:r>
              <a:rPr lang="en-US" dirty="0"/>
              <a:t>Group-wise aggregation</a:t>
            </a:r>
          </a:p>
          <a:p>
            <a:pPr marL="899920" lvl="2" indent="-305435"/>
            <a:r>
              <a:rPr lang="en-US" dirty="0"/>
              <a:t>Statistical comparison</a:t>
            </a:r>
            <a:endParaRPr lang="en-US" sz="1400" b="1" dirty="0"/>
          </a:p>
          <a:p>
            <a:pPr marL="305435" indent="-305435"/>
            <a:r>
              <a:rPr lang="en-IN" sz="1400" b="1" dirty="0">
                <a:ea typeface="+mn-lt"/>
                <a:cs typeface="+mn-lt"/>
              </a:rPr>
              <a:t>Data Input:</a:t>
            </a:r>
            <a:endParaRPr lang="en-IN" sz="1400" dirty="0"/>
          </a:p>
          <a:p>
            <a:pPr marL="629920" lvl="1" indent="-305435"/>
            <a:r>
              <a:rPr lang="en-US" sz="1300" b="1" dirty="0"/>
              <a:t>State</a:t>
            </a:r>
            <a:r>
              <a:rPr lang="en-IN" sz="1300" dirty="0">
                <a:ea typeface="+mn-lt"/>
                <a:cs typeface="+mn-lt"/>
              </a:rPr>
              <a:t> - </a:t>
            </a:r>
            <a:r>
              <a:rPr lang="en-US" sz="1200" dirty="0"/>
              <a:t>Name of the state or union territory</a:t>
            </a:r>
            <a:endParaRPr lang="en-IN" sz="1300" dirty="0">
              <a:ea typeface="+mn-lt"/>
              <a:cs typeface="+mn-lt"/>
            </a:endParaRPr>
          </a:p>
          <a:p>
            <a:pPr marL="629920" lvl="1" indent="-305435"/>
            <a:r>
              <a:rPr lang="en-US" sz="1300" b="1" dirty="0"/>
              <a:t>Age Group </a:t>
            </a:r>
            <a:r>
              <a:rPr lang="en-US" sz="1300" dirty="0"/>
              <a:t>– </a:t>
            </a:r>
            <a:r>
              <a:rPr lang="en-US" sz="1200" dirty="0"/>
              <a:t>(e.g., "15 years and above")</a:t>
            </a:r>
            <a:endParaRPr lang="en-US" sz="1300" dirty="0"/>
          </a:p>
          <a:p>
            <a:pPr marL="629920" lvl="1" indent="-305435"/>
            <a:r>
              <a:rPr lang="en-US" sz="1300" b="1" dirty="0"/>
              <a:t>Sector</a:t>
            </a:r>
            <a:r>
              <a:rPr lang="en-US" sz="1300" dirty="0"/>
              <a:t> - </a:t>
            </a:r>
            <a:r>
              <a:rPr lang="en-US" sz="1200" dirty="0"/>
              <a:t>Area type: </a:t>
            </a:r>
            <a:r>
              <a:rPr lang="en-US" sz="1200" b="1" dirty="0"/>
              <a:t>Rural</a:t>
            </a:r>
            <a:r>
              <a:rPr lang="en-US" sz="1200" dirty="0"/>
              <a:t>, </a:t>
            </a:r>
            <a:r>
              <a:rPr lang="en-US" sz="1200" b="1" dirty="0"/>
              <a:t>Urban</a:t>
            </a:r>
            <a:r>
              <a:rPr lang="en-US" sz="1200" dirty="0"/>
              <a:t>, or </a:t>
            </a:r>
            <a:r>
              <a:rPr lang="en-US" sz="1200" b="1" dirty="0"/>
              <a:t>All</a:t>
            </a:r>
            <a:endParaRPr lang="en-US" sz="1300" dirty="0"/>
          </a:p>
          <a:p>
            <a:pPr marL="629920" lvl="1" indent="-305435"/>
            <a:r>
              <a:rPr lang="en-IN" sz="1300" b="1" dirty="0"/>
              <a:t>Gender</a:t>
            </a:r>
            <a:r>
              <a:rPr lang="en-IN" sz="1300" dirty="0"/>
              <a:t> - </a:t>
            </a:r>
            <a:r>
              <a:rPr lang="en-US" sz="1200" dirty="0"/>
              <a:t>Male, Female, or Person</a:t>
            </a:r>
            <a:endParaRPr lang="en-IN" sz="1300" dirty="0"/>
          </a:p>
          <a:p>
            <a:pPr marL="629920" lvl="1" indent="-305435"/>
            <a:r>
              <a:rPr lang="en-IN" sz="1300" b="1" dirty="0"/>
              <a:t>Indicator</a:t>
            </a:r>
            <a:r>
              <a:rPr lang="en-IN" sz="1300" dirty="0"/>
              <a:t> - </a:t>
            </a:r>
            <a:r>
              <a:rPr lang="en-US" sz="1200" dirty="0"/>
              <a:t>The specific metric being measured </a:t>
            </a:r>
            <a:endParaRPr lang="en-IN" sz="1300" dirty="0"/>
          </a:p>
          <a:p>
            <a:pPr marL="629920" lvl="1" indent="-305435"/>
            <a:r>
              <a:rPr lang="en-IN" sz="1300" b="1" dirty="0"/>
              <a:t>Value</a:t>
            </a:r>
            <a:r>
              <a:rPr lang="en-IN" sz="1300" dirty="0"/>
              <a:t> - </a:t>
            </a:r>
            <a:r>
              <a:rPr lang="en-US" sz="1200" dirty="0"/>
              <a:t>The numeric percentage or value corresponding to the indicator.</a:t>
            </a:r>
            <a:endParaRPr lang="en-IN" sz="1300" dirty="0"/>
          </a:p>
          <a:p>
            <a:pPr marL="305435" indent="-305435"/>
            <a:r>
              <a:rPr lang="en-IN" sz="1400" b="1" dirty="0">
                <a:ea typeface="+mn-lt"/>
                <a:cs typeface="+mn-lt"/>
              </a:rPr>
              <a:t>Training Process:</a:t>
            </a:r>
            <a:endParaRPr lang="en-IN" sz="1400" dirty="0"/>
          </a:p>
          <a:p>
            <a:pPr marL="629920" lvl="1" indent="-305435"/>
            <a:r>
              <a:rPr lang="en-US" dirty="0"/>
              <a:t>Load and clean the dataset using </a:t>
            </a:r>
            <a:r>
              <a:rPr lang="en-US" b="1" dirty="0"/>
              <a:t>Pandas</a:t>
            </a:r>
            <a:r>
              <a:rPr lang="en-IN" dirty="0">
                <a:ea typeface="+mn-lt"/>
                <a:cs typeface="+mn-lt"/>
              </a:rPr>
              <a:t>. </a:t>
            </a:r>
            <a:r>
              <a:rPr lang="en-US" dirty="0"/>
              <a:t>Perform descriptive statistics to get summary insights. </a:t>
            </a:r>
            <a:endParaRPr lang="en-IN" dirty="0">
              <a:ea typeface="+mn-lt"/>
              <a:cs typeface="+mn-lt"/>
            </a:endParaRPr>
          </a:p>
          <a:p>
            <a:pPr marL="629920" lvl="1" indent="-305435"/>
            <a:r>
              <a:rPr lang="en-US" dirty="0"/>
              <a:t>Conduct </a:t>
            </a:r>
            <a:r>
              <a:rPr lang="en-US" b="1" dirty="0"/>
              <a:t>correlation analysis</a:t>
            </a:r>
            <a:r>
              <a:rPr lang="en-US" dirty="0"/>
              <a:t> to identify strong relationships. Visualize insights using </a:t>
            </a:r>
            <a:r>
              <a:rPr lang="en-US" b="1" dirty="0"/>
              <a:t>Matplotlib</a:t>
            </a:r>
            <a:r>
              <a:rPr lang="en-US" dirty="0"/>
              <a:t> and </a:t>
            </a:r>
            <a:r>
              <a:rPr lang="en-US" b="1" dirty="0"/>
              <a:t>Seaborn</a:t>
            </a:r>
            <a:endParaRPr lang="en-IN" dirty="0"/>
          </a:p>
          <a:p>
            <a:pPr marL="305435" indent="-305435"/>
            <a:r>
              <a:rPr lang="en-US" sz="1400" b="1" dirty="0"/>
              <a:t>Deployment :</a:t>
            </a:r>
            <a:endParaRPr lang="en-IN" sz="1400" b="1" dirty="0"/>
          </a:p>
          <a:p>
            <a:pPr marL="629920" lvl="1" indent="-305435"/>
            <a:r>
              <a:rPr lang="en-US" dirty="0"/>
              <a:t>Develop an interactive analysis notebook using IBM Watson Studio that presents water access trends, comparisons, and correlation insights through graphs and summaries.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b="1" dirty="0"/>
              <a:t>Bar Chart:</a:t>
            </a:r>
          </a:p>
          <a:p>
            <a:pPr marL="0" indent="0" algn="ctr">
              <a:buNone/>
            </a:pPr>
            <a:r>
              <a:rPr lang="en-US" sz="2400" u="sng" dirty="0"/>
              <a:t>State-wise Count of Improved Drinking Water Access Records</a:t>
            </a:r>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IN" sz="2400" dirty="0"/>
          </a:p>
          <a:p>
            <a:pPr marL="457200" indent="-457200">
              <a:buAutoNum type="arabicPeriod"/>
            </a:pPr>
            <a:endParaRPr lang="en-US" sz="2400" dirty="0"/>
          </a:p>
        </p:txBody>
      </p:sp>
      <p:pic>
        <p:nvPicPr>
          <p:cNvPr id="4" name="Picture 3">
            <a:extLst>
              <a:ext uri="{FF2B5EF4-FFF2-40B4-BE49-F238E27FC236}">
                <a16:creationId xmlns:a16="http://schemas.microsoft.com/office/drawing/2014/main" id="{B4B0ABC7-1F80-F765-F046-63976B284635}"/>
              </a:ext>
            </a:extLst>
          </p:cNvPr>
          <p:cNvPicPr>
            <a:picLocks noChangeAspect="1"/>
          </p:cNvPicPr>
          <p:nvPr/>
        </p:nvPicPr>
        <p:blipFill>
          <a:blip r:embed="rId2"/>
          <a:srcRect/>
          <a:stretch/>
        </p:blipFill>
        <p:spPr>
          <a:xfrm>
            <a:off x="2495227" y="2284173"/>
            <a:ext cx="6517038" cy="407314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D010E-480F-9256-9FDE-98D99F6119D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6CA342B-EFB4-7C20-B01C-2EA0612ED3E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8F662B4F-79C1-FBD1-301C-F8AAB5F2A6C5}"/>
              </a:ext>
            </a:extLst>
          </p:cNvPr>
          <p:cNvSpPr>
            <a:spLocks noGrp="1"/>
          </p:cNvSpPr>
          <p:nvPr>
            <p:ph idx="1"/>
          </p:nvPr>
        </p:nvSpPr>
        <p:spPr/>
        <p:txBody>
          <a:bodyPr>
            <a:normAutofit/>
          </a:bodyPr>
          <a:lstStyle/>
          <a:p>
            <a:pPr marL="457200" indent="-457200">
              <a:buFont typeface="+mj-lt"/>
              <a:buAutoNum type="arabicPeriod" startAt="2"/>
            </a:pPr>
            <a:r>
              <a:rPr lang="en-US" sz="2400" b="1" dirty="0"/>
              <a:t>Pie Chart:</a:t>
            </a:r>
          </a:p>
          <a:p>
            <a:pPr marL="0" indent="0" algn="ctr">
              <a:buNone/>
            </a:pPr>
            <a:r>
              <a:rPr lang="en-US" sz="2400" u="sng" dirty="0"/>
              <a:t>Sector-wise Distribution of Survey Records (Urban, Rural, All)</a:t>
            </a:r>
          </a:p>
          <a:p>
            <a:pPr marL="457200" indent="-457200">
              <a:buFont typeface="+mj-lt"/>
              <a:buAutoNum type="arabicPeriod" startAt="2"/>
            </a:pPr>
            <a:endParaRPr lang="en-US" sz="2400" dirty="0"/>
          </a:p>
          <a:p>
            <a:pPr marL="457200" indent="-457200">
              <a:buFont typeface="+mj-lt"/>
              <a:buAutoNum type="arabicPeriod" startAt="2"/>
            </a:pPr>
            <a:endParaRPr lang="en-US" sz="2400" dirty="0"/>
          </a:p>
          <a:p>
            <a:pPr marL="457200" indent="-457200">
              <a:buFont typeface="+mj-lt"/>
              <a:buAutoNum type="arabicPeriod" startAt="2"/>
            </a:pPr>
            <a:endParaRPr lang="en-US" sz="2400" dirty="0"/>
          </a:p>
          <a:p>
            <a:pPr marL="457200" indent="-457200">
              <a:buFont typeface="+mj-lt"/>
              <a:buAutoNum type="arabicPeriod" startAt="2"/>
            </a:pPr>
            <a:endParaRPr lang="en-US" sz="2400" dirty="0"/>
          </a:p>
          <a:p>
            <a:pPr marL="457200" indent="-457200">
              <a:buFont typeface="+mj-lt"/>
              <a:buAutoNum type="arabicPeriod" startAt="2"/>
            </a:pPr>
            <a:endParaRPr lang="en-US" sz="2400" dirty="0"/>
          </a:p>
          <a:p>
            <a:pPr marL="457200" indent="-457200">
              <a:buFont typeface="+mj-lt"/>
              <a:buAutoNum type="arabicPeriod" startAt="2"/>
            </a:pPr>
            <a:endParaRPr lang="en-US" sz="2400" dirty="0"/>
          </a:p>
          <a:p>
            <a:pPr marL="457200" indent="-457200">
              <a:buFont typeface="+mj-lt"/>
              <a:buAutoNum type="arabicPeriod" startAt="2"/>
            </a:pPr>
            <a:endParaRPr lang="en-US" sz="2400" dirty="0"/>
          </a:p>
        </p:txBody>
      </p:sp>
      <p:pic>
        <p:nvPicPr>
          <p:cNvPr id="4" name="Picture 3">
            <a:extLst>
              <a:ext uri="{FF2B5EF4-FFF2-40B4-BE49-F238E27FC236}">
                <a16:creationId xmlns:a16="http://schemas.microsoft.com/office/drawing/2014/main" id="{C721459F-0838-A7BA-D39D-CED3495D8AAC}"/>
              </a:ext>
            </a:extLst>
          </p:cNvPr>
          <p:cNvPicPr>
            <a:picLocks noChangeAspect="1"/>
          </p:cNvPicPr>
          <p:nvPr/>
        </p:nvPicPr>
        <p:blipFill>
          <a:blip r:embed="rId2"/>
          <a:srcRect/>
          <a:stretch/>
        </p:blipFill>
        <p:spPr>
          <a:xfrm>
            <a:off x="2626963" y="2307420"/>
            <a:ext cx="6517038" cy="4073149"/>
          </a:xfrm>
          <a:prstGeom prst="rect">
            <a:avLst/>
          </a:prstGeom>
        </p:spPr>
      </p:pic>
    </p:spTree>
    <p:extLst>
      <p:ext uri="{BB962C8B-B14F-4D97-AF65-F5344CB8AC3E}">
        <p14:creationId xmlns:p14="http://schemas.microsoft.com/office/powerpoint/2010/main" val="373784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C37EE-5ACE-AE94-C5D2-0088A096456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694E3A-2093-C59B-2B38-72B391F8E37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A1FF96B4-A92C-E07F-557E-1BD1D0079906}"/>
              </a:ext>
            </a:extLst>
          </p:cNvPr>
          <p:cNvSpPr>
            <a:spLocks noGrp="1"/>
          </p:cNvSpPr>
          <p:nvPr>
            <p:ph idx="1"/>
          </p:nvPr>
        </p:nvSpPr>
        <p:spPr/>
        <p:txBody>
          <a:bodyPr>
            <a:normAutofit/>
          </a:bodyPr>
          <a:lstStyle/>
          <a:p>
            <a:pPr marL="457200" indent="-457200">
              <a:buFont typeface="+mj-lt"/>
              <a:buAutoNum type="arabicPeriod" startAt="3"/>
            </a:pPr>
            <a:r>
              <a:rPr lang="en-US" sz="2400" b="1" dirty="0"/>
              <a:t>Heat Map Chart:</a:t>
            </a:r>
          </a:p>
          <a:p>
            <a:pPr marL="0" indent="0">
              <a:buNone/>
            </a:pPr>
            <a:r>
              <a:rPr lang="en-US" sz="2400" b="1" dirty="0"/>
              <a:t>				</a:t>
            </a:r>
            <a:r>
              <a:rPr lang="en-US" sz="2400" u="sng" dirty="0"/>
              <a:t>Sector vs Age Group – Survey Response Intensity</a:t>
            </a:r>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US" sz="2400" dirty="0"/>
          </a:p>
          <a:p>
            <a:pPr marL="457200" indent="-457200">
              <a:buAutoNum type="arabicPeriod"/>
            </a:pPr>
            <a:endParaRPr lang="en-IN" sz="2400" dirty="0"/>
          </a:p>
          <a:p>
            <a:pPr marL="457200" indent="-457200">
              <a:buAutoNum type="arabicPeriod"/>
            </a:pPr>
            <a:endParaRPr lang="en-US" sz="2400" dirty="0"/>
          </a:p>
        </p:txBody>
      </p:sp>
      <p:pic>
        <p:nvPicPr>
          <p:cNvPr id="4" name="Picture 3">
            <a:extLst>
              <a:ext uri="{FF2B5EF4-FFF2-40B4-BE49-F238E27FC236}">
                <a16:creationId xmlns:a16="http://schemas.microsoft.com/office/drawing/2014/main" id="{514873B2-54D9-13F8-1CAA-04F7B6895D63}"/>
              </a:ext>
            </a:extLst>
          </p:cNvPr>
          <p:cNvPicPr>
            <a:picLocks noChangeAspect="1"/>
          </p:cNvPicPr>
          <p:nvPr/>
        </p:nvPicPr>
        <p:blipFill>
          <a:blip r:embed="rId2"/>
          <a:srcRect/>
          <a:stretch/>
        </p:blipFill>
        <p:spPr>
          <a:xfrm>
            <a:off x="2425485" y="2315169"/>
            <a:ext cx="6517038" cy="4073149"/>
          </a:xfrm>
          <a:prstGeom prst="rect">
            <a:avLst/>
          </a:prstGeom>
        </p:spPr>
      </p:pic>
    </p:spTree>
    <p:extLst>
      <p:ext uri="{BB962C8B-B14F-4D97-AF65-F5344CB8AC3E}">
        <p14:creationId xmlns:p14="http://schemas.microsoft.com/office/powerpoint/2010/main" val="1097100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121</TotalTime>
  <Words>1227</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Improved source of drinking water</vt:lpstr>
      <vt:lpstr>OUTLINE</vt:lpstr>
      <vt:lpstr>Problem Statement</vt:lpstr>
      <vt:lpstr>Proposed Solution</vt:lpstr>
      <vt:lpstr>System  Approach</vt:lpstr>
      <vt:lpstr>Algorithm &amp; Deployment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varun teja</cp:lastModifiedBy>
  <cp:revision>25</cp:revision>
  <dcterms:created xsi:type="dcterms:W3CDTF">2021-05-26T16:50:10Z</dcterms:created>
  <dcterms:modified xsi:type="dcterms:W3CDTF">2025-07-26T09:49:15Z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