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11" r:id="rId4"/>
    <p:sldMasterId id="2147483729" r:id="rId5"/>
  </p:sldMasterIdLst>
  <p:sldIdLst>
    <p:sldId id="256" r:id="rId6"/>
    <p:sldId id="321" r:id="rId7"/>
    <p:sldId id="257" r:id="rId8"/>
    <p:sldId id="350" r:id="rId9"/>
    <p:sldId id="351" r:id="rId10"/>
    <p:sldId id="352" r:id="rId11"/>
    <p:sldId id="353" r:id="rId12"/>
    <p:sldId id="355" r:id="rId13"/>
    <p:sldId id="354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49" r:id="rId38"/>
    <p:sldId id="272" r:id="rId39"/>
    <p:sldId id="268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82C-FFD1-42A1-BC91-521E123F185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7805-A525-4A64-AC8B-8CE92A6C5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62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82C-FFD1-42A1-BC91-521E123F185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7805-A525-4A64-AC8B-8CE92A6C5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50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82C-FFD1-42A1-BC91-521E123F185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7805-A525-4A64-AC8B-8CE92A6C5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313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82C-FFD1-42A1-BC91-521E123F185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7805-A525-4A64-AC8B-8CE92A6C563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8267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82C-FFD1-42A1-BC91-521E123F185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7805-A525-4A64-AC8B-8CE92A6C5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548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82C-FFD1-42A1-BC91-521E123F185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7805-A525-4A64-AC8B-8CE92A6C5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154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82C-FFD1-42A1-BC91-521E123F185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7805-A525-4A64-AC8B-8CE92A6C5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1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82C-FFD1-42A1-BC91-521E123F185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7805-A525-4A64-AC8B-8CE92A6C5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7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82C-FFD1-42A1-BC91-521E123F185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7805-A525-4A64-AC8B-8CE92A6C5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407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82C-FFD1-42A1-BC91-521E123F185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7805-A525-4A64-AC8B-8CE92A6C5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707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82C-FFD1-42A1-BC91-521E123F185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7805-A525-4A64-AC8B-8CE92A6C5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54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82C-FFD1-42A1-BC91-521E123F185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7805-A525-4A64-AC8B-8CE92A6C5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6282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82C-FFD1-42A1-BC91-521E123F185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7805-A525-4A64-AC8B-8CE92A6C5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763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82C-FFD1-42A1-BC91-521E123F185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7805-A525-4A64-AC8B-8CE92A6C5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992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82C-FFD1-42A1-BC91-521E123F185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7805-A525-4A64-AC8B-8CE92A6C5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5072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82C-FFD1-42A1-BC91-521E123F185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7805-A525-4A64-AC8B-8CE92A6C5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4095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82C-FFD1-42A1-BC91-521E123F185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7805-A525-4A64-AC8B-8CE92A6C5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7076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82C-FFD1-42A1-BC91-521E123F185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7805-A525-4A64-AC8B-8CE92A6C5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0342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82C-FFD1-42A1-BC91-521E123F185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7805-A525-4A64-AC8B-8CE92A6C5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589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82C-FFD1-42A1-BC91-521E123F185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7805-A525-4A64-AC8B-8CE92A6C5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1474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82C-FFD1-42A1-BC91-521E123F185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7805-A525-4A64-AC8B-8CE92A6C5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81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82C-FFD1-42A1-BC91-521E123F185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7805-A525-4A64-AC8B-8CE92A6C5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60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82C-FFD1-42A1-BC91-521E123F185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7805-A525-4A64-AC8B-8CE92A6C5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6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82C-FFD1-42A1-BC91-521E123F185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7805-A525-4A64-AC8B-8CE92A6C5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8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82C-FFD1-42A1-BC91-521E123F185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7805-A525-4A64-AC8B-8CE92A6C5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62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82C-FFD1-42A1-BC91-521E123F185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7805-A525-4A64-AC8B-8CE92A6C5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7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82C-FFD1-42A1-BC91-521E123F185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7805-A525-4A64-AC8B-8CE92A6C5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7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82C-FFD1-42A1-BC91-521E123F185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7805-A525-4A64-AC8B-8CE92A6C5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8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6A6782C-FFD1-42A1-BC91-521E123F185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B57805-A525-4A64-AC8B-8CE92A6C5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130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6782C-FFD1-42A1-BC91-521E123F1858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57805-A525-4A64-AC8B-8CE92A6C5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69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0813" y="488887"/>
            <a:ext cx="7803927" cy="3666654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/>
              <a:t>Иммуноглобулины </a:t>
            </a:r>
            <a:br>
              <a:rPr lang="ru-RU" sz="6000" dirty="0" smtClean="0"/>
            </a:br>
            <a:r>
              <a:rPr lang="ru-RU" sz="6000" dirty="0" smtClean="0"/>
              <a:t>и </a:t>
            </a:r>
            <a:br>
              <a:rPr lang="ru-RU" sz="6000" dirty="0" smtClean="0"/>
            </a:br>
            <a:r>
              <a:rPr lang="ru-RU" sz="6000" dirty="0" smtClean="0"/>
              <a:t>эффекты антител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5881" y="6319320"/>
            <a:ext cx="8528859" cy="434565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ru-RU" sz="2600" dirty="0" smtClean="0"/>
              <a:t>Подготовил студент ИФМИБ группы 01-961: Бурков В.О.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5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89235" y="-243331"/>
            <a:ext cx="8947929" cy="978568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2">
                    <a:lumMod val="90000"/>
                  </a:schemeClr>
                </a:solidFill>
              </a:rPr>
              <a:t>Иммуноглобулины</a:t>
            </a:r>
            <a:endParaRPr lang="ru-RU" sz="4800" dirty="0">
              <a:solidFill>
                <a:schemeClr val="tx2">
                  <a:lumMod val="9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39022" t="26007" r="38475" b="44950"/>
          <a:stretch/>
        </p:blipFill>
        <p:spPr>
          <a:xfrm>
            <a:off x="2697412" y="852932"/>
            <a:ext cx="6131574" cy="4451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59240" y="2272419"/>
            <a:ext cx="995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2"/>
                </a:solidFill>
              </a:rPr>
              <a:t>Пап</a:t>
            </a:r>
          </a:p>
          <a:p>
            <a:r>
              <a:rPr lang="ru-RU" sz="1400" dirty="0" smtClean="0">
                <a:solidFill>
                  <a:schemeClr val="bg2"/>
                </a:solidFill>
              </a:rPr>
              <a:t>аин</a:t>
            </a:r>
            <a:endParaRPr lang="ru-RU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87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9814" y="1955549"/>
            <a:ext cx="8947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3)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Fc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и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Fab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фрагменты.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Fab (Fragment antigen-binding)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и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Fc (Fragment cristallizable).</a:t>
            </a:r>
          </a:p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Протеолитический фермент папаин разрезает каждую молекулу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Ig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на 3 фрагмента в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89236" y="236502"/>
            <a:ext cx="8947929" cy="978568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2">
                    <a:lumMod val="90000"/>
                  </a:schemeClr>
                </a:solidFill>
              </a:rPr>
              <a:t>Иммуноглобулины</a:t>
            </a:r>
            <a:endParaRPr lang="ru-RU" sz="480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72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4455" t="34060" r="48837" b="40197"/>
          <a:stretch/>
        </p:blipFill>
        <p:spPr>
          <a:xfrm>
            <a:off x="3322103" y="1459515"/>
            <a:ext cx="4445772" cy="3227672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89235" y="-243331"/>
            <a:ext cx="8947929" cy="978568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2">
                    <a:lumMod val="90000"/>
                  </a:schemeClr>
                </a:solidFill>
              </a:rPr>
              <a:t>Иммуноглобулины</a:t>
            </a:r>
            <a:endParaRPr lang="ru-RU" sz="480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81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9814" y="1955549"/>
            <a:ext cx="8947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4)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Терминальные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карбоксильные и аминогруппы. Карбоксильные молекулы</a:t>
            </a:r>
          </a:p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(COOH) находятся на свободных концах константной части, аминогруппами (NH2)</a:t>
            </a:r>
          </a:p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свободно заканчиваются вариабельные участки легких и тяжелый цепей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89236" y="236502"/>
            <a:ext cx="8947929" cy="978568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2">
                    <a:lumMod val="90000"/>
                  </a:schemeClr>
                </a:solidFill>
              </a:rPr>
              <a:t>Иммуноглобулины</a:t>
            </a:r>
            <a:endParaRPr lang="ru-RU" sz="480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72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89236" y="236502"/>
            <a:ext cx="8947929" cy="978568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2">
                    <a:lumMod val="90000"/>
                  </a:schemeClr>
                </a:solidFill>
              </a:rPr>
              <a:t>Иммуноглобулины</a:t>
            </a:r>
            <a:endParaRPr lang="ru-RU" sz="4800" dirty="0">
              <a:solidFill>
                <a:schemeClr val="tx2">
                  <a:lumMod val="9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34752" t="40000" r="46906" b="32541"/>
          <a:stretch/>
        </p:blipFill>
        <p:spPr>
          <a:xfrm>
            <a:off x="3358835" y="1855961"/>
            <a:ext cx="4372824" cy="368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1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89236" y="236502"/>
            <a:ext cx="8947929" cy="978568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2">
                    <a:lumMod val="90000"/>
                  </a:schemeClr>
                </a:solidFill>
              </a:rPr>
              <a:t>Иммуноглобулин</a:t>
            </a:r>
            <a:r>
              <a:rPr lang="en-US" sz="4800" dirty="0" smtClean="0">
                <a:solidFill>
                  <a:schemeClr val="tx2">
                    <a:lumMod val="90000"/>
                  </a:schemeClr>
                </a:solidFill>
              </a:rPr>
              <a:t> G </a:t>
            </a:r>
            <a:endParaRPr lang="ru-RU" sz="48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75990" y="1986088"/>
            <a:ext cx="746307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 err="1" smtClean="0">
                <a:solidFill>
                  <a:schemeClr val="accent2"/>
                </a:solidFill>
              </a:rPr>
              <a:t>IgG</a:t>
            </a:r>
            <a:r>
              <a:rPr lang="ru-RU" sz="2400" dirty="0">
                <a:solidFill>
                  <a:schemeClr val="accent2"/>
                </a:solidFill>
              </a:rPr>
              <a:t>. Наиболее распространенный тип в крови (75% иммуноглобулинов сыворотки).</a:t>
            </a:r>
          </a:p>
          <a:p>
            <a:r>
              <a:rPr lang="ru-RU" sz="2400" dirty="0">
                <a:solidFill>
                  <a:schemeClr val="accent2"/>
                </a:solidFill>
              </a:rPr>
              <a:t>В основном представлен как мономер. Это значит, что, когда он связывается с</a:t>
            </a:r>
          </a:p>
          <a:p>
            <a:r>
              <a:rPr lang="ru-RU" sz="2400" dirty="0">
                <a:solidFill>
                  <a:schemeClr val="accent2"/>
                </a:solidFill>
              </a:rPr>
              <a:t>антигеном, его </a:t>
            </a:r>
            <a:r>
              <a:rPr lang="ru-RU" sz="2400" dirty="0" err="1">
                <a:solidFill>
                  <a:schemeClr val="accent2"/>
                </a:solidFill>
              </a:rPr>
              <a:t>Fc</a:t>
            </a:r>
            <a:r>
              <a:rPr lang="ru-RU" sz="2400" dirty="0">
                <a:solidFill>
                  <a:schemeClr val="accent2"/>
                </a:solidFill>
              </a:rPr>
              <a:t>-фрагмент вытягивается в сторону противоположную антигену и</a:t>
            </a:r>
          </a:p>
          <a:p>
            <a:r>
              <a:rPr lang="ru-RU" sz="2400" dirty="0">
                <a:solidFill>
                  <a:schemeClr val="accent2"/>
                </a:solidFill>
              </a:rPr>
              <a:t>становится доступным для </a:t>
            </a:r>
            <a:r>
              <a:rPr lang="ru-RU" sz="2400" dirty="0" err="1">
                <a:solidFill>
                  <a:schemeClr val="accent2"/>
                </a:solidFill>
              </a:rPr>
              <a:t>Fc</a:t>
            </a:r>
            <a:r>
              <a:rPr lang="ru-RU" sz="2400" dirty="0">
                <a:solidFill>
                  <a:schemeClr val="accent2"/>
                </a:solidFill>
              </a:rPr>
              <a:t>-рецепторов на клетках, таких как нейтрофилы и</a:t>
            </a:r>
          </a:p>
          <a:p>
            <a:r>
              <a:rPr lang="ru-RU" sz="2400" dirty="0">
                <a:solidFill>
                  <a:schemeClr val="accent2"/>
                </a:solidFill>
              </a:rPr>
              <a:t>макрофаги, делая </a:t>
            </a:r>
            <a:r>
              <a:rPr lang="ru-RU" sz="2400" dirty="0" err="1">
                <a:solidFill>
                  <a:schemeClr val="accent2"/>
                </a:solidFill>
              </a:rPr>
              <a:t>IgG</a:t>
            </a:r>
            <a:r>
              <a:rPr lang="ru-RU" sz="2400" dirty="0">
                <a:solidFill>
                  <a:schemeClr val="accent2"/>
                </a:solidFill>
              </a:rPr>
              <a:t> исключительно эффективным для стимулирования удаления</a:t>
            </a:r>
          </a:p>
          <a:p>
            <a:r>
              <a:rPr lang="ru-RU" sz="2400" dirty="0">
                <a:solidFill>
                  <a:schemeClr val="accent2"/>
                </a:solidFill>
              </a:rPr>
              <a:t>антигена фагоцитозом.</a:t>
            </a:r>
          </a:p>
        </p:txBody>
      </p:sp>
    </p:spTree>
    <p:extLst>
      <p:ext uri="{BB962C8B-B14F-4D97-AF65-F5344CB8AC3E}">
        <p14:creationId xmlns:p14="http://schemas.microsoft.com/office/powerpoint/2010/main" val="19452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89236" y="236502"/>
            <a:ext cx="8947929" cy="978568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2">
                    <a:lumMod val="90000"/>
                  </a:schemeClr>
                </a:solidFill>
              </a:rPr>
              <a:t>Иммуноглобулин</a:t>
            </a:r>
            <a:r>
              <a:rPr lang="en-US" sz="4800" dirty="0" smtClean="0">
                <a:solidFill>
                  <a:schemeClr val="tx2">
                    <a:lumMod val="90000"/>
                  </a:schemeClr>
                </a:solidFill>
              </a:rPr>
              <a:t> G </a:t>
            </a:r>
            <a:endParaRPr lang="ru-RU" sz="48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75990" y="1986088"/>
            <a:ext cx="74630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accent2"/>
                </a:solidFill>
              </a:rPr>
              <a:t>Он </a:t>
            </a:r>
            <a:r>
              <a:rPr lang="ru-RU" sz="2400" dirty="0">
                <a:solidFill>
                  <a:schemeClr val="accent2"/>
                </a:solidFill>
              </a:rPr>
              <a:t>составляет большую часть вторичного гуморального иммунного</a:t>
            </a:r>
          </a:p>
          <a:p>
            <a:r>
              <a:rPr lang="ru-RU" sz="2400" dirty="0">
                <a:solidFill>
                  <a:schemeClr val="accent2"/>
                </a:solidFill>
              </a:rPr>
              <a:t>ответа и может оставаться активным в крови много недель (в 6 раз дольше, чем IgM).</a:t>
            </a:r>
          </a:p>
          <a:p>
            <a:r>
              <a:rPr lang="ru-RU" sz="2400" dirty="0" err="1">
                <a:solidFill>
                  <a:schemeClr val="accent2"/>
                </a:solidFill>
              </a:rPr>
              <a:t>IgG</a:t>
            </a:r>
            <a:r>
              <a:rPr lang="ru-RU" sz="2400" dirty="0">
                <a:solidFill>
                  <a:schemeClr val="accent2"/>
                </a:solidFill>
              </a:rPr>
              <a:t> может проникать через плаценту, обеспечивая пассивный иммунитет плода; а</a:t>
            </a:r>
          </a:p>
          <a:p>
            <a:r>
              <a:rPr lang="ru-RU" sz="2400" dirty="0">
                <a:solidFill>
                  <a:schemeClr val="accent2"/>
                </a:solidFill>
              </a:rPr>
              <a:t>также содержится в человеческом молоке.</a:t>
            </a:r>
          </a:p>
        </p:txBody>
      </p:sp>
    </p:spTree>
    <p:extLst>
      <p:ext uri="{BB962C8B-B14F-4D97-AF65-F5344CB8AC3E}">
        <p14:creationId xmlns:p14="http://schemas.microsoft.com/office/powerpoint/2010/main" val="22682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89236" y="236502"/>
            <a:ext cx="8947929" cy="978568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2">
                    <a:lumMod val="90000"/>
                  </a:schemeClr>
                </a:solidFill>
              </a:rPr>
              <a:t>Иммуноглобулины</a:t>
            </a:r>
            <a:endParaRPr lang="ru-RU" sz="4800" dirty="0">
              <a:solidFill>
                <a:schemeClr val="tx2">
                  <a:lumMod val="90000"/>
                </a:schemeClr>
              </a:solidFill>
            </a:endParaRPr>
          </a:p>
        </p:txBody>
      </p:sp>
      <p:pic>
        <p:nvPicPr>
          <p:cNvPr id="1026" name="Picture 2" descr="Иммуноглобулин Е: что показывает, норма и причины отклоне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829" y="1421439"/>
            <a:ext cx="7856742" cy="499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94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89236" y="236502"/>
            <a:ext cx="8947929" cy="978568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2">
                    <a:lumMod val="90000"/>
                  </a:schemeClr>
                </a:solidFill>
              </a:rPr>
              <a:t>Иммуноглобулин</a:t>
            </a:r>
            <a:r>
              <a:rPr lang="en-US" sz="4800" dirty="0" smtClean="0">
                <a:solidFill>
                  <a:schemeClr val="tx2">
                    <a:lumMod val="90000"/>
                  </a:schemeClr>
                </a:solidFill>
              </a:rPr>
              <a:t> E </a:t>
            </a:r>
            <a:endParaRPr lang="ru-RU" sz="48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75990" y="1986088"/>
            <a:ext cx="746307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IgE</a:t>
            </a: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В обычных условиях IgE встречается в сыворотке в виде мономера в очень</a:t>
            </a:r>
          </a:p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малых количествах. </a:t>
            </a:r>
            <a:r>
              <a:rPr lang="ru-RU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Fc</a:t>
            </a: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-фрагмент IgE жадно связывается с поверхностными </a:t>
            </a:r>
            <a:r>
              <a:rPr lang="ru-RU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Fc</a:t>
            </a: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</a:t>
            </a:r>
          </a:p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рецепторами на тучных клетках и базофилах, выставляя свои антиген-связывающие</a:t>
            </a:r>
          </a:p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участки наружу от поверхности клеток. Антигены, связывающиеся с IgE, образуют</a:t>
            </a:r>
          </a:p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химические связи с рецепторами и стимулируют высвобождение гистамина, гепарина,</a:t>
            </a:r>
          </a:p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лейкотриенов</a:t>
            </a:r>
          </a:p>
        </p:txBody>
      </p:sp>
    </p:spTree>
    <p:extLst>
      <p:ext uri="{BB962C8B-B14F-4D97-AF65-F5344CB8AC3E}">
        <p14:creationId xmlns:p14="http://schemas.microsoft.com/office/powerpoint/2010/main" val="216699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89236" y="236502"/>
            <a:ext cx="8947929" cy="978568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2">
                    <a:lumMod val="90000"/>
                  </a:schemeClr>
                </a:solidFill>
              </a:rPr>
              <a:t>Иммуноглобулин</a:t>
            </a:r>
            <a:r>
              <a:rPr lang="en-US" sz="4800" dirty="0" smtClean="0">
                <a:solidFill>
                  <a:schemeClr val="tx2">
                    <a:lumMod val="90000"/>
                  </a:schemeClr>
                </a:solidFill>
              </a:rPr>
              <a:t> E </a:t>
            </a:r>
            <a:endParaRPr lang="ru-RU" sz="48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75990" y="1986088"/>
            <a:ext cx="74630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Антигены</a:t>
            </a: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которые связываются с IgE или </a:t>
            </a:r>
            <a:r>
              <a:rPr lang="ru-RU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стимулируют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его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образование,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называются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аллергенами,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а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IgE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играет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главную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роль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в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аллергических </a:t>
            </a: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реакциях. Кроме того, уровни IgE завышены у пациентов, </a:t>
            </a:r>
            <a:r>
              <a:rPr lang="ru-RU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зараженных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паразитами</a:t>
            </a: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endParaRPr lang="ru-RU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32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2036" y="2315980"/>
            <a:ext cx="9287390" cy="1519870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effectLst/>
              </a:rPr>
              <a:t>Что означает понятие </a:t>
            </a:r>
            <a:r>
              <a:rPr lang="ru-RU" sz="4800" b="1" dirty="0" smtClean="0">
                <a:effectLst/>
              </a:rPr>
              <a:t>«Иммуноглобулины»?</a:t>
            </a:r>
            <a:endParaRPr lang="ru-RU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715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89236" y="236502"/>
            <a:ext cx="8947929" cy="978568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2">
                    <a:lumMod val="90000"/>
                  </a:schemeClr>
                </a:solidFill>
              </a:rPr>
              <a:t>Иммуноглобулины</a:t>
            </a:r>
            <a:endParaRPr lang="ru-RU" sz="4800" dirty="0">
              <a:solidFill>
                <a:schemeClr val="tx2">
                  <a:lumMod val="90000"/>
                </a:schemeClr>
              </a:solidFill>
            </a:endParaRPr>
          </a:p>
        </p:txBody>
      </p:sp>
      <p:pic>
        <p:nvPicPr>
          <p:cNvPr id="1026" name="Picture 2" descr="Иммуноглобулин Е: что показывает, норма и причины отклоне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829" y="1421439"/>
            <a:ext cx="7856742" cy="499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58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89236" y="236502"/>
            <a:ext cx="8947929" cy="978568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2">
                    <a:lumMod val="90000"/>
                  </a:schemeClr>
                </a:solidFill>
              </a:rPr>
              <a:t>Иммуноглобулин</a:t>
            </a:r>
            <a:r>
              <a:rPr lang="en-US" sz="4800" dirty="0" smtClean="0">
                <a:solidFill>
                  <a:schemeClr val="tx2">
                    <a:lumMod val="90000"/>
                  </a:schemeClr>
                </a:solidFill>
              </a:rPr>
              <a:t> D </a:t>
            </a:r>
            <a:endParaRPr lang="ru-RU" sz="48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75990" y="1986088"/>
            <a:ext cx="74630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rgbClr val="00B0F0"/>
                </a:solidFill>
              </a:rPr>
              <a:t> </a:t>
            </a:r>
            <a:r>
              <a:rPr lang="ru-RU" sz="2400" dirty="0">
                <a:solidFill>
                  <a:srgbClr val="00B0F0"/>
                </a:solidFill>
              </a:rPr>
              <a:t>IgD. Наименее изученный из всех иммуноглобулинов, IgD может </a:t>
            </a:r>
            <a:r>
              <a:rPr lang="ru-RU" sz="2400" dirty="0" smtClean="0">
                <a:solidFill>
                  <a:srgbClr val="00B0F0"/>
                </a:solidFill>
              </a:rPr>
              <a:t>функционировать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ru-RU" sz="2400" dirty="0" smtClean="0">
                <a:solidFill>
                  <a:srgbClr val="00B0F0"/>
                </a:solidFill>
              </a:rPr>
              <a:t>как </a:t>
            </a:r>
            <a:r>
              <a:rPr lang="ru-RU" sz="2400" dirty="0">
                <a:solidFill>
                  <a:srgbClr val="00B0F0"/>
                </a:solidFill>
              </a:rPr>
              <a:t>эмбриональный или фетальный Ig. Он редко секретируется, содержится в </a:t>
            </a:r>
            <a:r>
              <a:rPr lang="ru-RU" sz="2400" dirty="0" smtClean="0">
                <a:solidFill>
                  <a:srgbClr val="00B0F0"/>
                </a:solidFill>
              </a:rPr>
              <a:t>плазме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ru-RU" sz="2400" dirty="0" smtClean="0">
                <a:solidFill>
                  <a:srgbClr val="00B0F0"/>
                </a:solidFill>
              </a:rPr>
              <a:t>крови </a:t>
            </a:r>
            <a:r>
              <a:rPr lang="ru-RU" sz="2400" dirty="0">
                <a:solidFill>
                  <a:srgbClr val="00B0F0"/>
                </a:solidFill>
              </a:rPr>
              <a:t>в низких концентрациях (0,2% иммуноглобулинов сыворотки). Главным </a:t>
            </a:r>
            <a:r>
              <a:rPr lang="ru-RU" sz="2400" dirty="0" smtClean="0">
                <a:solidFill>
                  <a:srgbClr val="00B0F0"/>
                </a:solidFill>
              </a:rPr>
              <a:t>образом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ru-RU" sz="2400" dirty="0" smtClean="0">
                <a:solidFill>
                  <a:srgbClr val="00B0F0"/>
                </a:solidFill>
              </a:rPr>
              <a:t>обнаруживается </a:t>
            </a:r>
            <a:r>
              <a:rPr lang="ru-RU" sz="2400" dirty="0">
                <a:solidFill>
                  <a:srgbClr val="00B0F0"/>
                </a:solidFill>
              </a:rPr>
              <a:t>в виде антигенного рецептора на поверхности В-лимфоцитов вместе </a:t>
            </a:r>
            <a:r>
              <a:rPr lang="ru-RU" sz="2400" dirty="0" smtClean="0">
                <a:solidFill>
                  <a:srgbClr val="00B0F0"/>
                </a:solidFill>
              </a:rPr>
              <a:t>с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ru-RU" sz="2400" dirty="0" smtClean="0">
                <a:solidFill>
                  <a:srgbClr val="00B0F0"/>
                </a:solidFill>
              </a:rPr>
              <a:t>IgM</a:t>
            </a:r>
            <a:r>
              <a:rPr lang="ru-RU" sz="2400" dirty="0">
                <a:solidFill>
                  <a:srgbClr val="00B0F0"/>
                </a:solidFill>
              </a:rPr>
              <a:t>.</a:t>
            </a:r>
            <a:endParaRPr lang="ru-RU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67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89236" y="236502"/>
            <a:ext cx="8947929" cy="978568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2">
                    <a:lumMod val="90000"/>
                  </a:schemeClr>
                </a:solidFill>
              </a:rPr>
              <a:t>Иммуноглобулины</a:t>
            </a:r>
            <a:endParaRPr lang="ru-RU" sz="4800" dirty="0">
              <a:solidFill>
                <a:schemeClr val="tx2">
                  <a:lumMod val="90000"/>
                </a:schemeClr>
              </a:solidFill>
            </a:endParaRPr>
          </a:p>
        </p:txBody>
      </p:sp>
      <p:pic>
        <p:nvPicPr>
          <p:cNvPr id="1026" name="Picture 2" descr="Иммуноглобулин Е: что показывает, норма и причины отклоне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829" y="1421439"/>
            <a:ext cx="7856742" cy="499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56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89236" y="236502"/>
            <a:ext cx="8947929" cy="978568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2">
                    <a:lumMod val="90000"/>
                  </a:schemeClr>
                </a:solidFill>
              </a:rPr>
              <a:t>Иммуноглобулин</a:t>
            </a:r>
            <a:r>
              <a:rPr lang="en-US" sz="4800" dirty="0" smtClean="0">
                <a:solidFill>
                  <a:schemeClr val="tx2">
                    <a:lumMod val="90000"/>
                  </a:schemeClr>
                </a:solidFill>
              </a:rPr>
              <a:t> A </a:t>
            </a:r>
            <a:endParaRPr lang="ru-RU" sz="48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75990" y="1986088"/>
            <a:ext cx="74630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rgbClr val="00B0F0"/>
                </a:solidFill>
              </a:rPr>
              <a:t> </a:t>
            </a:r>
            <a:r>
              <a:rPr lang="ru-RU" sz="2400" dirty="0">
                <a:solidFill>
                  <a:srgbClr val="00B050"/>
                </a:solidFill>
              </a:rPr>
              <a:t>Относится к секреторным антителам, главный Ig в секретах тела (слюна, </a:t>
            </a:r>
            <a:r>
              <a:rPr lang="ru-RU" sz="2400" dirty="0" smtClean="0">
                <a:solidFill>
                  <a:srgbClr val="00B050"/>
                </a:solidFill>
              </a:rPr>
              <a:t>слезы,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ru-RU" sz="2400" dirty="0" smtClean="0">
                <a:solidFill>
                  <a:srgbClr val="00B050"/>
                </a:solidFill>
              </a:rPr>
              <a:t>слизь</a:t>
            </a:r>
            <a:r>
              <a:rPr lang="ru-RU" sz="2400" dirty="0">
                <a:solidFill>
                  <a:srgbClr val="00B050"/>
                </a:solidFill>
              </a:rPr>
              <a:t>, молозиво, </a:t>
            </a:r>
            <a:r>
              <a:rPr lang="ru-RU" sz="2400" dirty="0" smtClean="0">
                <a:solidFill>
                  <a:srgbClr val="00B050"/>
                </a:solidFill>
              </a:rPr>
              <a:t>молоко), </a:t>
            </a:r>
            <a:r>
              <a:rPr lang="ru-RU" sz="2400" dirty="0">
                <a:solidFill>
                  <a:srgbClr val="00B050"/>
                </a:solidFill>
              </a:rPr>
              <a:t>но составляет лишь </a:t>
            </a:r>
            <a:r>
              <a:rPr lang="ru-RU" sz="2400" dirty="0" smtClean="0">
                <a:solidFill>
                  <a:srgbClr val="00B050"/>
                </a:solidFill>
              </a:rPr>
              <a:t>0,2%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ru-RU" sz="2400" dirty="0" smtClean="0">
                <a:solidFill>
                  <a:srgbClr val="00B050"/>
                </a:solidFill>
              </a:rPr>
              <a:t>иммуноглобулинов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ru-RU" sz="2400" dirty="0" smtClean="0">
                <a:solidFill>
                  <a:srgbClr val="00B050"/>
                </a:solidFill>
              </a:rPr>
              <a:t>сыворотки.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ru-R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72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89236" y="236502"/>
            <a:ext cx="8947929" cy="978568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2">
                    <a:lumMod val="90000"/>
                  </a:schemeClr>
                </a:solidFill>
              </a:rPr>
              <a:t>Иммуноглобулин</a:t>
            </a:r>
            <a:r>
              <a:rPr lang="en-US" sz="4800" dirty="0" smtClean="0">
                <a:solidFill>
                  <a:schemeClr val="tx2">
                    <a:lumMod val="90000"/>
                  </a:schemeClr>
                </a:solidFill>
              </a:rPr>
              <a:t> A </a:t>
            </a:r>
            <a:endParaRPr lang="ru-RU" sz="48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75990" y="1986088"/>
            <a:ext cx="74630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rgbClr val="00B050"/>
                </a:solidFill>
              </a:rPr>
              <a:t>Секреторный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ru-RU" sz="2400" dirty="0" smtClean="0">
                <a:solidFill>
                  <a:srgbClr val="00B050"/>
                </a:solidFill>
              </a:rPr>
              <a:t>IgА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ru-RU" sz="2400" dirty="0" smtClean="0">
                <a:solidFill>
                  <a:srgbClr val="00B050"/>
                </a:solidFill>
              </a:rPr>
              <a:t>состоит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ru-RU" sz="2400" dirty="0" smtClean="0">
                <a:solidFill>
                  <a:srgbClr val="00B050"/>
                </a:solidFill>
              </a:rPr>
              <a:t>из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ru-RU" sz="2400" dirty="0" smtClean="0">
                <a:solidFill>
                  <a:srgbClr val="00B050"/>
                </a:solidFill>
              </a:rPr>
              <a:t>двух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ru-RU" sz="2400" dirty="0" smtClean="0">
                <a:solidFill>
                  <a:srgbClr val="00B050"/>
                </a:solidFill>
              </a:rPr>
              <a:t>мономеров,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ru-RU" sz="2400" dirty="0" smtClean="0">
                <a:solidFill>
                  <a:srgbClr val="00B050"/>
                </a:solidFill>
              </a:rPr>
              <a:t>соединенных </a:t>
            </a:r>
            <a:r>
              <a:rPr lang="ru-RU" sz="2400" dirty="0">
                <a:solidFill>
                  <a:srgbClr val="00B050"/>
                </a:solidFill>
              </a:rPr>
              <a:t>в Fc-участках J-белком, для формирования димеров. Это делает </a:t>
            </a:r>
            <a:r>
              <a:rPr lang="ru-RU" sz="2400" dirty="0" smtClean="0">
                <a:solidFill>
                  <a:srgbClr val="00B050"/>
                </a:solidFill>
              </a:rPr>
              <a:t>IgА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ru-RU" sz="2400" dirty="0" smtClean="0">
                <a:solidFill>
                  <a:srgbClr val="00B050"/>
                </a:solidFill>
              </a:rPr>
              <a:t>более </a:t>
            </a:r>
            <a:r>
              <a:rPr lang="ru-RU" sz="2400" dirty="0">
                <a:solidFill>
                  <a:srgbClr val="00B050"/>
                </a:solidFill>
              </a:rPr>
              <a:t>растворимым и с меньшей вероятностью он может быть секвестирован </a:t>
            </a:r>
            <a:r>
              <a:rPr lang="ru-RU" sz="2400" dirty="0" smtClean="0">
                <a:solidFill>
                  <a:srgbClr val="00B050"/>
                </a:solidFill>
              </a:rPr>
              <a:t>при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ru-RU" sz="2400" dirty="0" smtClean="0">
                <a:solidFill>
                  <a:srgbClr val="00B050"/>
                </a:solidFill>
              </a:rPr>
              <a:t>связывании </a:t>
            </a:r>
            <a:r>
              <a:rPr lang="ru-RU" sz="2400" dirty="0">
                <a:solidFill>
                  <a:srgbClr val="00B050"/>
                </a:solidFill>
              </a:rPr>
              <a:t>с Fc-рецепторами на поверхности клеток. </a:t>
            </a:r>
            <a:endParaRPr lang="ru-R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9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89236" y="236502"/>
            <a:ext cx="8947929" cy="978568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2">
                    <a:lumMod val="90000"/>
                  </a:schemeClr>
                </a:solidFill>
              </a:rPr>
              <a:t>Иммуноглобулины</a:t>
            </a:r>
            <a:endParaRPr lang="ru-RU" sz="4800" dirty="0">
              <a:solidFill>
                <a:schemeClr val="tx2">
                  <a:lumMod val="90000"/>
                </a:schemeClr>
              </a:solidFill>
            </a:endParaRPr>
          </a:p>
        </p:txBody>
      </p:sp>
      <p:pic>
        <p:nvPicPr>
          <p:cNvPr id="1026" name="Picture 2" descr="Иммуноглобулин Е: что показывает, норма и причины отклоне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829" y="1421439"/>
            <a:ext cx="7856742" cy="499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99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89236" y="236502"/>
            <a:ext cx="8947929" cy="978568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2">
                    <a:lumMod val="90000"/>
                  </a:schemeClr>
                </a:solidFill>
              </a:rPr>
              <a:t>Иммуноглобулин</a:t>
            </a:r>
            <a:r>
              <a:rPr lang="en-US" sz="4800" dirty="0" smtClean="0">
                <a:solidFill>
                  <a:schemeClr val="tx2">
                    <a:lumMod val="90000"/>
                  </a:schemeClr>
                </a:solidFill>
              </a:rPr>
              <a:t> M </a:t>
            </a:r>
            <a:endParaRPr lang="ru-RU" sz="48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75990" y="1986088"/>
            <a:ext cx="74630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rgbClr val="FF0000"/>
                </a:solidFill>
              </a:rPr>
              <a:t>IgM. Хотя он составляет всего 10% иммуноглобулинов сыворотки, IgM </a:t>
            </a:r>
            <a:r>
              <a:rPr lang="ru-RU" sz="2400" dirty="0" smtClean="0">
                <a:solidFill>
                  <a:srgbClr val="FF0000"/>
                </a:solidFill>
              </a:rPr>
              <a:t>является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>
                <a:solidFill>
                  <a:srgbClr val="FF0000"/>
                </a:solidFill>
              </a:rPr>
              <a:t>главным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>
                <a:solidFill>
                  <a:srgbClr val="FF0000"/>
                </a:solidFill>
              </a:rPr>
              <a:t>Ig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>
                <a:solidFill>
                  <a:srgbClr val="FF0000"/>
                </a:solidFill>
              </a:rPr>
              <a:t>при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>
                <a:solidFill>
                  <a:srgbClr val="FF0000"/>
                </a:solidFill>
              </a:rPr>
              <a:t>первичном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>
                <a:solidFill>
                  <a:srgbClr val="FF0000"/>
                </a:solidFill>
              </a:rPr>
              <a:t>иммунном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>
                <a:solidFill>
                  <a:srgbClr val="FF0000"/>
                </a:solidFill>
              </a:rPr>
              <a:t>ответе.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rgbClr val="FF0000"/>
                </a:solidFill>
              </a:rPr>
              <a:t>IgM высоко эффективен для активации комплемента.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47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89236" y="236502"/>
            <a:ext cx="8947929" cy="978568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2">
                    <a:lumMod val="90000"/>
                  </a:schemeClr>
                </a:solidFill>
              </a:rPr>
              <a:t>Иммуноглобулины</a:t>
            </a:r>
            <a:endParaRPr lang="ru-RU" sz="4800" dirty="0">
              <a:solidFill>
                <a:schemeClr val="tx2">
                  <a:lumMod val="90000"/>
                </a:schemeClr>
              </a:solidFill>
            </a:endParaRPr>
          </a:p>
        </p:txBody>
      </p:sp>
      <p:pic>
        <p:nvPicPr>
          <p:cNvPr id="1026" name="Picture 2" descr="Иммуноглобулин Е: что показывает, норма и причины отклоне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829" y="1421439"/>
            <a:ext cx="7856742" cy="499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6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71129" y="381358"/>
            <a:ext cx="8947929" cy="978568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2">
                    <a:lumMod val="90000"/>
                  </a:schemeClr>
                </a:solidFill>
              </a:rPr>
              <a:t>Механизмы иммуноглобулинов</a:t>
            </a:r>
            <a:endParaRPr lang="ru-RU" sz="48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75990" y="1986088"/>
            <a:ext cx="7463073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</a:rPr>
              <a:t>Опсонизация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</a:p>
          <a:p>
            <a:pPr marL="457200" indent="-457200">
              <a:buAutoNum type="arabicParenR"/>
            </a:pPr>
            <a:endParaRPr lang="ru-RU" sz="21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ru-RU" sz="2100" dirty="0" smtClean="0">
                <a:solidFill>
                  <a:schemeClr val="accent2">
                    <a:lumMod val="75000"/>
                  </a:schemeClr>
                </a:solidFill>
              </a:rPr>
              <a:t>Чужеродные </a:t>
            </a:r>
            <a:r>
              <a:rPr lang="ru-RU" sz="2100" dirty="0">
                <a:solidFill>
                  <a:schemeClr val="accent2">
                    <a:lumMod val="75000"/>
                  </a:schemeClr>
                </a:solidFill>
              </a:rPr>
              <a:t>клетки и молекулы, с которыми связываются антитела,</a:t>
            </a:r>
          </a:p>
          <a:p>
            <a:pPr algn="r"/>
            <a:r>
              <a:rPr lang="ru-RU" sz="2100" dirty="0">
                <a:solidFill>
                  <a:schemeClr val="accent2">
                    <a:lumMod val="75000"/>
                  </a:schemeClr>
                </a:solidFill>
              </a:rPr>
              <a:t>легко распознаются удаляющими антигены клетками (макрофаги, цитотоксические Т-</a:t>
            </a:r>
          </a:p>
          <a:p>
            <a:pPr algn="r"/>
            <a:r>
              <a:rPr lang="ru-RU" sz="2100" dirty="0">
                <a:solidFill>
                  <a:schemeClr val="accent2">
                    <a:lumMod val="75000"/>
                  </a:schemeClr>
                </a:solidFill>
              </a:rPr>
              <a:t>клетки, нейтрофилы, эозинофилы) как нарушители («самозванцы»), в большей степени</a:t>
            </a:r>
          </a:p>
          <a:p>
            <a:pPr algn="r"/>
            <a:r>
              <a:rPr lang="ru-RU" sz="2100" dirty="0">
                <a:solidFill>
                  <a:schemeClr val="accent2">
                    <a:lumMod val="75000"/>
                  </a:schemeClr>
                </a:solidFill>
              </a:rPr>
              <a:t>за счет выставления напоказ их Fc-фрагментов. Помеченные антителами </a:t>
            </a:r>
            <a:r>
              <a:rPr lang="ru-RU" sz="2100" dirty="0" err="1">
                <a:solidFill>
                  <a:schemeClr val="accent2">
                    <a:lumMod val="75000"/>
                  </a:schemeClr>
                </a:solidFill>
              </a:rPr>
              <a:t>антигенытаким</a:t>
            </a:r>
            <a:r>
              <a:rPr lang="ru-RU" sz="2100" dirty="0">
                <a:solidFill>
                  <a:schemeClr val="accent2">
                    <a:lumMod val="75000"/>
                  </a:schemeClr>
                </a:solidFill>
              </a:rPr>
              <a:t> образом </a:t>
            </a:r>
            <a:r>
              <a:rPr lang="ru-RU" sz="2100" dirty="0" err="1">
                <a:solidFill>
                  <a:schemeClr val="accent2">
                    <a:lumMod val="75000"/>
                  </a:schemeClr>
                </a:solidFill>
              </a:rPr>
              <a:t>опсонизируются</a:t>
            </a:r>
            <a:r>
              <a:rPr lang="ru-RU" sz="2100" dirty="0">
                <a:solidFill>
                  <a:schemeClr val="accent2">
                    <a:lumMod val="75000"/>
                  </a:schemeClr>
                </a:solidFill>
              </a:rPr>
              <a:t> (помечаются для последующего удаления). </a:t>
            </a:r>
            <a:r>
              <a:rPr lang="ru-RU" sz="2100" dirty="0" err="1">
                <a:solidFill>
                  <a:schemeClr val="accent2">
                    <a:lumMod val="75000"/>
                  </a:schemeClr>
                </a:solidFill>
              </a:rPr>
              <a:t>IgG</a:t>
            </a:r>
            <a:r>
              <a:rPr lang="ru-RU" sz="2100" dirty="0">
                <a:solidFill>
                  <a:schemeClr val="accent2">
                    <a:lumMod val="75000"/>
                  </a:schemeClr>
                </a:solidFill>
              </a:rPr>
              <a:t>, IgM и</a:t>
            </a:r>
          </a:p>
          <a:p>
            <a:pPr algn="r"/>
            <a:r>
              <a:rPr lang="ru-RU" sz="2100" dirty="0">
                <a:solidFill>
                  <a:schemeClr val="accent2">
                    <a:lumMod val="75000"/>
                  </a:schemeClr>
                </a:solidFill>
              </a:rPr>
              <a:t>некоторые компоненты системы комплемента работают как опсонины.</a:t>
            </a:r>
            <a:endParaRPr lang="ru-RU" sz="2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219058" y="4679133"/>
            <a:ext cx="23146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  <a:latin typeface="arial" panose="020B0604020202020204" pitchFamily="34" charset="0"/>
              </a:rPr>
              <a:t>(с)</a:t>
            </a:r>
          </a:p>
          <a:p>
            <a:r>
              <a:rPr lang="ru-RU" dirty="0" smtClean="0">
                <a:solidFill>
                  <a:srgbClr val="00B0F0"/>
                </a:solidFill>
                <a:latin typeface="arial" panose="020B0604020202020204" pitchFamily="34" charset="0"/>
              </a:rPr>
              <a:t>Опсонины </a:t>
            </a:r>
            <a:r>
              <a:rPr lang="ru-RU" dirty="0">
                <a:solidFill>
                  <a:srgbClr val="00B0F0"/>
                </a:solidFill>
                <a:latin typeface="arial" panose="020B0604020202020204" pitchFamily="34" charset="0"/>
              </a:rPr>
              <a:t>— антитела и факторы комплемента, усиливающие фагоцитоз.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47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71129" y="381358"/>
            <a:ext cx="8947929" cy="978568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2">
                    <a:lumMod val="90000"/>
                  </a:schemeClr>
                </a:solidFill>
              </a:rPr>
              <a:t>Механизмы иммуноглобулинов</a:t>
            </a:r>
            <a:endParaRPr lang="ru-RU" sz="48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75990" y="1986088"/>
            <a:ext cx="10360184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2)  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Активация 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комплемента: </a:t>
            </a:r>
          </a:p>
          <a:p>
            <a:pPr marL="457200" indent="-457200">
              <a:buAutoNum type="arabicParenR"/>
            </a:pPr>
            <a:endParaRPr lang="ru-RU" sz="21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Система 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комплемента - это комплекс ферментов плазмы,</a:t>
            </a:r>
          </a:p>
          <a:p>
            <a:pPr algn="r"/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которые катализируют каскад реакций при активации (оба </a:t>
            </a:r>
            <a:r>
              <a:rPr lang="ru-RU" sz="2000" dirty="0" err="1">
                <a:solidFill>
                  <a:schemeClr val="accent2">
                    <a:lumMod val="75000"/>
                  </a:schemeClr>
                </a:solidFill>
              </a:rPr>
              <a:t>IgG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 и IgM могут</a:t>
            </a:r>
          </a:p>
          <a:p>
            <a:pPr algn="r"/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инициировать каскад). Эффекты активации комплемента: </a:t>
            </a: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1) увеличение притока 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крови к 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поврежденному участку (воспаление); </a:t>
            </a: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2) хемотаксис (привлечение) 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воспалительных клеток (эозинофилов, базофилов, нейтрофилов, цитотоксических Т-клеток);</a:t>
            </a:r>
          </a:p>
          <a:p>
            <a:pPr algn="r"/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(3) </a:t>
            </a:r>
            <a:r>
              <a:rPr lang="ru-RU" sz="2000" dirty="0" err="1" smtClean="0">
                <a:solidFill>
                  <a:schemeClr val="accent2">
                    <a:lumMod val="75000"/>
                  </a:schemeClr>
                </a:solidFill>
              </a:rPr>
              <a:t>опсонизация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algn="r"/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(4) лизис вторгшихся клеток (т.е. компоненты системы работают 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сообща для 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прокалывания плазматической мембраны внедрившихся клеток).</a:t>
            </a:r>
            <a:endParaRPr lang="ru-RU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21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1418" y="2127564"/>
            <a:ext cx="89479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>
                <a:solidFill>
                  <a:schemeClr val="tx2">
                    <a:lumMod val="75000"/>
                  </a:schemeClr>
                </a:solidFill>
              </a:rPr>
              <a:t>Иммуноглобулины (Ig) – </a:t>
            </a:r>
            <a:r>
              <a:rPr lang="ru-RU" sz="3200" i="1" dirty="0">
                <a:solidFill>
                  <a:schemeClr val="tx2">
                    <a:lumMod val="75000"/>
                  </a:schemeClr>
                </a:solidFill>
              </a:rPr>
              <a:t>это группа белков плазмы крови, синтезируемых В- лимфоцитами и </a:t>
            </a:r>
            <a:r>
              <a:rPr lang="ru-RU" sz="3200" i="1" dirty="0" err="1">
                <a:solidFill>
                  <a:schemeClr val="tx2">
                    <a:lumMod val="75000"/>
                  </a:schemeClr>
                </a:solidFill>
              </a:rPr>
              <a:t>плазмоцитами</a:t>
            </a:r>
            <a:r>
              <a:rPr lang="ru-RU" sz="3200" i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ru-RU" sz="3200" i="1" dirty="0">
                <a:solidFill>
                  <a:schemeClr val="tx2">
                    <a:lumMod val="75000"/>
                  </a:schemeClr>
                </a:solidFill>
              </a:rPr>
              <a:t>Существует 5 основных классов циркулирующих антител, или</a:t>
            </a:r>
          </a:p>
          <a:p>
            <a:r>
              <a:rPr lang="ru-RU" sz="3200" i="1" dirty="0">
                <a:solidFill>
                  <a:schemeClr val="tx2">
                    <a:lumMod val="75000"/>
                  </a:schemeClr>
                </a:solidFill>
              </a:rPr>
              <a:t>иммуноглобулинов (Ig): IgM, </a:t>
            </a:r>
            <a:r>
              <a:rPr lang="ru-RU" sz="3200" i="1" dirty="0" err="1">
                <a:solidFill>
                  <a:schemeClr val="tx2">
                    <a:lumMod val="75000"/>
                  </a:schemeClr>
                </a:solidFill>
              </a:rPr>
              <a:t>IgA</a:t>
            </a:r>
            <a:r>
              <a:rPr lang="ru-RU" sz="3200" i="1" dirty="0">
                <a:solidFill>
                  <a:schemeClr val="tx2">
                    <a:lumMod val="75000"/>
                  </a:schemeClr>
                </a:solidFill>
              </a:rPr>
              <a:t>, IgD, </a:t>
            </a:r>
            <a:r>
              <a:rPr lang="ru-RU" sz="3200" i="1" dirty="0" err="1">
                <a:solidFill>
                  <a:schemeClr val="tx2">
                    <a:lumMod val="75000"/>
                  </a:schemeClr>
                </a:solidFill>
              </a:rPr>
              <a:t>IgG</a:t>
            </a:r>
            <a:r>
              <a:rPr lang="ru-RU" sz="3200" i="1" dirty="0">
                <a:solidFill>
                  <a:schemeClr val="tx2">
                    <a:lumMod val="75000"/>
                  </a:schemeClr>
                </a:solidFill>
              </a:rPr>
              <a:t> и IgE (легко запомнить: MADGE). 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89236" y="236502"/>
            <a:ext cx="8947929" cy="978568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2">
                    <a:lumMod val="90000"/>
                  </a:schemeClr>
                </a:solidFill>
              </a:rPr>
              <a:t>Иммуноглобулины</a:t>
            </a:r>
            <a:endParaRPr lang="ru-RU" sz="480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28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71129" y="381358"/>
            <a:ext cx="8947929" cy="978568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2">
                    <a:lumMod val="90000"/>
                  </a:schemeClr>
                </a:solidFill>
              </a:rPr>
              <a:t>Механизмы иммуноглобулинов</a:t>
            </a:r>
            <a:endParaRPr lang="ru-RU" sz="48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75990" y="1986088"/>
            <a:ext cx="1036018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Образование комплексов антиген-антитело 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</a:p>
          <a:p>
            <a:pPr marL="457200" indent="-457200">
              <a:buAutoNum type="arabicParenR"/>
            </a:pPr>
            <a:endParaRPr lang="ru-RU" sz="21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AutoNum type="arabicParenR"/>
            </a:pPr>
            <a:endParaRPr lang="ru-RU" sz="21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Антигенные молекулы в 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жидкостях тела 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при 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связывании</a:t>
            </a:r>
          </a:p>
          <a:p>
            <a:pPr algn="r"/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и образовании 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химических связей 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с антителами 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формируют преципитаты 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(большие комплексы макромолекул). </a:t>
            </a: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В течение 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этого процесса 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антигены могут 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быть инактивированы; например, 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их токсичность 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ослаблена или 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ликвидирована. </a:t>
            </a:r>
          </a:p>
          <a:p>
            <a:pPr algn="r"/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Комплексы антиген-антитело затем подвергаются фагоцитозу макрофагами, нейтрофилами или эозинофилами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ru-RU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9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sun9-22.userapi.com/impg/EPeWLHBX8dAD8ptScCBudsb5QIFN1qZT_zVGNA/wrrCRp3UQTg.jpg?size=1015x1016&amp;quality=95&amp;sign=1d1e2930e1042711a0914ab14362b575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042" y="0"/>
            <a:ext cx="6771990" cy="677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60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Иммуноглобулин G и M при коронавирусе: что значит, показатели нормы, где  сдать тест на ковид? | Андрей, 12 ноября 2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62" y="93607"/>
            <a:ext cx="11362099" cy="66421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85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4241" y="1993554"/>
            <a:ext cx="70435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</a:rPr>
              <a:t>Итак, в ходе работы мы изучили </a:t>
            </a:r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</a:rPr>
              <a:t>Иммуноглобулины и 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3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эффекты антител</a:t>
            </a:r>
            <a:endParaRPr lang="ru-RU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413252" y="236502"/>
            <a:ext cx="9365497" cy="978568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2">
                    <a:lumMod val="90000"/>
                  </a:schemeClr>
                </a:solidFill>
              </a:rPr>
              <a:t>Вывод</a:t>
            </a:r>
            <a:endParaRPr lang="ru-RU" sz="480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37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871" y="254609"/>
            <a:ext cx="4905637" cy="97856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Использованная литература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0871" y="1486821"/>
            <a:ext cx="8596668" cy="4624268"/>
          </a:xfrm>
        </p:spPr>
        <p:txBody>
          <a:bodyPr>
            <a:normAutofit/>
          </a:bodyPr>
          <a:lstStyle/>
          <a:p>
            <a:r>
              <a:rPr lang="ru-RU" dirty="0" smtClean="0"/>
              <a:t>Веб сайт «Википедия»</a:t>
            </a:r>
            <a:r>
              <a:rPr lang="en-US" dirty="0" smtClean="0"/>
              <a:t> </a:t>
            </a:r>
            <a:r>
              <a:rPr lang="ru-RU" dirty="0" smtClean="0"/>
              <a:t>статья </a:t>
            </a:r>
            <a:r>
              <a:rPr lang="en-US" dirty="0" smtClean="0"/>
              <a:t>“</a:t>
            </a:r>
            <a:r>
              <a:rPr lang="ru-RU" dirty="0" smtClean="0"/>
              <a:t>Иммуноглобулин Е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ru-RU" dirty="0" smtClean="0"/>
              <a:t>Веб </a:t>
            </a:r>
            <a:r>
              <a:rPr lang="ru-RU" dirty="0"/>
              <a:t>сайт «Википедия»</a:t>
            </a:r>
            <a:r>
              <a:rPr lang="en-US" dirty="0"/>
              <a:t> </a:t>
            </a:r>
            <a:r>
              <a:rPr lang="ru-RU" dirty="0"/>
              <a:t>статья </a:t>
            </a:r>
            <a:r>
              <a:rPr lang="en-US" dirty="0" smtClean="0"/>
              <a:t>“</a:t>
            </a:r>
            <a:r>
              <a:rPr lang="ru-RU" dirty="0"/>
              <a:t>Иммуноглобулин </a:t>
            </a:r>
            <a:r>
              <a:rPr lang="en-US" dirty="0" smtClean="0"/>
              <a:t>G</a:t>
            </a:r>
            <a:r>
              <a:rPr lang="en-US" dirty="0" smtClean="0"/>
              <a:t>”</a:t>
            </a:r>
            <a:endParaRPr lang="ru-RU" dirty="0"/>
          </a:p>
          <a:p>
            <a:r>
              <a:rPr lang="ru-RU" dirty="0"/>
              <a:t>Веб сайт </a:t>
            </a:r>
            <a:r>
              <a:rPr lang="ru-RU" dirty="0" smtClean="0"/>
              <a:t>«</a:t>
            </a:r>
            <a:r>
              <a:rPr lang="en-US" dirty="0" smtClean="0"/>
              <a:t>Typferda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/>
              <a:t>статья </a:t>
            </a:r>
            <a:r>
              <a:rPr lang="en-US" dirty="0" smtClean="0"/>
              <a:t>“</a:t>
            </a:r>
            <a:r>
              <a:rPr lang="ru-RU" dirty="0"/>
              <a:t>Иммуноглобулин </a:t>
            </a:r>
            <a:r>
              <a:rPr lang="en-US" dirty="0" smtClean="0"/>
              <a:t>M</a:t>
            </a:r>
            <a:r>
              <a:rPr lang="en-US" dirty="0" smtClean="0"/>
              <a:t>”</a:t>
            </a:r>
            <a:endParaRPr lang="ru-RU" dirty="0"/>
          </a:p>
          <a:p>
            <a:r>
              <a:rPr lang="ru-RU" dirty="0"/>
              <a:t>Веб сайт </a:t>
            </a:r>
            <a:r>
              <a:rPr lang="ru-RU" dirty="0" smtClean="0"/>
              <a:t>«</a:t>
            </a:r>
            <a:r>
              <a:rPr lang="en-US" dirty="0">
                <a:effectLst/>
              </a:rPr>
              <a:t>http://worldgonesour.ru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/>
              <a:t>статья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ru-RU" dirty="0" smtClean="0"/>
              <a:t>Иммуноглобулин</a:t>
            </a:r>
            <a:r>
              <a:rPr lang="en-US" dirty="0" smtClean="0"/>
              <a:t> A</a:t>
            </a:r>
            <a:r>
              <a:rPr lang="en-US" dirty="0" smtClean="0"/>
              <a:t>”</a:t>
            </a:r>
            <a:endParaRPr lang="ru-RU" dirty="0"/>
          </a:p>
          <a:p>
            <a:r>
              <a:rPr lang="ru-RU" dirty="0"/>
              <a:t>Веб сайт </a:t>
            </a:r>
            <a:r>
              <a:rPr lang="ru-RU" dirty="0" smtClean="0"/>
              <a:t>«</a:t>
            </a:r>
            <a:r>
              <a:rPr lang="en-US" dirty="0"/>
              <a:t>http://vmede.org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/>
              <a:t>статья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ru-RU" dirty="0">
                <a:effectLst/>
              </a:rPr>
              <a:t>Иммунная система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ru-RU" dirty="0">
                <a:effectLst/>
              </a:rPr>
              <a:t>Иммунная система</a:t>
            </a:r>
            <a:r>
              <a:rPr lang="ru-RU" dirty="0" smtClean="0"/>
              <a:t>.  </a:t>
            </a:r>
            <a:r>
              <a:rPr lang="ru-RU" dirty="0"/>
              <a:t>Бекин А.В., Иловская В.В., Корьяков А.П. и др. 2008г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73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спасибо за внимание!, Мем Кот из шрека с большими глазам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"/>
          <a:stretch/>
        </p:blipFill>
        <p:spPr bwMode="auto">
          <a:xfrm>
            <a:off x="1385180" y="691482"/>
            <a:ext cx="6973398" cy="5058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17169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1418" y="1973656"/>
            <a:ext cx="89479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Все секретируются плазматическими клетками, но каждый класс имеет свои отличительные</a:t>
            </a:r>
          </a:p>
          <a:p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особенности. 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Каждый 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иммуноглобулин с высокой специфичностью связывает определенный</a:t>
            </a:r>
          </a:p>
          <a:p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антиген для </a:t>
            </a:r>
            <a:r>
              <a:rPr lang="ru-RU" sz="2800" b="1" dirty="0">
                <a:solidFill>
                  <a:schemeClr val="tx2">
                    <a:lumMod val="75000"/>
                  </a:schemeClr>
                </a:solidFill>
              </a:rPr>
              <a:t>инактивации токсических веществ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 и </a:t>
            </a:r>
            <a:r>
              <a:rPr lang="ru-RU" sz="2800" b="1" dirty="0">
                <a:solidFill>
                  <a:schemeClr val="tx2">
                    <a:lumMod val="75000"/>
                  </a:schemeClr>
                </a:solidFill>
              </a:rPr>
              <a:t>для пометки (опсонизации)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 их для</a:t>
            </a:r>
          </a:p>
          <a:p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последующего удаления макрофагами, нейтрофилами и эозинофилами.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89236" y="236502"/>
            <a:ext cx="8947929" cy="978568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2">
                    <a:lumMod val="90000"/>
                  </a:schemeClr>
                </a:solidFill>
              </a:rPr>
              <a:t>Иммуноглобулины</a:t>
            </a:r>
            <a:endParaRPr lang="ru-RU" sz="480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62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08166" y="2000816"/>
            <a:ext cx="89479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Иммуноглобулины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–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это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</a:rPr>
              <a:t>антитела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</a:rPr>
              <a:t>представленные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</a:rPr>
              <a:t>белками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секретируемыми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плазматическими 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клетками в жидкости тела (кровь,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лимфа,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тканевая 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жидкость, слюна,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слезы,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молоко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, слизь) в ответ на антигенную стимуляцию. </a:t>
            </a:r>
            <a:r>
              <a:rPr lang="ru-RU" sz="2800" b="1" u="sng" dirty="0">
                <a:solidFill>
                  <a:schemeClr val="tx2">
                    <a:lumMod val="75000"/>
                  </a:schemeClr>
                </a:solidFill>
              </a:rPr>
              <a:t>Они обладают высоким сродством </a:t>
            </a:r>
            <a:r>
              <a:rPr lang="ru-RU" sz="2800" b="1" u="sng" dirty="0" smtClean="0">
                <a:solidFill>
                  <a:schemeClr val="tx2">
                    <a:lumMod val="75000"/>
                  </a:schemeClr>
                </a:solidFill>
              </a:rPr>
              <a:t>к</a:t>
            </a: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800" b="1" u="sng" dirty="0" smtClean="0">
                <a:solidFill>
                  <a:schemeClr val="tx2">
                    <a:lumMod val="75000"/>
                  </a:schemeClr>
                </a:solidFill>
              </a:rPr>
              <a:t>антигенным </a:t>
            </a:r>
            <a:r>
              <a:rPr lang="ru-RU" sz="2800" b="1" u="sng" dirty="0">
                <a:solidFill>
                  <a:schemeClr val="tx2">
                    <a:lumMod val="75000"/>
                  </a:schemeClr>
                </a:solidFill>
              </a:rPr>
              <a:t>детерминантам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, которые вызывают их образование, и составляют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большинство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гамма-глобулинов 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крови.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89236" y="236502"/>
            <a:ext cx="8947929" cy="978568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2">
                    <a:lumMod val="90000"/>
                  </a:schemeClr>
                </a:solidFill>
              </a:rPr>
              <a:t>Иммуноглобулины</a:t>
            </a:r>
            <a:endParaRPr lang="ru-RU" sz="480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94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89235" y="-243331"/>
            <a:ext cx="8947929" cy="978568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2">
                    <a:lumMod val="90000"/>
                  </a:schemeClr>
                </a:solidFill>
              </a:rPr>
              <a:t>Иммуноглобулины</a:t>
            </a:r>
            <a:endParaRPr lang="ru-RU" sz="4800" dirty="0">
              <a:solidFill>
                <a:schemeClr val="tx2">
                  <a:lumMod val="9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39022" t="26007" r="38475" b="44950"/>
          <a:stretch/>
        </p:blipFill>
        <p:spPr>
          <a:xfrm>
            <a:off x="2697412" y="852932"/>
            <a:ext cx="6131574" cy="445158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755532" y="5630015"/>
            <a:ext cx="8257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Затененные</a:t>
            </a:r>
            <a:r>
              <a:rPr lang="en-US" dirty="0" smtClean="0"/>
              <a:t> </a:t>
            </a:r>
            <a:r>
              <a:rPr lang="ru-RU" dirty="0" smtClean="0"/>
              <a:t>участки</a:t>
            </a:r>
            <a:r>
              <a:rPr lang="en-US" dirty="0" smtClean="0"/>
              <a:t> </a:t>
            </a:r>
            <a:r>
              <a:rPr lang="ru-RU" dirty="0" smtClean="0"/>
              <a:t>показывают </a:t>
            </a:r>
            <a:r>
              <a:rPr lang="ru-RU" b="1" dirty="0"/>
              <a:t>вариабельные</a:t>
            </a:r>
            <a:r>
              <a:rPr lang="ru-RU" dirty="0"/>
              <a:t> (V) домены тяжелых (</a:t>
            </a:r>
            <a:r>
              <a:rPr lang="ru-RU" dirty="0" smtClean="0"/>
              <a:t>H)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легких (L) цепей. Не затененные </a:t>
            </a:r>
            <a:r>
              <a:rPr lang="ru-RU" dirty="0" smtClean="0"/>
              <a:t>участки</a:t>
            </a:r>
            <a:r>
              <a:rPr lang="en-US" dirty="0" smtClean="0"/>
              <a:t> </a:t>
            </a:r>
            <a:r>
              <a:rPr lang="ru-RU" dirty="0" smtClean="0"/>
              <a:t>показывают </a:t>
            </a:r>
            <a:r>
              <a:rPr lang="ru-RU" dirty="0"/>
              <a:t>константные (</a:t>
            </a:r>
            <a:r>
              <a:rPr lang="ru-RU" dirty="0" smtClean="0"/>
              <a:t>С)</a:t>
            </a:r>
            <a:r>
              <a:rPr lang="en-US" dirty="0" smtClean="0"/>
              <a:t> </a:t>
            </a:r>
            <a:r>
              <a:rPr lang="ru-RU" dirty="0" smtClean="0"/>
              <a:t>домены</a:t>
            </a:r>
            <a:r>
              <a:rPr lang="ru-RU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59240" y="2272419"/>
            <a:ext cx="995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2"/>
                </a:solidFill>
              </a:rPr>
              <a:t>Пап</a:t>
            </a:r>
          </a:p>
          <a:p>
            <a:r>
              <a:rPr lang="ru-RU" sz="1400" dirty="0" smtClean="0">
                <a:solidFill>
                  <a:schemeClr val="bg2"/>
                </a:solidFill>
              </a:rPr>
              <a:t>аин</a:t>
            </a:r>
            <a:endParaRPr lang="ru-RU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47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0761" y="2218100"/>
            <a:ext cx="89479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1) 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Тяжелые и легкие цепи. Каждый Ig имеет две тяжелые цепи (молекулярная масса</a:t>
            </a:r>
          </a:p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каждого 50,000 Д) и две легкие цепи (молекулярная масса каждого 23,000 Д</a:t>
            </a: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). Тяжелые цепи 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образуют ствол и часть участвует в образовании каждой ручки </a:t>
            </a: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Y. Легкие цепи лежат 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в ручках параллельно тяжелым цепям.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89236" y="236502"/>
            <a:ext cx="8947929" cy="978568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2">
                    <a:lumMod val="90000"/>
                  </a:schemeClr>
                </a:solidFill>
              </a:rPr>
              <a:t>Иммуноглобулины</a:t>
            </a:r>
            <a:endParaRPr lang="ru-RU" sz="480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7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89235" y="-243331"/>
            <a:ext cx="8947929" cy="978568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2">
                    <a:lumMod val="90000"/>
                  </a:schemeClr>
                </a:solidFill>
              </a:rPr>
              <a:t>Иммуноглобулины</a:t>
            </a:r>
            <a:endParaRPr lang="ru-RU" sz="4800" dirty="0">
              <a:solidFill>
                <a:schemeClr val="tx2">
                  <a:lumMod val="9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39022" t="26007" r="38475" b="44950"/>
          <a:stretch/>
        </p:blipFill>
        <p:spPr>
          <a:xfrm>
            <a:off x="2697412" y="852932"/>
            <a:ext cx="6131574" cy="4451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59240" y="2272419"/>
            <a:ext cx="995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2"/>
                </a:solidFill>
              </a:rPr>
              <a:t>Пап</a:t>
            </a:r>
          </a:p>
          <a:p>
            <a:r>
              <a:rPr lang="ru-RU" sz="1400" dirty="0" smtClean="0">
                <a:solidFill>
                  <a:schemeClr val="bg2"/>
                </a:solidFill>
              </a:rPr>
              <a:t>аин</a:t>
            </a:r>
            <a:endParaRPr lang="ru-RU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50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9814" y="1955549"/>
            <a:ext cx="89479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2)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Константные (постоянные) и вариабельные домены. Домены антител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- компактные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структуры, скрепленные дисульфидной связью. Каждая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цепь (тяжелая или легкая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) содержит область с постоянной структурой, которая незначительно меняется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от одного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Ig к другому, и участок с вариабельной структурой, который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определяет специфичность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связывания антител. Вариабельные домены занимают дистальные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части ручек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, в то время как постоянные участки находятся в стволе и проксимальной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части ручек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89236" y="236502"/>
            <a:ext cx="8947929" cy="978568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2">
                    <a:lumMod val="90000"/>
                  </a:schemeClr>
                </a:solidFill>
              </a:rPr>
              <a:t>Иммуноглобулины</a:t>
            </a:r>
            <a:endParaRPr lang="ru-RU" sz="480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77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ифель">
  <a:themeElements>
    <a:clrScheme name="Грифель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Грифель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ифел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F24FA0730A51A438CBE1B78E4430090" ma:contentTypeVersion="3" ma:contentTypeDescription="Создание документа." ma:contentTypeScope="" ma:versionID="b63bb8b914ab033d84a9ade5fcb6f8df">
  <xsd:schema xmlns:xsd="http://www.w3.org/2001/XMLSchema" xmlns:xs="http://www.w3.org/2001/XMLSchema" xmlns:p="http://schemas.microsoft.com/office/2006/metadata/properties" xmlns:ns2="f9a72e65-67d9-4ea2-b22e-124edafeddc1" targetNamespace="http://schemas.microsoft.com/office/2006/metadata/properties" ma:root="true" ma:fieldsID="783e9cfc44f835759adaee0222b005c7" ns2:_="">
    <xsd:import namespace="f9a72e65-67d9-4ea2-b22e-124edafedd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a72e65-67d9-4ea2-b22e-124edafedd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9DE592-F481-4E62-A433-838C6A0016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97BC83-E909-49AD-9789-F190C8DE8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a72e65-67d9-4ea2-b22e-124edafedd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180B37-5B6A-4BC2-AE8F-03C2F7E6FED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</TotalTime>
  <Words>1064</Words>
  <Application>Microsoft Office PowerPoint</Application>
  <PresentationFormat>Широкоэкранный</PresentationFormat>
  <Paragraphs>111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35</vt:i4>
      </vt:variant>
    </vt:vector>
  </HeadingPairs>
  <TitlesOfParts>
    <vt:vector size="45" baseType="lpstr">
      <vt:lpstr>Arial</vt:lpstr>
      <vt:lpstr>Arial</vt:lpstr>
      <vt:lpstr>Calibri</vt:lpstr>
      <vt:lpstr>Calibri Light</vt:lpstr>
      <vt:lpstr>Calisto MT</vt:lpstr>
      <vt:lpstr>Trebuchet MS</vt:lpstr>
      <vt:lpstr>Wingdings</vt:lpstr>
      <vt:lpstr>Wingdings 2</vt:lpstr>
      <vt:lpstr>Грифель</vt:lpstr>
      <vt:lpstr>Тема Office</vt:lpstr>
      <vt:lpstr>Иммуноглобулины  и  эффекты антител</vt:lpstr>
      <vt:lpstr>Что означает понятие «Иммуноглобулины»?</vt:lpstr>
      <vt:lpstr>Иммуноглобулины</vt:lpstr>
      <vt:lpstr>Иммуноглобулины</vt:lpstr>
      <vt:lpstr>Иммуноглобулины</vt:lpstr>
      <vt:lpstr>Иммуноглобулины</vt:lpstr>
      <vt:lpstr>Иммуноглобулины</vt:lpstr>
      <vt:lpstr>Иммуноглобулины</vt:lpstr>
      <vt:lpstr>Иммуноглобулины</vt:lpstr>
      <vt:lpstr>Иммуноглобулины</vt:lpstr>
      <vt:lpstr>Иммуноглобулины</vt:lpstr>
      <vt:lpstr>Иммуноглобулины</vt:lpstr>
      <vt:lpstr>Иммуноглобулины</vt:lpstr>
      <vt:lpstr>Иммуноглобулины</vt:lpstr>
      <vt:lpstr>Иммуноглобулин G </vt:lpstr>
      <vt:lpstr>Иммуноглобулин G </vt:lpstr>
      <vt:lpstr>Иммуноглобулины</vt:lpstr>
      <vt:lpstr>Иммуноглобулин E </vt:lpstr>
      <vt:lpstr>Иммуноглобулин E </vt:lpstr>
      <vt:lpstr>Иммуноглобулины</vt:lpstr>
      <vt:lpstr>Иммуноглобулин D </vt:lpstr>
      <vt:lpstr>Иммуноглобулины</vt:lpstr>
      <vt:lpstr>Иммуноглобулин A </vt:lpstr>
      <vt:lpstr>Иммуноглобулин A </vt:lpstr>
      <vt:lpstr>Иммуноглобулины</vt:lpstr>
      <vt:lpstr>Иммуноглобулин M </vt:lpstr>
      <vt:lpstr>Иммуноглобулины</vt:lpstr>
      <vt:lpstr>Механизмы иммуноглобулинов</vt:lpstr>
      <vt:lpstr>Механизмы иммуноглобулинов</vt:lpstr>
      <vt:lpstr>Механизмы иммуноглобулинов</vt:lpstr>
      <vt:lpstr>Презентация PowerPoint</vt:lpstr>
      <vt:lpstr>Презентация PowerPoint</vt:lpstr>
      <vt:lpstr>Вывод</vt:lpstr>
      <vt:lpstr>Использованная литература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Формирование рыночных отношений.  Рынок медицинских услуг и товаров, его основные элементы.  Формирование спроса и предложения на рынке услуг. Функции  рынка.</dc:title>
  <dc:creator>Калькулятор</dc:creator>
  <cp:lastModifiedBy>Владимир</cp:lastModifiedBy>
  <cp:revision>77</cp:revision>
  <dcterms:created xsi:type="dcterms:W3CDTF">2020-11-13T08:12:59Z</dcterms:created>
  <dcterms:modified xsi:type="dcterms:W3CDTF">2022-03-28T19:48:23Z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0x0101005F24FA0730A51A438CBE1B78E4430090</vt:lpwstr>
  </property>
</Properties>
</file>