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9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0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413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130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3306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5169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389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806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59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114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10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762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91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60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842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80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0A15C1-0804-4386-ADE7-9870C7A8DC70}" type="datetimeFigureOut">
              <a:rPr lang="hu-HU" smtClean="0"/>
              <a:t>2022.02.01.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E4C1D-5C2B-4F7B-86F6-5CB1FC3C96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7734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Chapter</a:t>
            </a:r>
            <a:r>
              <a:rPr lang="hu-HU" dirty="0" smtClean="0"/>
              <a:t> 6.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Tóth Dániel, Vágó Dániel, Vas Ferenc, Varga Szabolcs, Toók Balázs, Veres Nándor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78" y="1472746"/>
            <a:ext cx="4252788" cy="30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IP-cím</a:t>
            </a:r>
            <a:r>
              <a:rPr lang="hu-HU" dirty="0"/>
              <a:t> - A számítógépet azonosítja a hálózaton.</a:t>
            </a:r>
          </a:p>
          <a:p>
            <a:r>
              <a:rPr lang="hu-HU" b="1" dirty="0"/>
              <a:t>Alhálózati maszk</a:t>
            </a:r>
            <a:r>
              <a:rPr lang="hu-HU" dirty="0"/>
              <a:t> - Azt a hálózatot azonosítja, amelyhez ez az eszköz kapcsolódik.</a:t>
            </a:r>
          </a:p>
          <a:p>
            <a:r>
              <a:rPr lang="hu-HU" b="1" dirty="0"/>
              <a:t>Alapértelmezett átjáró</a:t>
            </a:r>
            <a:r>
              <a:rPr lang="hu-HU" dirty="0"/>
              <a:t> - Azt a forgalomirányítót azonosítja, amelyen keresztül az eszköz kapcsolódik az internethez vagy egy másik hálózathoz.</a:t>
            </a:r>
          </a:p>
          <a:p>
            <a:r>
              <a:rPr lang="hu-HU" b="1" dirty="0"/>
              <a:t>Opcionális értékek</a:t>
            </a:r>
            <a:r>
              <a:rPr lang="hu-HU" dirty="0"/>
              <a:t> - Ilyen például az elsődleges vagy másodlagos DNS-kiszolgáló címe.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453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címzés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egyes állomás kézzel történő beállítása helyett kihasználhatjuk a DHCP (</a:t>
            </a:r>
            <a:r>
              <a:rPr lang="hu-HU" dirty="0" err="1"/>
              <a:t>Dynamic</a:t>
            </a:r>
            <a:r>
              <a:rPr lang="hu-HU" dirty="0"/>
              <a:t> </a:t>
            </a:r>
            <a:r>
              <a:rPr lang="hu-HU" dirty="0" err="1"/>
              <a:t>Host</a:t>
            </a:r>
            <a:r>
              <a:rPr lang="hu-HU" dirty="0"/>
              <a:t> </a:t>
            </a:r>
            <a:r>
              <a:rPr lang="hu-HU" dirty="0" err="1"/>
              <a:t>Configuration</a:t>
            </a:r>
            <a:r>
              <a:rPr lang="hu-HU" dirty="0"/>
              <a:t> </a:t>
            </a:r>
            <a:r>
              <a:rPr lang="hu-HU" dirty="0" err="1"/>
              <a:t>Protocol</a:t>
            </a:r>
            <a:r>
              <a:rPr lang="hu-HU" dirty="0"/>
              <a:t>, dinamikus állomáskonfiguráló protokoll) nyújtotta előnyöket. A DHCP-kiszolgáló automatikusan osztja ki az IP-címeket, ami jelentősen leegyszerűsíti a címzési folyamatot. Az IP-címzés paramétereinek automatikus konfigurálása csökkenti az ismétlődő vagy hibás IP-címek kiosztásának lehetőségét.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0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DHCP-kiszolgáló a következő IPv4-címzéssel kapcsolatos információkat szolgáltathatja az állomások számára:</a:t>
            </a:r>
          </a:p>
          <a:p>
            <a:r>
              <a:rPr lang="hu-HU" dirty="0"/>
              <a:t>IPv4-cím</a:t>
            </a:r>
          </a:p>
          <a:p>
            <a:r>
              <a:rPr lang="hu-HU" dirty="0"/>
              <a:t>Alhálózati maszk</a:t>
            </a:r>
          </a:p>
          <a:p>
            <a:r>
              <a:rPr lang="hu-HU" dirty="0"/>
              <a:t>Alapértelmezett átjáró</a:t>
            </a:r>
          </a:p>
          <a:p>
            <a:r>
              <a:rPr lang="hu-HU" dirty="0"/>
              <a:t>Opcionális értékek, például egy DNS-kiszolgáló címe.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999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IPv4 és IPv6 link-local címek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IPv4 és IPv6 link-local (adatkapcsolati szinten helyi) címeket arra használja egy eszköz, hogy a vele azonos hálózathoz csatlakozó és egyező IP-tartományban lévő másik eszközökkel kommunikáljon.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742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IPv4-eszköz akkor használja a link-local címet, ha nem képes egyedi IPv4-címhez jutni.</a:t>
            </a:r>
          </a:p>
          <a:p>
            <a:r>
              <a:rPr lang="hu-HU" dirty="0"/>
              <a:t>Egy IPv6-eszköznek minden esetben rendelkeznie kell egy dinamikusan vagy kézzel beállított IPv6 link-local címmel.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205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IPv4 link-local cím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Windows számítógépünk nem tud kapcsolatba lépni a DHCP-kiszolgálóval és nem jut IP-címhez, akkor a Windows automatikusan kioszt neki egy automatikus privát </a:t>
            </a:r>
            <a:r>
              <a:rPr lang="hu-HU" dirty="0" smtClean="0"/>
              <a:t>IP-címet. </a:t>
            </a:r>
            <a:r>
              <a:rPr lang="hu-HU" dirty="0"/>
              <a:t>Ez a link-local cím a 169.254.0.0 és 169.254.255.255 közötti tartományban található.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6420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IPv6 link-local cím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IPv4-gyel ellentétben minden IPv6-képes eszköznek rendelkeznie kell link-local címmel. A link-local címek az fe80::/10 - </a:t>
            </a:r>
            <a:r>
              <a:rPr lang="hu-HU" dirty="0" err="1"/>
              <a:t>febf</a:t>
            </a:r>
            <a:r>
              <a:rPr lang="hu-HU" dirty="0"/>
              <a:t>::/10 tartományban találhatók.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798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Hálózattervezés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Hálózati összetevők</a:t>
            </a:r>
            <a:r>
              <a:rPr lang="hu-HU" dirty="0"/>
              <a:t> – Beleértve a vezetékes és vezeték nélküli hálózati kártyákat (NIC) és a hálózati eszközöket, mint például a kapcsolók, vezeték nélküli hozzáférési pontok (AP), forgalomirányítók, többfunkciós és egyéb eszközök.</a:t>
            </a:r>
          </a:p>
          <a:p>
            <a:r>
              <a:rPr lang="hu-HU" b="1" dirty="0"/>
              <a:t>Hálózattervezés</a:t>
            </a:r>
            <a:r>
              <a:rPr lang="hu-HU" dirty="0"/>
              <a:t> – Magában foglalja, hogy az üzleti igények támogatása érdekében ismerjük a hálózatok kapcsolódási módját. Például, egy kisvállalkozás igényei jelentős mértékben eltérnek a nagyvállalati igényektől.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943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kártya telepítése és frissítése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asztali eszközökbe szánt vezeték nélküli hálózati interfészek közvetlenül a kártya hátuljára szerelt vagy kábellel csatlakoztatható antennával rendelkeznek, amelyeket a legjobb jelvétel eléréséhez </a:t>
            </a:r>
            <a:r>
              <a:rPr lang="hu-HU" dirty="0" err="1"/>
              <a:t>pozicionálni</a:t>
            </a:r>
            <a:r>
              <a:rPr lang="hu-HU" dirty="0"/>
              <a:t> is lehet.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397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Időnként a gyártó új illesztőprogramot tesz elérhetővé a hálózati kártyához. Az új illesztőprogram javíthatja a hálózati kártya működését, de az is elképzelhető, hogy az operációs rendszerrel való kompatibilitás miatt van szükség rá</a:t>
            </a:r>
            <a:r>
              <a:rPr lang="hu-HU" dirty="0" smtClean="0"/>
              <a:t>.</a:t>
            </a:r>
            <a:r>
              <a:rPr lang="hu-HU" dirty="0"/>
              <a:t> Egy új illesztőprogram telepítésekor kapcsoljuk ki a vírusvédelmet, hogy a megfelelő telepítés biztosítva legyen.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019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 és IP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ujjlenyomat és a lakcím két módja annak, hogy azonosítsuk magunkat és a helyzetünket. Az ujjlenyomatunk általában nem változik</a:t>
            </a:r>
            <a:r>
              <a:rPr lang="hu-HU" dirty="0" smtClean="0"/>
              <a:t>.</a:t>
            </a:r>
            <a:r>
              <a:rPr lang="hu-HU" dirty="0"/>
              <a:t> A lakcímünk különbözik ettől. Ez a tartózkodási helyünkre utal</a:t>
            </a:r>
            <a:r>
              <a:rPr lang="hu-HU" dirty="0" smtClean="0"/>
              <a:t>.</a:t>
            </a:r>
            <a:r>
              <a:rPr lang="hu-HU" dirty="0"/>
              <a:t>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82" y="3267074"/>
            <a:ext cx="5334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kártya beállítása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Windows számítógépek számára a dinamikus IP-címzés az alapértelmezett beállítás. Miután fizikailag a hálózatra csatlakoztattunk egy Windows számítógépet, az automatikusan elküld egy IPv4-címre vonatkozó kérést a DHCP- kiszolgálóhoz. Amennyiben a DHC-kiszolgáló elérhető, a számítógép üzenetet kap, benne az IPv4-címzési információkkal.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556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ICPM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ICMP-t (Internet </a:t>
            </a:r>
            <a:r>
              <a:rPr lang="hu-HU" dirty="0" err="1"/>
              <a:t>Control</a:t>
            </a:r>
            <a:r>
              <a:rPr lang="hu-HU" dirty="0"/>
              <a:t>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Protocol</a:t>
            </a:r>
            <a:r>
              <a:rPr lang="hu-HU" dirty="0"/>
              <a:t>) vezérlő és hibaüzenetek továbbítására használják a hálózaton lévő eszközök.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9101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eszközök csatlakoztatása az internethez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1. lépés: </a:t>
            </a:r>
            <a:r>
              <a:rPr lang="hu-HU" b="1" dirty="0" smtClean="0"/>
              <a:t>Csatl</a:t>
            </a:r>
            <a:r>
              <a:rPr lang="hu-HU" b="1" dirty="0"/>
              <a:t>akoztassunk egy hálózati kábelt az eszközhöz.</a:t>
            </a:r>
            <a:endParaRPr lang="hu-HU" b="1" dirty="0" smtClean="0"/>
          </a:p>
          <a:p>
            <a:r>
              <a:rPr lang="hu-HU" b="1" dirty="0"/>
              <a:t>2. lépés: Csatlakoztassuk az eszközt egy </a:t>
            </a:r>
            <a:r>
              <a:rPr lang="hu-HU" b="1" dirty="0" err="1"/>
              <a:t>kapcsolóporthoz</a:t>
            </a:r>
            <a:r>
              <a:rPr lang="hu-HU" b="1" dirty="0" smtClean="0"/>
              <a:t>.</a:t>
            </a:r>
          </a:p>
          <a:p>
            <a:r>
              <a:rPr lang="hu-HU" b="1" dirty="0"/>
              <a:t>3. lépés: Csatlakoztassunk egy hálózati kábelt a vezeték nélküli forgalomirányító internet </a:t>
            </a:r>
            <a:r>
              <a:rPr lang="hu-HU" b="1" dirty="0" err="1"/>
              <a:t>portjába</a:t>
            </a:r>
            <a:r>
              <a:rPr lang="hu-HU" b="1" dirty="0" smtClean="0"/>
              <a:t>.</a:t>
            </a:r>
          </a:p>
          <a:p>
            <a:r>
              <a:rPr lang="hu-HU" b="1" dirty="0" smtClean="0"/>
              <a:t>4. </a:t>
            </a:r>
            <a:r>
              <a:rPr lang="hu-HU" b="1" dirty="0"/>
              <a:t>lépés: Csatlakoztassuk a vezeték nélküli forgalomirányítót a modemhez</a:t>
            </a:r>
            <a:r>
              <a:rPr lang="hu-HU" b="1" dirty="0" smtClean="0"/>
              <a:t>.</a:t>
            </a:r>
          </a:p>
          <a:p>
            <a:r>
              <a:rPr lang="hu-HU" b="1" dirty="0"/>
              <a:t>5. lépés: Csatlakozzunk a szolgáltató hálózatához</a:t>
            </a:r>
            <a:r>
              <a:rPr lang="hu-HU" b="1" dirty="0" smtClean="0"/>
              <a:t>.</a:t>
            </a:r>
          </a:p>
          <a:p>
            <a:r>
              <a:rPr lang="hu-HU" b="1" dirty="0"/>
              <a:t>6. lépés: Kapcsoljuk be az összes eszközt és ellenőrizzük a fizikai kapcsolataikat.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7977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</a:t>
            </a:r>
            <a:r>
              <a:rPr lang="hu-HU" dirty="0" err="1"/>
              <a:t>mesh</a:t>
            </a:r>
            <a:r>
              <a:rPr lang="hu-HU" dirty="0"/>
              <a:t> hálózat beállítása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kisvállalati vagy otthoni hálózatban egyetlen vezeték nélküli forgalomirányító is képes vezeték nélküli hozzáférést biztosítani az összes felhasználó számára. Ha viszont ki akarjuk terjeszteni a hatósugarat </a:t>
            </a:r>
            <a:r>
              <a:rPr lang="hu-HU" dirty="0" err="1"/>
              <a:t>beltéren</a:t>
            </a:r>
            <a:r>
              <a:rPr lang="hu-HU" dirty="0"/>
              <a:t> körülbelül 45 méter, </a:t>
            </a:r>
            <a:r>
              <a:rPr lang="hu-HU" dirty="0" err="1"/>
              <a:t>kültéren</a:t>
            </a:r>
            <a:r>
              <a:rPr lang="hu-HU" dirty="0"/>
              <a:t> pedig 90 méter fölé, akkor további vezeték nélküli hozzáférési pontokkal bővíthetjük a hálózatot.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7236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IPv4-címfordítás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vezeték nélküli </a:t>
            </a:r>
            <a:r>
              <a:rPr lang="hu-HU" dirty="0" smtClean="0"/>
              <a:t>forgalomirányítóban megtekinthetjük </a:t>
            </a:r>
            <a:r>
              <a:rPr lang="hu-HU" dirty="0"/>
              <a:t>azon IPv4-címzési információkat, amelyeket a forgalomirányító használ az internetre történő adatküldéshez.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2342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Szolgáltatásminőség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QoS</a:t>
            </a:r>
            <a:r>
              <a:rPr lang="hu-HU" dirty="0"/>
              <a:t> beállításával biztosíthatjuk, hogy bizonyos forgalomtípusok, mint például a hang és a videó, magasabb prioritással rendelkezzenek a nem időérzékeny forgalomhoz, például az elektronikus levelezéshez és a webböngészéshez képest. Bizonyos vezeték nélküli forgalomirányítókon a forgalmat meghatározott portok alapján lehet rangsorolni.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6092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UPnP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UPnP</a:t>
            </a:r>
            <a:r>
              <a:rPr lang="hu-HU" dirty="0"/>
              <a:t> (</a:t>
            </a:r>
            <a:r>
              <a:rPr lang="hu-HU" dirty="0" err="1"/>
              <a:t>Universal</a:t>
            </a:r>
            <a:r>
              <a:rPr lang="hu-HU" dirty="0"/>
              <a:t> </a:t>
            </a:r>
            <a:r>
              <a:rPr lang="hu-HU" dirty="0" err="1"/>
              <a:t>Plug</a:t>
            </a:r>
            <a:r>
              <a:rPr lang="hu-HU" dirty="0"/>
              <a:t> and Play) egy olyan protokoll, amely lehetővé teszi az eszközök számára, hogy felhasználói beavatkozás vagy konfiguráció nélkül dinamikusan felvegyék magukat a hálózatba.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788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DMZ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demilitarizált zóna (DMZ) egy olyan hálózat, amely szolgáltatásokat nyújt egy nem megbízható hálózat részére. Egy e-mail-, web- vagy FTP-szervert gyakran helyeznek a DMZ-be, hogy a szerverre irányuló forgalom ne a belső hálózatra érkezzen.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4938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Porttovábbítás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hardveres tűzfalak használhatók TCP és UDP portok blokkolására, így megakadályozható a jogosulatlan hozzáférés egy helyi hálózatba bemenő és kijövő irányban. </a:t>
            </a:r>
            <a:r>
              <a:rPr lang="hu-HU" dirty="0" smtClean="0"/>
              <a:t>A </a:t>
            </a:r>
            <a:r>
              <a:rPr lang="hu-HU" dirty="0" err="1"/>
              <a:t>porttovábbítás</a:t>
            </a:r>
            <a:r>
              <a:rPr lang="hu-HU" dirty="0"/>
              <a:t> (port </a:t>
            </a:r>
            <a:r>
              <a:rPr lang="hu-HU" dirty="0" err="1"/>
              <a:t>forwarding</a:t>
            </a:r>
            <a:r>
              <a:rPr lang="hu-HU" dirty="0"/>
              <a:t>) egy szabály alapú módszer a különböző hálózatokon lévő eszközök közötti forgalom engedélyezéséhez.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5390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a forgalom eléri a forgalomirányítót, az meghatározza, hogy a forgalmat továbbítani kell-e egy adott készülékre a csomagokban látott </a:t>
            </a:r>
            <a:r>
              <a:rPr lang="hu-HU" dirty="0" err="1"/>
              <a:t>portszám</a:t>
            </a:r>
            <a:r>
              <a:rPr lang="hu-HU" dirty="0"/>
              <a:t> alapján. A </a:t>
            </a:r>
            <a:r>
              <a:rPr lang="hu-HU" dirty="0" err="1"/>
              <a:t>portszámok</a:t>
            </a:r>
            <a:r>
              <a:rPr lang="hu-HU" dirty="0"/>
              <a:t> speciális szolgáltatásokhoz kötődnek, mint például FTP, HTTP, HTTPS és POP3. A szabályok meghatározzák, hogy mely forgalmat küldjük a LAN-ra.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744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MAC-címet a gyártó 'égeti bele' az Ethernet vagy vezeték nélküli hálózati kártyába (NIC). A cím az eszközzel együtt marad, függetlenül </a:t>
            </a:r>
            <a:r>
              <a:rPr lang="hu-HU" dirty="0" err="1" smtClean="0"/>
              <a:t>at</a:t>
            </a:r>
            <a:r>
              <a:rPr lang="hu-HU" dirty="0" err="1"/>
              <a:t>Az</a:t>
            </a:r>
            <a:r>
              <a:rPr lang="hu-HU" dirty="0"/>
              <a:t> IP-címzést a hálózati rendszergazdák állítják be </a:t>
            </a:r>
            <a:r>
              <a:rPr lang="hu-HU" dirty="0" err="1"/>
              <a:t>hálózatbeli</a:t>
            </a:r>
            <a:r>
              <a:rPr lang="hu-HU" dirty="0"/>
              <a:t> elhelyezkedés alapján. Amikor az eszköz az egyik hálózatból átkerül egy másikba, az IP-címe valószínűleg meg fog változni. Az IP-cím 4-es verziója (IPv4) 32 bites, és pontozott decimális formában ábrázoljuk. Az IP-cím 6-os verziója (IPv6) 128 bites, és hexadecimális formában </a:t>
            </a:r>
            <a:r>
              <a:rPr lang="hu-HU" dirty="0" err="1"/>
              <a:t>ábrázoljuk</a:t>
            </a:r>
            <a:r>
              <a:rPr lang="hu-HU" dirty="0" err="1" smtClean="0"/>
              <a:t>tól</a:t>
            </a:r>
            <a:r>
              <a:rPr lang="hu-HU" dirty="0"/>
              <a:t>, melyik hálózathoz csatlakoztatjuk.</a:t>
            </a:r>
          </a:p>
        </p:txBody>
      </p:sp>
    </p:spTree>
    <p:extLst>
      <p:ext uri="{BB962C8B-B14F-4D97-AF65-F5344CB8AC3E}">
        <p14:creationId xmlns:p14="http://schemas.microsoft.com/office/powerpoint/2010/main" val="17875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MAC-cím szűrés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MAC-cím szűrés pontosan meghatározza, mely eszközök MAC-címe van engedélyezve vagy tiltva a hálózati adattovábbítás során.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8110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Feketelista és fehérlista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fehér- és feketelisták meghatározzák azokat az IP-címeket, amelyek engedélyezve vagy tiltva vannak a hálózatunkban. A MAC-cím szűréshez hasonlóan, kézzel megadhatjuk azokat az IP-címeket, amelyek bejutását engedélyezzük vagy tiltjuk a hálózatunkba.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1947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IoT</a:t>
            </a:r>
            <a:r>
              <a:rPr lang="hu-HU" dirty="0"/>
              <a:t>-eszközök a </a:t>
            </a:r>
            <a:r>
              <a:rPr lang="hu-HU" dirty="0" err="1"/>
              <a:t>Packet</a:t>
            </a:r>
            <a:r>
              <a:rPr lang="hu-HU" dirty="0"/>
              <a:t> </a:t>
            </a:r>
            <a:r>
              <a:rPr lang="hu-HU" dirty="0" err="1"/>
              <a:t>Tracerben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/>
              <a:t>IoT</a:t>
            </a:r>
            <a:r>
              <a:rPr lang="hu-HU" dirty="0"/>
              <a:t>-piac jelenleg még gyerekcipőben jár, nincsenek általánosan elfogadott szabványok az </a:t>
            </a:r>
            <a:r>
              <a:rPr lang="hu-HU" dirty="0" err="1"/>
              <a:t>IoT</a:t>
            </a:r>
            <a:r>
              <a:rPr lang="hu-HU" dirty="0"/>
              <a:t>-eszközök telepítésére és konfigurálására vonatkozóan. Az </a:t>
            </a:r>
            <a:r>
              <a:rPr lang="hu-HU" dirty="0" err="1"/>
              <a:t>IoT</a:t>
            </a:r>
            <a:r>
              <a:rPr lang="hu-HU" dirty="0"/>
              <a:t>-eszközök beállítása rendkívül eszközfüggő. A beállítási útmutatónak a gyártó dokumentációjában vagy weboldalán nézhetünk utána.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8580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probléma azonosítása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hálózati hibák lehetnek egészen egyszerűek vagy nagyon összetettek is, és származhatnak különböző hardveres, szoftveres vagy konfigurációs problémák valamilyen kombinációjából. Szakemberként a hibák megállapításakor kövessünk mindig egy logikus és következetes eljárást, melynek során lépésről lépésre, egyszerre csak egy problémát hárítunk el.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6165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lehetséges okok meghatározása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Miután beszéltünk az ügyféllel, meghatározhatjuk a probléma lehetséges okait. Az ábrán a hálózati problémák néhány tipikus oka látható.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7856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elmélet tesztelése a hiba okának meghatározásához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Miután felállítottunk néhány elméletet arról, hogy mi lehet a hiba, teszteljük le az elméleteket a probléma okának meghatározása végett! Az elmélet megerősítését követően, meg kell határozni a probléma megoldásának lépéseit. Az ábrán típusmegoldások felsorolását láthatjuk, amelyeket felhasználhatunk a probléma pontos okának meghatározásához, sőt el is háríthatjuk a hibát. Ha egy gyors eljárás megoldja a problémát, akkor utána a rendszer teljes működőképességét is ellenőrizhetjük. Ha nem járunk sikerrel, akkor további vizsgálatokra van szükség a probléma valódi okának megtalálásához.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6046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probléma, a megoldási lépések és az eredmények </a:t>
            </a:r>
            <a:r>
              <a:rPr lang="hu-HU" dirty="0" smtClean="0"/>
              <a:t>dokumentálása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hibaelhárítás utolsó szakasza a feltárt okok, az elvégzett tevékenységek és a következmények dokumentálása az ábra szerint.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3127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Hálózatok a gyakorlatban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Ebben a fejezetben megismerkedtünk a hálózati kártyák beállításaival, eszközök vezeték nélküli forgalomirányítóhoz történő csatlakoztatásával és a vezeték nélküli forgalomirányító hálózati kapcsolatának beállításaival. Tanultunk a tűzfalakról, </a:t>
            </a:r>
            <a:r>
              <a:rPr lang="hu-HU" dirty="0" err="1"/>
              <a:t>IoT</a:t>
            </a:r>
            <a:r>
              <a:rPr lang="hu-HU" dirty="0"/>
              <a:t>-eszközökről és a hálózati hibaelhárításról. Megismertük az Ethernet helyi hálózathoz csatlakozó eszközöket azonosító 48 bites MAC-címeket, valamint az IP-címek két típusát, az IPv4-et és az IPv6-ot. Az IPv4-címek 32 bitesek és pontozott decimális formában vannak leírva, míg az IPv6-címek 128 bit hosszúak és hexadecimális formátumot használnak.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282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Címek megjelenítése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Napjainkban a számítógépek valószínűleg IPv4- és IPv6-címmel is </a:t>
            </a:r>
            <a:r>
              <a:rPr lang="hu-HU" dirty="0" smtClean="0"/>
              <a:t>rendelkeznek. </a:t>
            </a:r>
            <a:r>
              <a:rPr lang="hu-HU" dirty="0"/>
              <a:t>Már az 1990-es évek elején felmerült az IPv4-címek elfogyásának problémája. Az IETF (Internet </a:t>
            </a:r>
            <a:r>
              <a:rPr lang="hu-HU" dirty="0" err="1"/>
              <a:t>Engineering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Force</a:t>
            </a:r>
            <a:r>
              <a:rPr lang="hu-HU" dirty="0"/>
              <a:t>, Internet Mérnöki Munkacsoport) elkezdte kutatni a megoldást. Ez vezetett az IPv6 kifejlesztéséhez. Napjainkban az IPv6 az IPv4 mellett működik, és lassan kezdi felváltani.</a:t>
            </a:r>
          </a:p>
        </p:txBody>
      </p:sp>
    </p:spTree>
    <p:extLst>
      <p:ext uri="{BB962C8B-B14F-4D97-AF65-F5344CB8AC3E}">
        <p14:creationId xmlns:p14="http://schemas.microsoft.com/office/powerpoint/2010/main" val="41941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IPv4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kézzel állítjuk be egy eszközön az IPv4-címet, pontozott decimális formában adjuk meg </a:t>
            </a:r>
            <a:r>
              <a:rPr lang="hu-HU" dirty="0" smtClean="0"/>
              <a:t>azt. </a:t>
            </a:r>
            <a:r>
              <a:rPr lang="hu-HU" dirty="0"/>
              <a:t>Oktettnek nevezzük az egyes elválasztott számokat, mivel azok 8 bitet jelenítenek meg. Ezért a 32 bites 192.168.200.8 cím négy oktettből áll.</a:t>
            </a:r>
          </a:p>
        </p:txBody>
      </p:sp>
    </p:spTree>
    <p:extLst>
      <p:ext uri="{BB962C8B-B14F-4D97-AF65-F5344CB8AC3E}">
        <p14:creationId xmlns:p14="http://schemas.microsoft.com/office/powerpoint/2010/main" val="33729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IPv4-cím két részre tagolható. Az első rész a hálózatot azonosítja. A második rész pedig a hálózaton belül az állomást. Az alhálózati maszkot arra használja az állomás, hogy meghatározza a hálózatot. Az 1. ábrán lévő számítógép például a 255.255.255.0 alhálózati maszkot használja annak meghatározására, hogy a 192.168.200.8 IPv4-cím a 192.168.200.0 hálózathoz tartozik.</a:t>
            </a:r>
          </a:p>
        </p:txBody>
      </p:sp>
    </p:spTree>
    <p:extLst>
      <p:ext uri="{BB962C8B-B14F-4D97-AF65-F5344CB8AC3E}">
        <p14:creationId xmlns:p14="http://schemas.microsoft.com/office/powerpoint/2010/main" val="6152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IPv6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IPv6 esetében megoldódott az IPv4-címtartomány méretének korlátozottsága. A 32 bites IPv4-címtér megközelítőleg 4.294.967.296 egyedi címet tartalmaz. A 128 bites IPv6-címtartomány 340.282.366.920.938.463.463.374.607.431.768.211.456, vagyis 340 </a:t>
            </a:r>
            <a:r>
              <a:rPr lang="hu-HU" dirty="0" err="1"/>
              <a:t>szextillió</a:t>
            </a:r>
            <a:r>
              <a:rPr lang="hu-HU" dirty="0"/>
              <a:t> címet tartalmaz</a:t>
            </a:r>
            <a:r>
              <a:rPr lang="hu-HU" dirty="0" smtClean="0"/>
              <a:t>.</a:t>
            </a:r>
            <a:r>
              <a:rPr lang="hu-HU" dirty="0"/>
              <a:t> Az IPv6-címnek mind a 128 bitje hexadecimális értékek sorozataként van felírva, a betűk csupa kisbetűvel írva.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76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Első </a:t>
            </a:r>
            <a:r>
              <a:rPr lang="hu-HU" b="1" dirty="0"/>
              <a:t>szabály - A vezető nullák elhagyása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Az első szabály az IPv6-címek rövidítésére, hogy a 16 bites részek vezető nulláit elhagyhatjuk. Az 1. ábrán például:</a:t>
            </a:r>
          </a:p>
          <a:p>
            <a:r>
              <a:rPr lang="hu-HU" dirty="0"/>
              <a:t>Az első IPv6-címben található </a:t>
            </a:r>
            <a:r>
              <a:rPr lang="hu-HU" b="1" dirty="0"/>
              <a:t>0db8</a:t>
            </a:r>
            <a:r>
              <a:rPr lang="hu-HU" dirty="0"/>
              <a:t> átírható </a:t>
            </a:r>
            <a:r>
              <a:rPr lang="hu-HU" b="1" dirty="0"/>
              <a:t>db8</a:t>
            </a:r>
            <a:r>
              <a:rPr lang="hu-HU" dirty="0"/>
              <a:t> alakba.</a:t>
            </a:r>
          </a:p>
          <a:p>
            <a:r>
              <a:rPr lang="hu-HU" dirty="0"/>
              <a:t>A második IPv6-címben található </a:t>
            </a:r>
            <a:r>
              <a:rPr lang="hu-HU" b="1" dirty="0"/>
              <a:t>0123</a:t>
            </a:r>
            <a:r>
              <a:rPr lang="hu-HU" dirty="0"/>
              <a:t> átírható </a:t>
            </a:r>
            <a:r>
              <a:rPr lang="hu-HU" b="1" dirty="0"/>
              <a:t>123</a:t>
            </a:r>
            <a:r>
              <a:rPr lang="hu-HU" dirty="0"/>
              <a:t> alakba.</a:t>
            </a:r>
          </a:p>
          <a:p>
            <a:r>
              <a:rPr lang="hu-HU" dirty="0"/>
              <a:t>A harmadik IPv6-címben található </a:t>
            </a:r>
            <a:r>
              <a:rPr lang="hu-HU" b="1" dirty="0"/>
              <a:t>0001</a:t>
            </a:r>
            <a:r>
              <a:rPr lang="hu-HU" dirty="0"/>
              <a:t> átírható </a:t>
            </a:r>
            <a:r>
              <a:rPr lang="hu-HU" b="1" dirty="0"/>
              <a:t>1</a:t>
            </a:r>
            <a:r>
              <a:rPr lang="hu-HU" dirty="0"/>
              <a:t> alakba.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899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Statikus címzés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Kis méretű hálózatban az eszközök megfelelő IP-címét kézzel is beállíthatjuk. Az azonos hálózatban található állomások mindegyikének egyedi IP-cím beállítása szükséges.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0307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1713</Words>
  <Application>Microsoft Office PowerPoint</Application>
  <PresentationFormat>Szélesvásznú</PresentationFormat>
  <Paragraphs>84</Paragraphs>
  <Slides>37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41" baseType="lpstr">
      <vt:lpstr>Arial</vt:lpstr>
      <vt:lpstr>Century Gothic</vt:lpstr>
      <vt:lpstr>Wingdings 3</vt:lpstr>
      <vt:lpstr>Ion</vt:lpstr>
      <vt:lpstr>Chapter 6.</vt:lpstr>
      <vt:lpstr>MAC és IP  </vt:lpstr>
      <vt:lpstr>PowerPoint-bemutató</vt:lpstr>
      <vt:lpstr>Címek megjelenítése</vt:lpstr>
      <vt:lpstr>IPv4</vt:lpstr>
      <vt:lpstr>PowerPoint-bemutató</vt:lpstr>
      <vt:lpstr>IPv6</vt:lpstr>
      <vt:lpstr>PowerPoint-bemutató</vt:lpstr>
      <vt:lpstr>Statikus címzés  </vt:lpstr>
      <vt:lpstr>PowerPoint-bemutató</vt:lpstr>
      <vt:lpstr>Dinamikus címzés </vt:lpstr>
      <vt:lpstr>PowerPoint-bemutató</vt:lpstr>
      <vt:lpstr>IPv4 és IPv6 link-local címek </vt:lpstr>
      <vt:lpstr>PowerPoint-bemutató</vt:lpstr>
      <vt:lpstr>IPv4 link-local cím</vt:lpstr>
      <vt:lpstr>IPv6 link-local cím</vt:lpstr>
      <vt:lpstr>Hálózattervezés </vt:lpstr>
      <vt:lpstr>Hálózati kártya telepítése és frissítése</vt:lpstr>
      <vt:lpstr>PowerPoint-bemutató</vt:lpstr>
      <vt:lpstr>Hálózati kártya beállítása  </vt:lpstr>
      <vt:lpstr>ICPM</vt:lpstr>
      <vt:lpstr>Vezetékes eszközök csatlakoztatása az internethez </vt:lpstr>
      <vt:lpstr>Vezeték nélküli mesh hálózat beállítása </vt:lpstr>
      <vt:lpstr>IPv4-címfordítás </vt:lpstr>
      <vt:lpstr>Szolgáltatásminőség </vt:lpstr>
      <vt:lpstr>UPnP</vt:lpstr>
      <vt:lpstr>DMZ</vt:lpstr>
      <vt:lpstr>Porttovábbítás </vt:lpstr>
      <vt:lpstr>PowerPoint-bemutató</vt:lpstr>
      <vt:lpstr>MAC-cím szűrés </vt:lpstr>
      <vt:lpstr>Feketelista és fehérlista </vt:lpstr>
      <vt:lpstr>IoT-eszközök a Packet Tracerben </vt:lpstr>
      <vt:lpstr>A probléma azonosítása </vt:lpstr>
      <vt:lpstr>A lehetséges okok meghatározása </vt:lpstr>
      <vt:lpstr>Az elmélet tesztelése a hiba okának meghatározásához </vt:lpstr>
      <vt:lpstr>A probléma, a megoldási lépések és az eredmények dokumentálása</vt:lpstr>
      <vt:lpstr>Hálózatok a gyakorlatban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Cseptür 6</dc:title>
  <dc:creator>felhasznalo</dc:creator>
  <cp:lastModifiedBy>tanulo</cp:lastModifiedBy>
  <cp:revision>8</cp:revision>
  <dcterms:created xsi:type="dcterms:W3CDTF">2022-02-01T08:19:22Z</dcterms:created>
  <dcterms:modified xsi:type="dcterms:W3CDTF">2022-02-01T10:24:38Z</dcterms:modified>
</cp:coreProperties>
</file>