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87E46-9900-4C15-AAD4-01321E3C4311}" v="19" dt="2025-01-06T04:24:44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46C1-1652-C7B6-5859-1893E9727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8EE3C4-310B-42DD-E6C0-4E89728A7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64F6-75F9-7863-6499-20F5124B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88568-8DCB-54AB-7600-6D4FB867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3A3B-8E20-F17F-8037-9FBE8701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225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9337-901B-6B4D-424F-3002BF7A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9A9BC-C901-D050-F2FE-ADA03F85F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2DA8-7D34-49A3-9E7E-54722421F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49C91-46BB-B639-9FDB-D329FF57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FEBE4-838C-BD6B-9B8E-5E30A734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0D4E3-2EA3-52A2-F6DF-9CC3B2FE9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41B24-DF3C-AC78-6097-B2C2BFC76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03590-8E69-4B45-AF91-7644A9E8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0E554-8E62-3B40-B068-C5FBAA0A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0E430-E267-6C2F-AD32-8E6B55CB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337D-09A4-04A0-9B3E-85CB86F0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A7944-94CD-BE18-2B6F-6C3400C4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9E416-F9B6-262B-47DF-D060C637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38E2-318C-969B-99C8-26910FE8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2D74A-1F88-2E99-887C-51D011A0B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8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24E1-D3C6-F267-E700-68E0A49C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7E93-8E98-D654-16B6-8C34F52F1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43B3E-AEAD-27DA-67D3-FA045BF3A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62D6C-3F0D-F5E2-280C-F4071A9D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A7E52-DF9A-4B38-B578-76BD272C6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49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7056-6343-1077-F853-C94A7496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14B6-E54B-4613-819F-F5A3081288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84837-E432-9E99-6A87-582C17E89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91BE-9A64-3B34-B06F-ADB6A8B3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28C34-5EDB-F9DF-E516-B099E11A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1908B-90A6-2C4E-4A3B-4B0809B7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130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3896-1AAC-7BA6-8626-558CBB193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EF44-03DE-5E51-5F5E-0F195B909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60B61-90E0-FD4F-8BDD-5D5DD7A39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34349-0095-7309-B93F-94A2674B3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519CFD-BF99-CD91-95F7-9C4EA52BC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43C7B-9D9F-5F54-11DA-C9C0F634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AC47A3-6ADF-4320-36C5-E80320FB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2D696-F64F-3E14-FFB6-AAF808A7F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33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FB68-0C67-4506-07A6-80A4F16A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A446F9-1D57-C9D0-316F-43967A833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0BEBC-F180-D916-3A77-488C0C71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4E035-5D97-7E02-DA90-650954EE6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1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08240-470C-71C8-8F48-1C144E17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5D7D0-1250-ACD8-E349-BD5585371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DC4AD-A4BD-C471-6FC5-D4C0A591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97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C13F-1D91-E425-8E26-803D9B74D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D022-B616-B273-195A-6CD208D6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D3B00-7F00-56DB-F85F-3F50BB299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5854-F8AD-F8D5-E322-759DED83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A2AA3-67E5-677B-4C04-E5D055FA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7C168-7FB6-4212-7A13-A8B4C86C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3CB58-2CC1-0248-FCBF-61E751BEA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FE1B92-1E21-F788-798C-A6D091801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FF25A-6AB7-8FE6-A637-1626CB54C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29295-48BB-C54A-0DFE-F88CF19A7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1838C-40F2-4D13-C4E1-32DDDD98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D23A3-8CE6-89EF-0D63-E6C89A4B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93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7EC5E-4F16-AFBE-E040-B9D8625D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1516D-2FF9-7672-C658-E1D33C19E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9A66-20B1-9986-A908-D1A981B58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DF218-D477-4767-A73E-316515980677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3C3B7-19EC-69E6-51A0-E466D82D6B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A36D8-AD0D-4F21-A857-1BF0DC2DB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82090-EE3B-4CA9-A32A-A4B27F102E4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D69B1-1809-3486-158D-E79E434D398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25574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78D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: This Document is Classified as "LNT Internal Use".</a:t>
            </a:r>
          </a:p>
        </p:txBody>
      </p:sp>
      <p:pic>
        <p:nvPicPr>
          <p:cNvPr id="14" name="Picture 13" descr="A white background with blue and yellow squares&#10;&#10;Description automatically generated">
            <a:extLst>
              <a:ext uri="{FF2B5EF4-FFF2-40B4-BE49-F238E27FC236}">
                <a16:creationId xmlns:a16="http://schemas.microsoft.com/office/drawing/2014/main" id="{CB382B5B-F5C7-7A1F-A096-F793CDDA0A8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6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JSON" TargetMode="External"/><Relationship Id="rId3" Type="http://schemas.openxmlformats.org/officeDocument/2006/relationships/hyperlink" Target="https://en.wikipedia.org/wiki/Search_engine_(computing)" TargetMode="External"/><Relationship Id="rId7" Type="http://schemas.openxmlformats.org/officeDocument/2006/relationships/hyperlink" Target="https://en.wikipedia.org/wiki/HTT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Full-text_search" TargetMode="External"/><Relationship Id="rId5" Type="http://schemas.openxmlformats.org/officeDocument/2006/relationships/hyperlink" Target="https://en.wikipedia.org/wiki/Multitenancy" TargetMode="External"/><Relationship Id="rId4" Type="http://schemas.openxmlformats.org/officeDocument/2006/relationships/hyperlink" Target="https://en.wikipedia.org/wiki/Apache_Lucen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3824092-1455-A69E-0CE0-C7F19877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97821"/>
            <a:ext cx="10905066" cy="34623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8813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30F423-63C9-A736-1315-B7C6EC3B9062}"/>
              </a:ext>
            </a:extLst>
          </p:cNvPr>
          <p:cNvSpPr txBox="1"/>
          <p:nvPr/>
        </p:nvSpPr>
        <p:spPr>
          <a:xfrm>
            <a:off x="5319986" y="3087974"/>
            <a:ext cx="15520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000" b="1" dirty="0"/>
              <a:t>END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6113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A1D09-9454-FD60-17A0-5DEB9BFD0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12" y="796192"/>
            <a:ext cx="4777381" cy="509587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0DBE6D-BFA3-7A20-068E-A4F0D6D5C7FB}"/>
              </a:ext>
            </a:extLst>
          </p:cNvPr>
          <p:cNvSpPr txBox="1"/>
          <p:nvPr/>
        </p:nvSpPr>
        <p:spPr>
          <a:xfrm>
            <a:off x="5849992" y="935132"/>
            <a:ext cx="5458838" cy="5435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highlight>
                  <a:srgbClr val="FFFFFF"/>
                </a:highlight>
              </a:rPr>
              <a:t>Elasticsearch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is a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hlinkClick r:id="rId3" tooltip="Search engine (computing)"/>
              </a:rPr>
              <a:t>search engine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based on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hlinkClick r:id="rId4" tooltip="Apache Lucene"/>
              </a:rPr>
              <a:t>Apache Lucene</a:t>
            </a:r>
            <a:r>
              <a:rPr lang="en-US" b="0" i="0" dirty="0">
                <a:effectLst/>
                <a:highlight>
                  <a:srgbClr val="FFFFFF"/>
                </a:highlight>
              </a:rPr>
              <a:t>. It provides a distributed,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hlinkClick r:id="rId5" tooltip="Multitenancy"/>
              </a:rPr>
              <a:t>multitenant</a:t>
            </a:r>
            <a:r>
              <a:rPr lang="en-US" b="0" i="0" dirty="0">
                <a:effectLst/>
                <a:highlight>
                  <a:srgbClr val="FFFFFF"/>
                </a:highlight>
              </a:rPr>
              <a:t>-capable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hlinkClick r:id="rId6" tooltip="Full-text search"/>
              </a:rPr>
              <a:t>full-text search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engine with an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hlinkClick r:id="rId7" tooltip="HTTP"/>
              </a:rPr>
              <a:t>HTTP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web interface and schema-free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hlinkClick r:id="rId8" tooltip="JSON"/>
              </a:rPr>
              <a:t>JSON</a:t>
            </a:r>
            <a:r>
              <a:rPr lang="en-US" b="0" i="0" dirty="0">
                <a:effectLst/>
                <a:highlight>
                  <a:srgbClr val="FFFFFF"/>
                </a:highlight>
              </a:rPr>
              <a:t> documents.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Elasticsearch is a </a:t>
            </a:r>
            <a:r>
              <a:rPr lang="en-US" b="1" dirty="0"/>
              <a:t>search and analytics engine</a:t>
            </a:r>
            <a:r>
              <a:rPr lang="en-US" dirty="0"/>
              <a:t> designed for fast, real-time searches and data retrieval. It is widely used for searching, analyzing, and visualizing large amounts of data.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66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1E4AE4-4722-03FA-A778-E2CC252AF3BC}"/>
              </a:ext>
            </a:extLst>
          </p:cNvPr>
          <p:cNvSpPr txBox="1"/>
          <p:nvPr/>
        </p:nvSpPr>
        <p:spPr>
          <a:xfrm>
            <a:off x="422787" y="335845"/>
            <a:ext cx="1108095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is </a:t>
            </a:r>
            <a:r>
              <a:rPr lang="en-US" b="1" dirty="0"/>
              <a:t>ELK Stack ?</a:t>
            </a:r>
            <a:endParaRPr lang="en-US" dirty="0"/>
          </a:p>
          <a:p>
            <a:r>
              <a:rPr lang="en-US" dirty="0"/>
              <a:t>The Elastic Stack, often referred to as the </a:t>
            </a:r>
            <a:r>
              <a:rPr lang="en-US" b="1" dirty="0"/>
              <a:t>ELK Stack</a:t>
            </a:r>
            <a:r>
              <a:rPr lang="en-US" dirty="0"/>
              <a:t>, is a collection of open-source tools designed to help users search, analyze, and visualize data in real time. </a:t>
            </a:r>
          </a:p>
          <a:p>
            <a:endParaRPr lang="en-US" dirty="0"/>
          </a:p>
          <a:p>
            <a:r>
              <a:rPr lang="en-IN" dirty="0"/>
              <a:t>components of the Elastic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Elasticsearch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distributed, RESTful search and analytics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data and performs searches, aggregations, and complex queries efficiently.</a:t>
            </a:r>
          </a:p>
          <a:p>
            <a:endParaRPr lang="en-US" dirty="0"/>
          </a:p>
          <a:p>
            <a:r>
              <a:rPr lang="en-US" b="1" dirty="0"/>
              <a:t>Logstash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data processing pipeline that ingests, transforms, and sends data to Elasticsearch.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input from multiple sources and output to various destinations.</a:t>
            </a:r>
          </a:p>
          <a:p>
            <a:endParaRPr lang="en-US" dirty="0"/>
          </a:p>
          <a:p>
            <a:r>
              <a:rPr lang="en-US" b="1" dirty="0"/>
              <a:t>Kibana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visualization tool that works on top of Elasticsearch.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users to create dashboards, graphs, and charts to analyze data.</a:t>
            </a:r>
          </a:p>
          <a:p>
            <a:endParaRPr lang="en-US" dirty="0"/>
          </a:p>
          <a:p>
            <a:r>
              <a:rPr lang="en-IN" b="1" dirty="0"/>
              <a:t>Beats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Lightweight data shippers that send data from edge systems to Logstash or Elasticsearch.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Examples: </a:t>
            </a:r>
            <a:r>
              <a:rPr lang="en-IN" dirty="0" err="1"/>
              <a:t>Filebeat</a:t>
            </a:r>
            <a:r>
              <a:rPr lang="en-IN" dirty="0"/>
              <a:t> (logs), </a:t>
            </a:r>
            <a:r>
              <a:rPr lang="en-IN" dirty="0" err="1"/>
              <a:t>Metricbeat</a:t>
            </a:r>
            <a:r>
              <a:rPr lang="en-IN" dirty="0"/>
              <a:t> (metrics), </a:t>
            </a:r>
            <a:r>
              <a:rPr lang="en-IN" dirty="0" err="1"/>
              <a:t>Packetbeat</a:t>
            </a:r>
            <a:r>
              <a:rPr lang="en-IN" dirty="0"/>
              <a:t> (network data).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70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D82357-A103-5005-EF36-4D1954F3D67D}"/>
              </a:ext>
            </a:extLst>
          </p:cNvPr>
          <p:cNvSpPr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Key Features: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Centralized Logging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 Useful for aggregating logs from various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 sources for debugging and monitoring.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Real-Time Analytics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 Enables instant insights with fast searches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 and aggregations.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Scalability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Handles large volumes of structured and unstructured data.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Customization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Dashboards and visualizations can be tailored for specific use cases.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Security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  Role-based access control (RBAC), encryption, and auditing.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2">
                  <a:lumMod val="1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Common Use Cases: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Application Performance Monitoring (APM).</a:t>
            </a:r>
            <a:endParaRPr lang="en-US" sz="1500" dirty="0">
              <a:solidFill>
                <a:schemeClr val="bg2">
                  <a:lumMod val="10000"/>
                </a:schemeClr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Log Management.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Security and Threat Detection.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2">
                    <a:lumMod val="10000"/>
                  </a:schemeClr>
                </a:solidFill>
              </a:rPr>
              <a:t>Business Intelligence.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776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3801B-C1BC-EDCA-B799-537FAE3CA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12" y="675891"/>
            <a:ext cx="11641175" cy="5506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100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B5DE-44C6-0898-E5E6-0A5A4C9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Elasticsearch in C#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1E33FD-C411-81E7-6AF0-DCDF2EBD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5" y="1445341"/>
            <a:ext cx="9494708" cy="50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29E3847-C68F-CFA8-68AD-005D3B94FE89}"/>
              </a:ext>
            </a:extLst>
          </p:cNvPr>
          <p:cNvSpPr txBox="1"/>
          <p:nvPr/>
        </p:nvSpPr>
        <p:spPr>
          <a:xfrm>
            <a:off x="304800" y="40215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Index Documents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9BBF70-22AB-01E8-0E11-09D3D7D33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" y="777711"/>
            <a:ext cx="5544461" cy="230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4F315EE-AA2A-6D3E-4093-B811B29A8FFE}"/>
              </a:ext>
            </a:extLst>
          </p:cNvPr>
          <p:cNvSpPr txBox="1"/>
          <p:nvPr/>
        </p:nvSpPr>
        <p:spPr>
          <a:xfrm>
            <a:off x="304800" y="324122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Search Documents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462213-F974-A5C7-CDD6-EBF2570B0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" y="3775239"/>
            <a:ext cx="5544461" cy="255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CB8195-1293-B92E-D2B6-390F498C6B15}"/>
              </a:ext>
            </a:extLst>
          </p:cNvPr>
          <p:cNvSpPr txBox="1"/>
          <p:nvPr/>
        </p:nvSpPr>
        <p:spPr>
          <a:xfrm>
            <a:off x="6400800" y="402159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Update Documents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CFAB2B-A40A-2263-256A-1B0C2AEA5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40" y="777711"/>
            <a:ext cx="5433060" cy="105918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AD304A-A969-F4B7-7049-F95567FC0D07}"/>
              </a:ext>
            </a:extLst>
          </p:cNvPr>
          <p:cNvSpPr txBox="1"/>
          <p:nvPr/>
        </p:nvSpPr>
        <p:spPr>
          <a:xfrm>
            <a:off x="6400800" y="3241224"/>
            <a:ext cx="62484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Delete Documents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C99DE2-DFA6-5F37-2836-6893E1540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140" y="3851172"/>
            <a:ext cx="451866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6016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B7380CE-8273-4378-0D9E-AAD2AEDF084B}"/>
              </a:ext>
            </a:extLst>
          </p:cNvPr>
          <p:cNvSpPr txBox="1"/>
          <p:nvPr/>
        </p:nvSpPr>
        <p:spPr>
          <a:xfrm>
            <a:off x="481781" y="333334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Advanced 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E419E-AE31-1428-99EB-B5BD790F2078}"/>
              </a:ext>
            </a:extLst>
          </p:cNvPr>
          <p:cNvSpPr txBox="1"/>
          <p:nvPr/>
        </p:nvSpPr>
        <p:spPr>
          <a:xfrm>
            <a:off x="481781" y="70888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Bulk Indexing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536E7C-C31B-0F2B-CD28-D50D58FF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" y="1139395"/>
            <a:ext cx="6743065" cy="213741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B01C70-A0F9-AAF2-BA5B-F415796FFFD4}"/>
              </a:ext>
            </a:extLst>
          </p:cNvPr>
          <p:cNvSpPr txBox="1"/>
          <p:nvPr/>
        </p:nvSpPr>
        <p:spPr>
          <a:xfrm>
            <a:off x="481781" y="3331763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Aggregations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Aggregate data for analytics.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7663B99-274D-39A4-3AC6-9F86E02E5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" y="3762273"/>
            <a:ext cx="6743065" cy="28371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992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576E9A-1618-5D1C-9C10-1D72FED169A0}"/>
              </a:ext>
            </a:extLst>
          </p:cNvPr>
          <p:cNvSpPr txBox="1"/>
          <p:nvPr/>
        </p:nvSpPr>
        <p:spPr>
          <a:xfrm>
            <a:off x="530942" y="559476"/>
            <a:ext cx="609600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9. Handling Connection Issues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361545-1093-83DE-0B5F-673616E62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2" y="1187399"/>
            <a:ext cx="6743065" cy="1533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00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606</TotalTime>
  <Words>344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Elasticsearch in C#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Ismail Miyan</dc:creator>
  <cp:lastModifiedBy>Mohammad Shaik</cp:lastModifiedBy>
  <cp:revision>19</cp:revision>
  <dcterms:created xsi:type="dcterms:W3CDTF">2025-01-05T18:58:09Z</dcterms:created>
  <dcterms:modified xsi:type="dcterms:W3CDTF">2025-04-15T11:30:30Z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f5f675-e19c-42bc-ba7f-4b550c3e2792_Enabled">
    <vt:lpwstr>true</vt:lpwstr>
  </property>
  <property fmtid="{D5CDD505-2E9C-101B-9397-08002B2CF9AE}" pid="3" name="MSIP_Label_d8f5f675-e19c-42bc-ba7f-4b550c3e2792_SetDate">
    <vt:lpwstr>2025-01-05T20:42:05Z</vt:lpwstr>
  </property>
  <property fmtid="{D5CDD505-2E9C-101B-9397-08002B2CF9AE}" pid="4" name="MSIP_Label_d8f5f675-e19c-42bc-ba7f-4b550c3e2792_Method">
    <vt:lpwstr>Standard</vt:lpwstr>
  </property>
  <property fmtid="{D5CDD505-2E9C-101B-9397-08002B2CF9AE}" pid="5" name="MSIP_Label_d8f5f675-e19c-42bc-ba7f-4b550c3e2792_Name">
    <vt:lpwstr>d8f5f675-e19c-42bc-ba7f-4b550c3e2792</vt:lpwstr>
  </property>
  <property fmtid="{D5CDD505-2E9C-101B-9397-08002B2CF9AE}" pid="6" name="MSIP_Label_d8f5f675-e19c-42bc-ba7f-4b550c3e2792_SiteId">
    <vt:lpwstr>4852d0fc-f87a-462b-ad09-773f986ccc04</vt:lpwstr>
  </property>
  <property fmtid="{D5CDD505-2E9C-101B-9397-08002B2CF9AE}" pid="7" name="MSIP_Label_d8f5f675-e19c-42bc-ba7f-4b550c3e2792_ActionId">
    <vt:lpwstr>245ce29b-90c5-4ab0-b2a8-41330382ecdf</vt:lpwstr>
  </property>
  <property fmtid="{D5CDD505-2E9C-101B-9397-08002B2CF9AE}" pid="8" name="MSIP_Label_d8f5f675-e19c-42bc-ba7f-4b550c3e279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Sensitivity : This Document is Classified as "LNT Internal Use".</vt:lpwstr>
  </property>
</Properties>
</file>