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 Connector - Talend"/>
          <p:cNvSpPr txBox="1"/>
          <p:nvPr>
            <p:ph type="ctrTitle"/>
          </p:nvPr>
        </p:nvSpPr>
        <p:spPr>
          <a:xfrm>
            <a:off x="1270000" y="3327093"/>
            <a:ext cx="21844000" cy="3879454"/>
          </a:xfrm>
          <a:prstGeom prst="rect">
            <a:avLst/>
          </a:prstGeom>
        </p:spPr>
        <p:txBody>
          <a:bodyPr anchor="ctr"/>
          <a:lstStyle>
            <a:lvl1pPr>
              <a:defRPr spc="-273" sz="9100"/>
            </a:lvl1pPr>
          </a:lstStyle>
          <a:p>
            <a:pPr/>
            <a:r>
              <a:t>Custom Connector - Talend</a:t>
            </a:r>
          </a:p>
        </p:txBody>
      </p:sp>
      <p:sp>
        <p:nvSpPr>
          <p:cNvPr id="152" name="DEMO"/>
          <p:cNvSpPr txBox="1"/>
          <p:nvPr/>
        </p:nvSpPr>
        <p:spPr>
          <a:xfrm>
            <a:off x="1612307" y="7554393"/>
            <a:ext cx="21159386" cy="102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36575">
              <a:lnSpc>
                <a:spcPct val="80000"/>
              </a:lnSpc>
              <a:defRPr spc="-163" sz="546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153" name="SPRINT-2   3W-4W AUG 21"/>
          <p:cNvSpPr txBox="1"/>
          <p:nvPr/>
        </p:nvSpPr>
        <p:spPr>
          <a:xfrm>
            <a:off x="1363918" y="6212477"/>
            <a:ext cx="21159385" cy="102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619125">
              <a:lnSpc>
                <a:spcPct val="80000"/>
              </a:lnSpc>
              <a:defRPr spc="-164" sz="5475"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SPRINT-2   3W-4W AUG 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etting up a datasour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Setting up a datasource</a:t>
            </a:r>
          </a:p>
        </p:txBody>
      </p:sp>
      <p:sp>
        <p:nvSpPr>
          <p:cNvPr id="229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  <p:sp>
        <p:nvSpPr>
          <p:cNvPr id="230" name="Arrow 1"/>
          <p:cNvSpPr/>
          <p:nvPr/>
        </p:nvSpPr>
        <p:spPr>
          <a:xfrm>
            <a:off x="14786085" y="6680825"/>
            <a:ext cx="533199" cy="1169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fill="norm" stroke="1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gradFill>
            <a:gsLst>
              <a:gs pos="0">
                <a:schemeClr val="accent1">
                  <a:hueOff val="-446844"/>
                  <a:satOff val="-6226"/>
                  <a:lumOff val="18873"/>
                </a:schemeClr>
              </a:gs>
              <a:gs pos="100000">
                <a:schemeClr val="accent1">
                  <a:hueOff val="-15665233"/>
                  <a:satOff val="-9367"/>
                  <a:lumOff val="1331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31" name="Screenshot 2022-08-29 at 12.06.07 AM.png" descr="Screenshot 2022-08-29 at 12.06.0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65592" y="2803803"/>
            <a:ext cx="7823201" cy="763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ources-Alation (2).png" descr="Sources-Alation (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94536" y="3386420"/>
            <a:ext cx="6003674" cy="7237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shot 2022-08-29 at 12.08.30 AM.png" descr="Screenshot 2022-08-29 at 12.08.30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94102" y="4145593"/>
            <a:ext cx="6455374" cy="494912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Arrow 1"/>
          <p:cNvSpPr/>
          <p:nvPr/>
        </p:nvSpPr>
        <p:spPr>
          <a:xfrm>
            <a:off x="6392917" y="6680825"/>
            <a:ext cx="533199" cy="1169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fill="norm" stroke="1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gradFill>
            <a:gsLst>
              <a:gs pos="0">
                <a:schemeClr val="accent1">
                  <a:hueOff val="-446844"/>
                  <a:satOff val="-6226"/>
                  <a:lumOff val="18873"/>
                </a:schemeClr>
              </a:gs>
              <a:gs pos="100000">
                <a:schemeClr val="accent1">
                  <a:hueOff val="-15665233"/>
                  <a:satOff val="-9367"/>
                  <a:lumOff val="1331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4. Configuration parameters overview"/>
          <p:cNvSpPr txBox="1"/>
          <p:nvPr>
            <p:ph type="title"/>
          </p:nvPr>
        </p:nvSpPr>
        <p:spPr>
          <a:xfrm>
            <a:off x="1270000" y="3840831"/>
            <a:ext cx="21844000" cy="3300431"/>
          </a:xfrm>
          <a:prstGeom prst="rect">
            <a:avLst/>
          </a:prstGeom>
        </p:spPr>
        <p:txBody>
          <a:bodyPr anchor="ctr"/>
          <a:lstStyle>
            <a:lvl1pPr defTabSz="2438338">
              <a:lnSpc>
                <a:spcPct val="90000"/>
              </a:lnSpc>
              <a:defRPr spc="-270" sz="9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4. Configuration parameters overview</a:t>
            </a:r>
          </a:p>
        </p:txBody>
      </p:sp>
      <p:sp>
        <p:nvSpPr>
          <p:cNvPr id="237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nfiguration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Configuration Parameters</a:t>
            </a:r>
          </a:p>
        </p:txBody>
      </p:sp>
      <p:sp>
        <p:nvSpPr>
          <p:cNvPr id="240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  <p:pic>
        <p:nvPicPr>
          <p:cNvPr id="241" name="Screenshot 2022-08-29 at 12.12.06 AM.png" descr="Screenshot 2022-08-29 at 12.12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351" y="2944417"/>
            <a:ext cx="7477135" cy="9197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General-Settings-Alation (1).png" descr="General-Settings-Alation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97061" y="2843572"/>
            <a:ext cx="7375879" cy="8484277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Arrow 1"/>
          <p:cNvSpPr/>
          <p:nvPr/>
        </p:nvSpPr>
        <p:spPr>
          <a:xfrm>
            <a:off x="11019446" y="5853077"/>
            <a:ext cx="533200" cy="1169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fill="norm" stroke="1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gradFill>
            <a:gsLst>
              <a:gs pos="0">
                <a:schemeClr val="accent1">
                  <a:hueOff val="-446844"/>
                  <a:satOff val="-6226"/>
                  <a:lumOff val="18873"/>
                </a:schemeClr>
              </a:gs>
              <a:gs pos="100000">
                <a:schemeClr val="accent1">
                  <a:hueOff val="-15665233"/>
                  <a:satOff val="-9367"/>
                  <a:lumOff val="1331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4" name="Rectangle"/>
          <p:cNvSpPr/>
          <p:nvPr/>
        </p:nvSpPr>
        <p:spPr>
          <a:xfrm>
            <a:off x="13120076" y="7784886"/>
            <a:ext cx="2131102" cy="43836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5" name="Rectangle"/>
          <p:cNvSpPr/>
          <p:nvPr/>
        </p:nvSpPr>
        <p:spPr>
          <a:xfrm>
            <a:off x="15844702" y="6532727"/>
            <a:ext cx="1311614" cy="34208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6" name="Rectangle"/>
          <p:cNvSpPr/>
          <p:nvPr/>
        </p:nvSpPr>
        <p:spPr>
          <a:xfrm>
            <a:off x="4469798" y="8268585"/>
            <a:ext cx="2131102" cy="43836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5. Metadata extraction overview"/>
          <p:cNvSpPr txBox="1"/>
          <p:nvPr>
            <p:ph type="title"/>
          </p:nvPr>
        </p:nvSpPr>
        <p:spPr>
          <a:xfrm>
            <a:off x="1270000" y="3840831"/>
            <a:ext cx="21844000" cy="3300431"/>
          </a:xfrm>
          <a:prstGeom prst="rect">
            <a:avLst/>
          </a:prstGeom>
        </p:spPr>
        <p:txBody>
          <a:bodyPr anchor="ctr"/>
          <a:lstStyle>
            <a:lvl1pPr defTabSz="2438338">
              <a:lnSpc>
                <a:spcPct val="90000"/>
              </a:lnSpc>
              <a:defRPr spc="-270" sz="9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5. Metadata extraction overview</a:t>
            </a:r>
          </a:p>
        </p:txBody>
      </p:sp>
      <p:sp>
        <p:nvSpPr>
          <p:cNvPr id="249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un Metadata Ex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Run Metadata Extraction</a:t>
            </a:r>
          </a:p>
        </p:txBody>
      </p:sp>
      <p:sp>
        <p:nvSpPr>
          <p:cNvPr id="252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  <p:pic>
        <p:nvPicPr>
          <p:cNvPr id="253" name="Metadata-Extraction-Alation.png" descr="Metadata-Extraction-Al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3783" y="3935581"/>
            <a:ext cx="18293681" cy="619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6. LIVE DEMO"/>
          <p:cNvSpPr txBox="1"/>
          <p:nvPr>
            <p:ph type="title"/>
          </p:nvPr>
        </p:nvSpPr>
        <p:spPr>
          <a:xfrm>
            <a:off x="1270000" y="3840831"/>
            <a:ext cx="21844000" cy="3300431"/>
          </a:xfrm>
          <a:prstGeom prst="rect">
            <a:avLst/>
          </a:prstGeom>
        </p:spPr>
        <p:txBody>
          <a:bodyPr anchor="ctr"/>
          <a:lstStyle>
            <a:lvl1pPr defTabSz="2438338">
              <a:lnSpc>
                <a:spcPct val="90000"/>
              </a:lnSpc>
              <a:defRPr spc="-270" sz="9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6. LIVE DEMO</a:t>
            </a:r>
          </a:p>
        </p:txBody>
      </p:sp>
      <p:sp>
        <p:nvSpPr>
          <p:cNvPr id="256" name="SPRINT-2   1W-2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1W-2W AUG 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Q &amp; 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Q &amp; A</a:t>
            </a:r>
          </a:p>
        </p:txBody>
      </p:sp>
      <p:sp>
        <p:nvSpPr>
          <p:cNvPr id="259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  <p:sp>
        <p:nvSpPr>
          <p:cNvPr id="260" name="How to map the connection parameters of the Talend source/target into the Alation tables (Maintaining table level connection parameters)…"/>
          <p:cNvSpPr txBox="1"/>
          <p:nvPr>
            <p:ph type="body" idx="1"/>
          </p:nvPr>
        </p:nvSpPr>
        <p:spPr>
          <a:xfrm>
            <a:off x="1710674" y="3048933"/>
            <a:ext cx="21844001" cy="8432801"/>
          </a:xfrm>
          <a:prstGeom prst="rect">
            <a:avLst/>
          </a:prstGeom>
        </p:spPr>
        <p:txBody>
          <a:bodyPr/>
          <a:lstStyle/>
          <a:p>
            <a:pPr lvl="1" marL="787400" indent="-228600">
              <a:buAutoNum type="arabicPeriod" startAt="1"/>
              <a:defRPr sz="4200"/>
            </a:pPr>
            <a:r>
              <a:t> How to map the connection parameters of the Talend source/target into the Alation tables (Maintaining table level connection parameters)</a:t>
            </a:r>
          </a:p>
          <a:p>
            <a:pPr lvl="1" marL="787400" indent="-228600">
              <a:buAutoNum type="arabicPeriod" startAt="1"/>
              <a:defRPr sz="4200"/>
            </a:pPr>
            <a:r>
              <a:t>How to extract the sample data for a given Talend source/target</a:t>
            </a:r>
          </a:p>
          <a:p>
            <a:pPr lvl="1" marL="787400" indent="-228600">
              <a:buAutoNum type="arabicPeriod" startAt="1"/>
              <a:defRPr sz="4200"/>
            </a:pPr>
            <a:r>
              <a:t> How to extract the sample data in the case of heterogeneous database types      (The sources/targets derived from CSVs, SQL Servers, MySQL etc..)</a:t>
            </a:r>
          </a:p>
          <a:p>
            <a:pPr lvl="1" marL="787400" indent="-228600">
              <a:buAutoNum type="arabicPeriod" startAt="1"/>
              <a:defRPr sz="4200"/>
            </a:pPr>
            <a:r>
              <a:t> How to handle Flat Files data sources like CSV</a:t>
            </a:r>
          </a:p>
          <a:p>
            <a:pPr lvl="1" marL="787400" indent="-228600">
              <a:buAutoNum type="arabicPeriod" startAt="1"/>
              <a:defRPr sz="4200"/>
            </a:pPr>
            <a:r>
              <a:t>How create a </a:t>
            </a:r>
            <a:r>
              <a:rPr b="1"/>
              <a:t>Datasource Level</a:t>
            </a:r>
            <a:r>
              <a:t> Lineage/Transformation components using OCF Connector***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56" name="Talend connector deployment review…"/>
          <p:cNvSpPr txBox="1"/>
          <p:nvPr>
            <p:ph type="body" idx="1"/>
          </p:nvPr>
        </p:nvSpPr>
        <p:spPr>
          <a:xfrm>
            <a:off x="1710674" y="3173673"/>
            <a:ext cx="21844001" cy="8432801"/>
          </a:xfrm>
          <a:prstGeom prst="rect">
            <a:avLst/>
          </a:prstGeom>
        </p:spPr>
        <p:txBody>
          <a:bodyPr/>
          <a:lstStyle/>
          <a:p>
            <a:pPr lvl="1" marL="787400" indent="-228600">
              <a:buAutoNum type="arabicPeriod" startAt="1"/>
            </a:pPr>
            <a:r>
              <a:t> Talend connector deployment review</a:t>
            </a:r>
          </a:p>
          <a:p>
            <a:pPr lvl="1" marL="787400" indent="-228600">
              <a:buAutoNum type="arabicPeriod" startAt="1"/>
            </a:pPr>
            <a:r>
              <a:t> Metadata structure &amp; mapping overview</a:t>
            </a:r>
          </a:p>
          <a:p>
            <a:pPr lvl="1" marL="787400" indent="-228600">
              <a:buAutoNum type="arabicPeriod" startAt="1"/>
            </a:pPr>
            <a:r>
              <a:t> Setup datasource using Talend connector</a:t>
            </a:r>
          </a:p>
          <a:p>
            <a:pPr lvl="1" marL="787400" indent="-228600">
              <a:buAutoNum type="arabicPeriod" startAt="1"/>
            </a:pPr>
            <a:r>
              <a:t> Configuration parameters overview</a:t>
            </a:r>
          </a:p>
          <a:p>
            <a:pPr lvl="1" marL="787400" indent="-228600">
              <a:buAutoNum type="arabicPeriod" startAt="1"/>
            </a:pPr>
            <a:r>
              <a:t> Live demo</a:t>
            </a:r>
          </a:p>
          <a:p>
            <a:pPr lvl="1" marL="787400" indent="-228600">
              <a:buAutoNum type="arabicPeriod" startAt="1"/>
            </a:pPr>
            <a:r>
              <a:t> Open questions</a:t>
            </a:r>
          </a:p>
        </p:txBody>
      </p:sp>
      <p:sp>
        <p:nvSpPr>
          <p:cNvPr id="157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. Connector Deploy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1. Connector Deployment</a:t>
            </a:r>
          </a:p>
        </p:txBody>
      </p:sp>
      <p:pic>
        <p:nvPicPr>
          <p:cNvPr id="160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8565" y="3175535"/>
            <a:ext cx="18425068" cy="660023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2. Metadata structure &amp; mapping overview"/>
          <p:cNvSpPr txBox="1"/>
          <p:nvPr>
            <p:ph type="title"/>
          </p:nvPr>
        </p:nvSpPr>
        <p:spPr>
          <a:xfrm>
            <a:off x="1270000" y="4429083"/>
            <a:ext cx="21844000" cy="3300431"/>
          </a:xfrm>
          <a:prstGeom prst="rect">
            <a:avLst/>
          </a:prstGeom>
        </p:spPr>
        <p:txBody>
          <a:bodyPr anchor="ctr"/>
          <a:lstStyle>
            <a:lvl1pPr defTabSz="2438338">
              <a:lnSpc>
                <a:spcPct val="90000"/>
              </a:lnSpc>
              <a:defRPr spc="-270" sz="9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2. Metadata structure &amp; mapping overview</a:t>
            </a:r>
          </a:p>
        </p:txBody>
      </p:sp>
      <p:sp>
        <p:nvSpPr>
          <p:cNvPr id="164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alend Meta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Talend Metadata</a:t>
            </a:r>
          </a:p>
        </p:txBody>
      </p:sp>
      <p:sp>
        <p:nvSpPr>
          <p:cNvPr id="167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  <p:sp>
        <p:nvSpPr>
          <p:cNvPr id="168" name="Jobs"/>
          <p:cNvSpPr txBox="1"/>
          <p:nvPr/>
        </p:nvSpPr>
        <p:spPr>
          <a:xfrm>
            <a:off x="4331228" y="3289281"/>
            <a:ext cx="108859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Jobs</a:t>
            </a:r>
          </a:p>
        </p:txBody>
      </p:sp>
      <p:sp>
        <p:nvSpPr>
          <p:cNvPr id="169" name="Components"/>
          <p:cNvSpPr txBox="1"/>
          <p:nvPr/>
        </p:nvSpPr>
        <p:spPr>
          <a:xfrm>
            <a:off x="15323449" y="3089379"/>
            <a:ext cx="289133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Components</a:t>
            </a:r>
          </a:p>
        </p:txBody>
      </p:sp>
      <p:sp>
        <p:nvSpPr>
          <p:cNvPr id="170" name="Arrow 1"/>
          <p:cNvSpPr/>
          <p:nvPr/>
        </p:nvSpPr>
        <p:spPr>
          <a:xfrm>
            <a:off x="10198428" y="6536208"/>
            <a:ext cx="533199" cy="1169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fill="norm" stroke="1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gradFill>
            <a:gsLst>
              <a:gs pos="0">
                <a:schemeClr val="accent1">
                  <a:hueOff val="-446844"/>
                  <a:satOff val="-6226"/>
                  <a:lumOff val="18873"/>
                </a:schemeClr>
              </a:gs>
              <a:gs pos="100000">
                <a:schemeClr val="accent1">
                  <a:hueOff val="-15665233"/>
                  <a:satOff val="-9367"/>
                  <a:lumOff val="1331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171" name="Screenshot 2022-08-28 at 11.42.17 PM.png" descr="Screenshot 2022-08-28 at 11.42.17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57"/>
          <a:stretch>
            <a:fillRect/>
          </a:stretch>
        </p:blipFill>
        <p:spPr>
          <a:xfrm>
            <a:off x="2661787" y="4253889"/>
            <a:ext cx="5635912" cy="5733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shot 2022-08-27 at 12.17.30 PM.png" descr="Screenshot 2022-08-27 at 12.17.30 PM.png"/>
          <p:cNvPicPr>
            <a:picLocks noChangeAspect="1"/>
          </p:cNvPicPr>
          <p:nvPr/>
        </p:nvPicPr>
        <p:blipFill>
          <a:blip r:embed="rId3">
            <a:extLst/>
          </a:blip>
          <a:srcRect l="0" t="0" r="21442" b="7665"/>
          <a:stretch>
            <a:fillRect/>
          </a:stretch>
        </p:blipFill>
        <p:spPr>
          <a:xfrm>
            <a:off x="12337650" y="4087331"/>
            <a:ext cx="11198898" cy="6711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alend Meta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Talend Metadata</a:t>
            </a:r>
          </a:p>
        </p:txBody>
      </p:sp>
      <p:sp>
        <p:nvSpPr>
          <p:cNvPr id="175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  <p:sp>
        <p:nvSpPr>
          <p:cNvPr id="176" name="Input Components"/>
          <p:cNvSpPr txBox="1"/>
          <p:nvPr/>
        </p:nvSpPr>
        <p:spPr>
          <a:xfrm>
            <a:off x="1661252" y="3096204"/>
            <a:ext cx="4133089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Input Components</a:t>
            </a:r>
          </a:p>
        </p:txBody>
      </p:sp>
      <p:sp>
        <p:nvSpPr>
          <p:cNvPr id="177" name="Output Components"/>
          <p:cNvSpPr txBox="1"/>
          <p:nvPr/>
        </p:nvSpPr>
        <p:spPr>
          <a:xfrm>
            <a:off x="9538018" y="3096204"/>
            <a:ext cx="4537711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Output Components</a:t>
            </a:r>
          </a:p>
        </p:txBody>
      </p:sp>
      <p:sp>
        <p:nvSpPr>
          <p:cNvPr id="178" name="Columns"/>
          <p:cNvSpPr txBox="1"/>
          <p:nvPr/>
        </p:nvSpPr>
        <p:spPr>
          <a:xfrm>
            <a:off x="19174174" y="3103344"/>
            <a:ext cx="2021740" cy="706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Columns</a:t>
            </a:r>
          </a:p>
        </p:txBody>
      </p:sp>
      <p:sp>
        <p:nvSpPr>
          <p:cNvPr id="179" name="*Only Input &amp; Output components are covered in SPRINT2 scope"/>
          <p:cNvSpPr txBox="1"/>
          <p:nvPr/>
        </p:nvSpPr>
        <p:spPr>
          <a:xfrm>
            <a:off x="7093445" y="12849888"/>
            <a:ext cx="9426856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*Only Input &amp; Output components are covered in SPRINT2 scope </a:t>
            </a:r>
          </a:p>
        </p:txBody>
      </p:sp>
      <p:pic>
        <p:nvPicPr>
          <p:cNvPr id="180" name="Screenshot 2022-08-28 at 11.55.03 PM.png" descr="Screenshot 2022-08-28 at 11.55.03 PM.png"/>
          <p:cNvPicPr>
            <a:picLocks noChangeAspect="1"/>
          </p:cNvPicPr>
          <p:nvPr/>
        </p:nvPicPr>
        <p:blipFill>
          <a:blip r:embed="rId2">
            <a:extLst/>
          </a:blip>
          <a:srcRect l="0" t="2257" r="0" b="44029"/>
          <a:stretch>
            <a:fillRect/>
          </a:stretch>
        </p:blipFill>
        <p:spPr>
          <a:xfrm>
            <a:off x="984398" y="4134524"/>
            <a:ext cx="7014414" cy="8199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creenshot 2022-08-28 at 11.58.08 PM.png" descr="Screenshot 2022-08-28 at 11.58.0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80561" y="4059712"/>
            <a:ext cx="7234799" cy="8199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shot 2022-08-28 at 11.59.55 PM.png" descr="Screenshot 2022-08-28 at 11.59.55 PM.png"/>
          <p:cNvPicPr>
            <a:picLocks noChangeAspect="1"/>
          </p:cNvPicPr>
          <p:nvPr/>
        </p:nvPicPr>
        <p:blipFill>
          <a:blip r:embed="rId4">
            <a:extLst/>
          </a:blip>
          <a:srcRect l="4440" t="0" r="65412" b="9573"/>
          <a:stretch>
            <a:fillRect/>
          </a:stretch>
        </p:blipFill>
        <p:spPr>
          <a:xfrm>
            <a:off x="18629823" y="4003020"/>
            <a:ext cx="5501693" cy="590012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Arrow 1"/>
          <p:cNvSpPr/>
          <p:nvPr/>
        </p:nvSpPr>
        <p:spPr>
          <a:xfrm>
            <a:off x="8173065" y="6877774"/>
            <a:ext cx="533199" cy="1169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fill="norm" stroke="1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gradFill>
            <a:gsLst>
              <a:gs pos="0">
                <a:schemeClr val="accent1">
                  <a:hueOff val="-446844"/>
                  <a:satOff val="-6226"/>
                  <a:lumOff val="18873"/>
                </a:schemeClr>
              </a:gs>
              <a:gs pos="100000">
                <a:schemeClr val="accent1">
                  <a:hueOff val="-15665233"/>
                  <a:satOff val="-9367"/>
                  <a:lumOff val="1331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84" name="Arrow 1"/>
          <p:cNvSpPr/>
          <p:nvPr/>
        </p:nvSpPr>
        <p:spPr>
          <a:xfrm>
            <a:off x="17275654" y="6877774"/>
            <a:ext cx="533199" cy="1169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fill="norm" stroke="1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gradFill>
            <a:gsLst>
              <a:gs pos="0">
                <a:schemeClr val="accent1">
                  <a:hueOff val="-446844"/>
                  <a:satOff val="-6226"/>
                  <a:lumOff val="18873"/>
                </a:schemeClr>
              </a:gs>
              <a:gs pos="100000">
                <a:schemeClr val="accent1">
                  <a:hueOff val="-15665233"/>
                  <a:satOff val="-9367"/>
                  <a:lumOff val="1331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lation Meta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Alation Metadata</a:t>
            </a:r>
          </a:p>
        </p:txBody>
      </p:sp>
      <p:sp>
        <p:nvSpPr>
          <p:cNvPr id="187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  <p:sp>
        <p:nvSpPr>
          <p:cNvPr id="188" name="Data Sources"/>
          <p:cNvSpPr txBox="1"/>
          <p:nvPr/>
        </p:nvSpPr>
        <p:spPr>
          <a:xfrm>
            <a:off x="1172131" y="3822172"/>
            <a:ext cx="2953513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Data Sources</a:t>
            </a:r>
          </a:p>
        </p:txBody>
      </p:sp>
      <p:sp>
        <p:nvSpPr>
          <p:cNvPr id="189" name="Arrow 1"/>
          <p:cNvSpPr/>
          <p:nvPr/>
        </p:nvSpPr>
        <p:spPr>
          <a:xfrm>
            <a:off x="5248889" y="6485877"/>
            <a:ext cx="533200" cy="1169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fill="norm" stroke="1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gradFill>
            <a:gsLst>
              <a:gs pos="0">
                <a:schemeClr val="accent1">
                  <a:hueOff val="-446844"/>
                  <a:satOff val="-6226"/>
                  <a:lumOff val="18873"/>
                </a:schemeClr>
              </a:gs>
              <a:gs pos="100000">
                <a:schemeClr val="accent1">
                  <a:hueOff val="-15665233"/>
                  <a:satOff val="-9367"/>
                  <a:lumOff val="1331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0" name="Schemas"/>
          <p:cNvSpPr txBox="1"/>
          <p:nvPr/>
        </p:nvSpPr>
        <p:spPr>
          <a:xfrm>
            <a:off x="6966852" y="3822172"/>
            <a:ext cx="2077061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Schemas</a:t>
            </a:r>
          </a:p>
        </p:txBody>
      </p:sp>
      <p:pic>
        <p:nvPicPr>
          <p:cNvPr id="191" name="Sources-Alation.png" descr="Sources-Alation.png"/>
          <p:cNvPicPr>
            <a:picLocks noChangeAspect="1"/>
          </p:cNvPicPr>
          <p:nvPr/>
        </p:nvPicPr>
        <p:blipFill>
          <a:blip r:embed="rId2">
            <a:extLst/>
          </a:blip>
          <a:srcRect l="51815" t="22125" r="0" b="13499"/>
          <a:stretch>
            <a:fillRect/>
          </a:stretch>
        </p:blipFill>
        <p:spPr>
          <a:xfrm>
            <a:off x="1245488" y="5216921"/>
            <a:ext cx="3268922" cy="2713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QL-Server-Alation-Data-Source.png" descr="SQL-Server-Alation-Data-Sour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4244" y="5300069"/>
            <a:ext cx="5222353" cy="4783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AdventureWorks2019-HumanResources-Alation.png" descr="AdventureWorks2019-HumanResources-Alati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96863" y="5109354"/>
            <a:ext cx="4146313" cy="411701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Arrow 1"/>
          <p:cNvSpPr/>
          <p:nvPr/>
        </p:nvSpPr>
        <p:spPr>
          <a:xfrm>
            <a:off x="12555130" y="6485877"/>
            <a:ext cx="533199" cy="1169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fill="norm" stroke="1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gradFill>
            <a:gsLst>
              <a:gs pos="0">
                <a:schemeClr val="accent1">
                  <a:hueOff val="-446844"/>
                  <a:satOff val="-6226"/>
                  <a:lumOff val="18873"/>
                </a:schemeClr>
              </a:gs>
              <a:gs pos="100000">
                <a:schemeClr val="accent1">
                  <a:hueOff val="-15665233"/>
                  <a:satOff val="-9367"/>
                  <a:lumOff val="1331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5" name="Tables"/>
          <p:cNvSpPr txBox="1"/>
          <p:nvPr/>
        </p:nvSpPr>
        <p:spPr>
          <a:xfrm>
            <a:off x="13689875" y="3822172"/>
            <a:ext cx="1473100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Tables</a:t>
            </a:r>
          </a:p>
        </p:txBody>
      </p:sp>
      <p:pic>
        <p:nvPicPr>
          <p:cNvPr id="196" name="AdventureWorks2019-HumanResources-Employee-Table.png" descr="AdventureWorks2019-HumanResources-Employee-Tabl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293440" y="5216921"/>
            <a:ext cx="3055238" cy="555374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Columns"/>
          <p:cNvSpPr txBox="1"/>
          <p:nvPr/>
        </p:nvSpPr>
        <p:spPr>
          <a:xfrm>
            <a:off x="19419041" y="3822172"/>
            <a:ext cx="2021740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Columns</a:t>
            </a:r>
          </a:p>
        </p:txBody>
      </p:sp>
      <p:sp>
        <p:nvSpPr>
          <p:cNvPr id="198" name="Arrow 1"/>
          <p:cNvSpPr/>
          <p:nvPr/>
        </p:nvSpPr>
        <p:spPr>
          <a:xfrm>
            <a:off x="18349258" y="6485877"/>
            <a:ext cx="533199" cy="1169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fill="norm" stroke="1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gradFill>
            <a:gsLst>
              <a:gs pos="0">
                <a:schemeClr val="accent1">
                  <a:hueOff val="-446844"/>
                  <a:satOff val="-6226"/>
                  <a:lumOff val="18873"/>
                </a:schemeClr>
              </a:gs>
              <a:gs pos="100000">
                <a:schemeClr val="accent1">
                  <a:hueOff val="-15665233"/>
                  <a:satOff val="-9367"/>
                  <a:lumOff val="1331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etadata Mapping"/>
          <p:cNvSpPr txBox="1"/>
          <p:nvPr>
            <p:ph type="title"/>
          </p:nvPr>
        </p:nvSpPr>
        <p:spPr>
          <a:xfrm>
            <a:off x="866178" y="868718"/>
            <a:ext cx="21844001" cy="1557438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Metadata Mapping</a:t>
            </a:r>
          </a:p>
        </p:txBody>
      </p:sp>
      <p:sp>
        <p:nvSpPr>
          <p:cNvPr id="201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  <p:sp>
        <p:nvSpPr>
          <p:cNvPr id="202" name="Job"/>
          <p:cNvSpPr/>
          <p:nvPr/>
        </p:nvSpPr>
        <p:spPr>
          <a:xfrm>
            <a:off x="6577121" y="4565943"/>
            <a:ext cx="2794001" cy="1524001"/>
          </a:xfrm>
          <a:prstGeom prst="roundRect">
            <a:avLst>
              <a:gd name="adj" fmla="val 19052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6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Job</a:t>
            </a:r>
          </a:p>
        </p:txBody>
      </p:sp>
      <p:sp>
        <p:nvSpPr>
          <p:cNvPr id="203" name="Schema"/>
          <p:cNvSpPr/>
          <p:nvPr/>
        </p:nvSpPr>
        <p:spPr>
          <a:xfrm>
            <a:off x="13634414" y="4565943"/>
            <a:ext cx="2794001" cy="1524001"/>
          </a:xfrm>
          <a:prstGeom prst="roundRect">
            <a:avLst>
              <a:gd name="adj" fmla="val 16421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6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Schema</a:t>
            </a:r>
          </a:p>
        </p:txBody>
      </p:sp>
      <p:sp>
        <p:nvSpPr>
          <p:cNvPr id="204" name="Input/Output Component"/>
          <p:cNvSpPr/>
          <p:nvPr/>
        </p:nvSpPr>
        <p:spPr>
          <a:xfrm>
            <a:off x="6577121" y="7010589"/>
            <a:ext cx="2794001" cy="1524001"/>
          </a:xfrm>
          <a:prstGeom prst="roundRect">
            <a:avLst>
              <a:gd name="adj" fmla="val 16973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6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Input/Output Component</a:t>
            </a:r>
          </a:p>
        </p:txBody>
      </p:sp>
      <p:sp>
        <p:nvSpPr>
          <p:cNvPr id="205" name="Table"/>
          <p:cNvSpPr/>
          <p:nvPr/>
        </p:nvSpPr>
        <p:spPr>
          <a:xfrm>
            <a:off x="13634414" y="7010589"/>
            <a:ext cx="2794001" cy="1524001"/>
          </a:xfrm>
          <a:prstGeom prst="roundRect">
            <a:avLst>
              <a:gd name="adj" fmla="val 16421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6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Table</a:t>
            </a:r>
          </a:p>
        </p:txBody>
      </p:sp>
      <p:sp>
        <p:nvSpPr>
          <p:cNvPr id="206" name="Column"/>
          <p:cNvSpPr/>
          <p:nvPr/>
        </p:nvSpPr>
        <p:spPr>
          <a:xfrm>
            <a:off x="6577121" y="9455236"/>
            <a:ext cx="2794001" cy="1524001"/>
          </a:xfrm>
          <a:prstGeom prst="roundRect">
            <a:avLst>
              <a:gd name="adj" fmla="val 16973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6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Column</a:t>
            </a:r>
          </a:p>
        </p:txBody>
      </p:sp>
      <p:sp>
        <p:nvSpPr>
          <p:cNvPr id="207" name="Column"/>
          <p:cNvSpPr/>
          <p:nvPr/>
        </p:nvSpPr>
        <p:spPr>
          <a:xfrm>
            <a:off x="13634414" y="9455236"/>
            <a:ext cx="2794001" cy="1524001"/>
          </a:xfrm>
          <a:prstGeom prst="roundRect">
            <a:avLst>
              <a:gd name="adj" fmla="val 16421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6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Column</a:t>
            </a:r>
          </a:p>
        </p:txBody>
      </p:sp>
      <p:sp>
        <p:nvSpPr>
          <p:cNvPr id="208" name="Rectangle"/>
          <p:cNvSpPr/>
          <p:nvPr/>
        </p:nvSpPr>
        <p:spPr>
          <a:xfrm>
            <a:off x="6078942" y="3366480"/>
            <a:ext cx="3962311" cy="8314399"/>
          </a:xfrm>
          <a:prstGeom prst="rect">
            <a:avLst/>
          </a:prstGeom>
          <a:ln w="127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9" name="Talend Job"/>
          <p:cNvSpPr/>
          <p:nvPr/>
        </p:nvSpPr>
        <p:spPr>
          <a:xfrm>
            <a:off x="6085010" y="3359911"/>
            <a:ext cx="2606306" cy="53713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9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Talend Job</a:t>
            </a:r>
          </a:p>
        </p:txBody>
      </p:sp>
      <p:sp>
        <p:nvSpPr>
          <p:cNvPr id="210" name="Rectangle"/>
          <p:cNvSpPr/>
          <p:nvPr/>
        </p:nvSpPr>
        <p:spPr>
          <a:xfrm>
            <a:off x="13050259" y="3362956"/>
            <a:ext cx="3962311" cy="8314399"/>
          </a:xfrm>
          <a:prstGeom prst="rect">
            <a:avLst/>
          </a:prstGeom>
          <a:ln w="127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1" name="Alation Datasource"/>
          <p:cNvSpPr/>
          <p:nvPr/>
        </p:nvSpPr>
        <p:spPr>
          <a:xfrm>
            <a:off x="13056327" y="3356386"/>
            <a:ext cx="2606306" cy="5371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9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Alation Datasource</a:t>
            </a:r>
          </a:p>
        </p:txBody>
      </p:sp>
      <p:sp>
        <p:nvSpPr>
          <p:cNvPr id="212" name="Line"/>
          <p:cNvSpPr/>
          <p:nvPr/>
        </p:nvSpPr>
        <p:spPr>
          <a:xfrm>
            <a:off x="9615141" y="5327943"/>
            <a:ext cx="38260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9615141" y="10200388"/>
            <a:ext cx="38260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>
            <a:off x="9615141" y="7764165"/>
            <a:ext cx="38260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V="1">
            <a:off x="7992232" y="6094903"/>
            <a:ext cx="1" cy="910727"/>
          </a:xfrm>
          <a:prstGeom prst="line">
            <a:avLst/>
          </a:prstGeom>
          <a:ln w="381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V="1">
            <a:off x="7992232" y="8523205"/>
            <a:ext cx="1" cy="910727"/>
          </a:xfrm>
          <a:prstGeom prst="line">
            <a:avLst/>
          </a:prstGeom>
          <a:ln w="381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 flipV="1">
            <a:off x="15031414" y="6094903"/>
            <a:ext cx="1" cy="910727"/>
          </a:xfrm>
          <a:prstGeom prst="line">
            <a:avLst/>
          </a:prstGeom>
          <a:ln w="381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 flipV="1">
            <a:off x="15031414" y="8523205"/>
            <a:ext cx="1" cy="910727"/>
          </a:xfrm>
          <a:prstGeom prst="line">
            <a:avLst/>
          </a:prstGeom>
          <a:ln w="381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" name="Contains Relation"/>
          <p:cNvSpPr txBox="1"/>
          <p:nvPr/>
        </p:nvSpPr>
        <p:spPr>
          <a:xfrm>
            <a:off x="815979" y="10288040"/>
            <a:ext cx="2700225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Contains Relation </a:t>
            </a:r>
          </a:p>
        </p:txBody>
      </p:sp>
      <p:sp>
        <p:nvSpPr>
          <p:cNvPr id="220" name="Mapping"/>
          <p:cNvSpPr txBox="1"/>
          <p:nvPr/>
        </p:nvSpPr>
        <p:spPr>
          <a:xfrm>
            <a:off x="2051837" y="10832786"/>
            <a:ext cx="1453897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Mapping </a:t>
            </a:r>
          </a:p>
        </p:txBody>
      </p:sp>
      <p:sp>
        <p:nvSpPr>
          <p:cNvPr id="221" name="Line"/>
          <p:cNvSpPr/>
          <p:nvPr/>
        </p:nvSpPr>
        <p:spPr>
          <a:xfrm flipV="1">
            <a:off x="3746822" y="10412581"/>
            <a:ext cx="1" cy="243171"/>
          </a:xfrm>
          <a:prstGeom prst="line">
            <a:avLst/>
          </a:prstGeom>
          <a:ln w="381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2" name="Line"/>
          <p:cNvSpPr/>
          <p:nvPr/>
        </p:nvSpPr>
        <p:spPr>
          <a:xfrm>
            <a:off x="3643047" y="11129712"/>
            <a:ext cx="2075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Rectangle"/>
          <p:cNvSpPr/>
          <p:nvPr/>
        </p:nvSpPr>
        <p:spPr>
          <a:xfrm>
            <a:off x="514575" y="10191588"/>
            <a:ext cx="3975012" cy="13800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3. Setup Alation datasource using the…"/>
          <p:cNvSpPr txBox="1"/>
          <p:nvPr>
            <p:ph type="title"/>
          </p:nvPr>
        </p:nvSpPr>
        <p:spPr>
          <a:xfrm>
            <a:off x="1270000" y="3840831"/>
            <a:ext cx="21844000" cy="3300431"/>
          </a:xfrm>
          <a:prstGeom prst="rect">
            <a:avLst/>
          </a:prstGeom>
        </p:spPr>
        <p:txBody>
          <a:bodyPr anchor="ctr"/>
          <a:lstStyle/>
          <a:p>
            <a:pPr defTabSz="2438338">
              <a:lnSpc>
                <a:spcPct val="90000"/>
              </a:lnSpc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pPr>
            <a:r>
              <a:t>3. Setup Alation datasource using the </a:t>
            </a:r>
          </a:p>
          <a:p>
            <a:pPr defTabSz="2438338">
              <a:lnSpc>
                <a:spcPct val="90000"/>
              </a:lnSpc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pPr>
            <a:r>
              <a:t>Talend OCF connector</a:t>
            </a:r>
          </a:p>
        </p:txBody>
      </p:sp>
      <p:sp>
        <p:nvSpPr>
          <p:cNvPr id="226" name="SPRINT-2   3W-4W AUG 21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SPRINT-2   3W-4W AUG 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